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F5D59-C294-4164-975C-E3D66AA81FBA}" type="datetimeFigureOut">
              <a:rPr lang="sv-SE" smtClean="0"/>
              <a:pPr/>
              <a:t>2009-11-17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BE44B-5580-4087-AE9E-7F4E6FD71EB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0" y="1428736"/>
            <a:ext cx="9144000" cy="1500198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>
                <a:solidFill>
                  <a:srgbClr val="006600"/>
                </a:solidFill>
              </a:rPr>
              <a:t>Russian–Swedish </a:t>
            </a:r>
            <a:r>
              <a:rPr lang="en-US" sz="4000" u="sng" dirty="0">
                <a:solidFill>
                  <a:srgbClr val="006600"/>
                </a:solidFill>
              </a:rPr>
              <a:t>Co-operation</a:t>
            </a:r>
            <a:r>
              <a:rPr lang="en-GB" sz="4000" u="sng" dirty="0">
                <a:solidFill>
                  <a:srgbClr val="006600"/>
                </a:solidFill>
              </a:rPr>
              <a:t> in </a:t>
            </a:r>
            <a:r>
              <a:rPr lang="en-GB" sz="4000" u="sng" dirty="0" smtClean="0">
                <a:solidFill>
                  <a:srgbClr val="006600"/>
                </a:solidFill>
              </a:rPr>
              <a:t/>
            </a:r>
            <a:br>
              <a:rPr lang="en-GB" sz="4000" u="sng" dirty="0" smtClean="0">
                <a:solidFill>
                  <a:srgbClr val="006600"/>
                </a:solidFill>
              </a:rPr>
            </a:br>
            <a:r>
              <a:rPr lang="en-GB" sz="4000" u="sng" dirty="0" smtClean="0">
                <a:solidFill>
                  <a:srgbClr val="006600"/>
                </a:solidFill>
              </a:rPr>
              <a:t>Higher Forest </a:t>
            </a:r>
            <a:r>
              <a:rPr lang="en-GB" sz="4000" u="sng" dirty="0">
                <a:solidFill>
                  <a:srgbClr val="006600"/>
                </a:solidFill>
              </a:rPr>
              <a:t>Education and Training</a:t>
            </a:r>
            <a:r>
              <a:rPr lang="sv-SE" sz="2700" dirty="0">
                <a:solidFill>
                  <a:srgbClr val="006600"/>
                </a:solidFill>
              </a:rPr>
              <a:t/>
            </a:r>
            <a:br>
              <a:rPr lang="sv-SE" sz="2700" dirty="0">
                <a:solidFill>
                  <a:srgbClr val="006600"/>
                </a:solidFill>
              </a:rPr>
            </a:br>
            <a:r>
              <a:rPr lang="sv-SE" sz="2200" dirty="0" err="1" smtClean="0">
                <a:solidFill>
                  <a:srgbClr val="006600"/>
                </a:solidFill>
              </a:rPr>
              <a:t>Moscow</a:t>
            </a:r>
            <a:r>
              <a:rPr lang="sv-SE" sz="2200" dirty="0" smtClean="0">
                <a:solidFill>
                  <a:srgbClr val="006600"/>
                </a:solidFill>
              </a:rPr>
              <a:t>, </a:t>
            </a:r>
            <a:r>
              <a:rPr lang="en-US" sz="2200" dirty="0" smtClean="0">
                <a:solidFill>
                  <a:srgbClr val="006600"/>
                </a:solidFill>
              </a:rPr>
              <a:t>November </a:t>
            </a:r>
            <a:r>
              <a:rPr lang="en-US" sz="2200" dirty="0">
                <a:solidFill>
                  <a:srgbClr val="006600"/>
                </a:solidFill>
              </a:rPr>
              <a:t>17</a:t>
            </a:r>
            <a:r>
              <a:rPr lang="en-US" sz="2200" baseline="30000" dirty="0">
                <a:solidFill>
                  <a:srgbClr val="006600"/>
                </a:solidFill>
              </a:rPr>
              <a:t>th</a:t>
            </a:r>
            <a:r>
              <a:rPr lang="en-US" sz="2200" dirty="0">
                <a:solidFill>
                  <a:srgbClr val="006600"/>
                </a:solidFill>
              </a:rPr>
              <a:t>-18</a:t>
            </a:r>
            <a:r>
              <a:rPr lang="en-US" sz="2200" baseline="30000" dirty="0">
                <a:solidFill>
                  <a:srgbClr val="006600"/>
                </a:solidFill>
              </a:rPr>
              <a:t>th</a:t>
            </a:r>
            <a:r>
              <a:rPr lang="en-US" sz="2200" dirty="0">
                <a:solidFill>
                  <a:srgbClr val="006600"/>
                </a:solidFill>
              </a:rPr>
              <a:t>, </a:t>
            </a:r>
            <a:r>
              <a:rPr lang="en-US" sz="2200" dirty="0" smtClean="0">
                <a:solidFill>
                  <a:srgbClr val="006600"/>
                </a:solidFill>
              </a:rPr>
              <a:t>2009</a:t>
            </a:r>
            <a:endParaRPr lang="sv-SE" dirty="0">
              <a:solidFill>
                <a:srgbClr val="0066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85720" y="3000372"/>
            <a:ext cx="8429684" cy="321471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v-SE" sz="2800" u="sng" dirty="0" smtClean="0">
                <a:solidFill>
                  <a:srgbClr val="C00000"/>
                </a:solidFill>
              </a:rPr>
              <a:t>Block III </a:t>
            </a:r>
            <a:r>
              <a:rPr lang="sv-SE" sz="2800" u="sng" dirty="0" err="1" smtClean="0">
                <a:solidFill>
                  <a:srgbClr val="C00000"/>
                </a:solidFill>
              </a:rPr>
              <a:t>co-operation</a:t>
            </a:r>
            <a:r>
              <a:rPr lang="sv-SE" sz="2800" u="sng" dirty="0" smtClean="0">
                <a:solidFill>
                  <a:srgbClr val="C00000"/>
                </a:solidFill>
              </a:rPr>
              <a:t> partners:</a:t>
            </a:r>
          </a:p>
          <a:p>
            <a:pPr marL="539750" indent="-276225" algn="l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C00000"/>
                </a:solidFill>
              </a:rPr>
              <a:t>Moscow State Forest University </a:t>
            </a:r>
            <a:endParaRPr lang="sv-SE" sz="2800" dirty="0" smtClean="0">
              <a:solidFill>
                <a:srgbClr val="C00000"/>
              </a:solidFill>
            </a:endParaRPr>
          </a:p>
          <a:p>
            <a:pPr marL="539750" lvl="0" indent="-276225" algn="l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C00000"/>
                </a:solidFill>
              </a:rPr>
              <a:t>St</a:t>
            </a:r>
            <a:r>
              <a:rPr lang="en-GB" sz="2800" dirty="0">
                <a:solidFill>
                  <a:srgbClr val="C00000"/>
                </a:solidFill>
              </a:rPr>
              <a:t>. Petersburg State Technical Forest </a:t>
            </a:r>
            <a:r>
              <a:rPr lang="en-GB" sz="2800" dirty="0" smtClean="0">
                <a:solidFill>
                  <a:srgbClr val="C00000"/>
                </a:solidFill>
              </a:rPr>
              <a:t>Academy</a:t>
            </a:r>
            <a:endParaRPr lang="sv-SE" sz="2800" dirty="0">
              <a:solidFill>
                <a:srgbClr val="C00000"/>
              </a:solidFill>
            </a:endParaRPr>
          </a:p>
          <a:p>
            <a:pPr marL="539750" lvl="0" indent="-276225" algn="l">
              <a:buFont typeface="Arial" pitchFamily="34" charset="0"/>
              <a:buChar char="•"/>
            </a:pPr>
            <a:r>
              <a:rPr lang="en-GB" sz="2800" dirty="0">
                <a:solidFill>
                  <a:srgbClr val="C00000"/>
                </a:solidFill>
              </a:rPr>
              <a:t>Syktyvkar Forest </a:t>
            </a:r>
            <a:r>
              <a:rPr lang="en-GB" sz="2800" dirty="0" smtClean="0">
                <a:solidFill>
                  <a:srgbClr val="C00000"/>
                </a:solidFill>
              </a:rPr>
              <a:t>Institute</a:t>
            </a:r>
          </a:p>
          <a:p>
            <a:pPr marL="539750" lvl="0" indent="-276225" algn="l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C00000"/>
                </a:solidFill>
              </a:rPr>
              <a:t>Archangelsk </a:t>
            </a:r>
            <a:r>
              <a:rPr lang="en-GB" sz="2800" dirty="0">
                <a:solidFill>
                  <a:srgbClr val="C00000"/>
                </a:solidFill>
              </a:rPr>
              <a:t>State Technical University</a:t>
            </a:r>
            <a:endParaRPr lang="sv-SE" sz="2800" dirty="0">
              <a:solidFill>
                <a:srgbClr val="C00000"/>
              </a:solidFill>
            </a:endParaRPr>
          </a:p>
          <a:p>
            <a:pPr marL="539750" lvl="0" indent="-276225" algn="l">
              <a:buFont typeface="Arial" pitchFamily="34" charset="0"/>
              <a:buChar char="•"/>
            </a:pPr>
            <a:r>
              <a:rPr lang="en-GB" sz="2800" dirty="0" err="1">
                <a:solidFill>
                  <a:srgbClr val="C00000"/>
                </a:solidFill>
              </a:rPr>
              <a:t>Lisino</a:t>
            </a:r>
            <a:r>
              <a:rPr lang="en-GB" sz="2800" dirty="0">
                <a:solidFill>
                  <a:srgbClr val="C00000"/>
                </a:solidFill>
              </a:rPr>
              <a:t> Forestry College</a:t>
            </a:r>
            <a:endParaRPr lang="sv-SE" sz="2800" dirty="0">
              <a:solidFill>
                <a:srgbClr val="C00000"/>
              </a:solidFill>
            </a:endParaRPr>
          </a:p>
          <a:p>
            <a:pPr marL="539750" lvl="0" indent="-276225" algn="l">
              <a:buFont typeface="Arial" pitchFamily="34" charset="0"/>
              <a:buChar char="•"/>
            </a:pPr>
            <a:r>
              <a:rPr lang="en-GB" sz="2800" dirty="0">
                <a:solidFill>
                  <a:srgbClr val="C00000"/>
                </a:solidFill>
              </a:rPr>
              <a:t>SLU (Swedish University of </a:t>
            </a:r>
            <a:endParaRPr lang="en-GB" sz="2800" dirty="0" smtClean="0">
              <a:solidFill>
                <a:srgbClr val="C00000"/>
              </a:solidFill>
            </a:endParaRPr>
          </a:p>
          <a:p>
            <a:pPr marL="539750" lvl="0" indent="-276225" algn="l"/>
            <a:r>
              <a:rPr lang="en-GB" sz="2800" dirty="0" smtClean="0">
                <a:solidFill>
                  <a:srgbClr val="C00000"/>
                </a:solidFill>
              </a:rPr>
              <a:t>            Agricultural </a:t>
            </a:r>
            <a:r>
              <a:rPr lang="en-GB" sz="2800" dirty="0">
                <a:solidFill>
                  <a:srgbClr val="C00000"/>
                </a:solidFill>
              </a:rPr>
              <a:t>Sciences</a:t>
            </a:r>
            <a:r>
              <a:rPr lang="en-GB" sz="2800" dirty="0" smtClean="0">
                <a:solidFill>
                  <a:srgbClr val="C00000"/>
                </a:solidFill>
              </a:rPr>
              <a:t>)</a:t>
            </a:r>
            <a:endParaRPr lang="sv-SE" sz="280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6516" y="357166"/>
            <a:ext cx="78263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357166"/>
            <a:ext cx="228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16" y="357166"/>
            <a:ext cx="800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 l="5015" t="8839" b="28025"/>
          <a:stretch>
            <a:fillRect/>
          </a:stretch>
        </p:blipFill>
        <p:spPr bwMode="auto">
          <a:xfrm>
            <a:off x="4643438" y="4929198"/>
            <a:ext cx="4357718" cy="1743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6600"/>
                </a:solidFill>
              </a:rPr>
              <a:t>Russian–Swedish Co-operation</a:t>
            </a:r>
            <a:r>
              <a:rPr lang="en-GB" u="sng" dirty="0" smtClean="0">
                <a:solidFill>
                  <a:srgbClr val="006600"/>
                </a:solidFill>
              </a:rPr>
              <a:t> in </a:t>
            </a:r>
            <a:br>
              <a:rPr lang="en-GB" u="sng" dirty="0" smtClean="0">
                <a:solidFill>
                  <a:srgbClr val="006600"/>
                </a:solidFill>
              </a:rPr>
            </a:br>
            <a:r>
              <a:rPr lang="en-GB" u="sng" dirty="0" smtClean="0">
                <a:solidFill>
                  <a:srgbClr val="006600"/>
                </a:solidFill>
              </a:rPr>
              <a:t>Higher Forest Education and Training</a:t>
            </a:r>
            <a:endParaRPr lang="sv-SE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392909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dirty="0" smtClean="0">
                <a:solidFill>
                  <a:srgbClr val="C00000"/>
                </a:solidFill>
              </a:rPr>
              <a:t>Block III </a:t>
            </a:r>
            <a:r>
              <a:rPr lang="sv-SE" dirty="0" err="1" smtClean="0">
                <a:solidFill>
                  <a:srgbClr val="C00000"/>
                </a:solidFill>
              </a:rPr>
              <a:t>Objectives</a:t>
            </a:r>
            <a:r>
              <a:rPr lang="sv-SE" dirty="0" smtClean="0">
                <a:solidFill>
                  <a:srgbClr val="C00000"/>
                </a:solidFill>
              </a:rPr>
              <a:t> : </a:t>
            </a:r>
          </a:p>
          <a:p>
            <a:pPr>
              <a:buNone/>
            </a:pPr>
            <a:r>
              <a:rPr lang="sv-SE" dirty="0" smtClean="0">
                <a:solidFill>
                  <a:srgbClr val="C00000"/>
                </a:solidFill>
              </a:rPr>
              <a:t>Development of </a:t>
            </a:r>
            <a:r>
              <a:rPr lang="sv-SE" dirty="0" err="1" smtClean="0">
                <a:solidFill>
                  <a:srgbClr val="C00000"/>
                </a:solidFill>
              </a:rPr>
              <a:t>training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courses</a:t>
            </a:r>
            <a:r>
              <a:rPr lang="sv-SE" dirty="0" smtClean="0">
                <a:solidFill>
                  <a:srgbClr val="C00000"/>
                </a:solidFill>
              </a:rPr>
              <a:t> in 5 </a:t>
            </a:r>
            <a:r>
              <a:rPr lang="sv-SE" dirty="0" err="1" smtClean="0">
                <a:solidFill>
                  <a:srgbClr val="C00000"/>
                </a:solidFill>
              </a:rPr>
              <a:t>forest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subjects</a:t>
            </a:r>
            <a:r>
              <a:rPr lang="sv-SE" dirty="0" smtClean="0">
                <a:solidFill>
                  <a:srgbClr val="C00000"/>
                </a:solidFill>
              </a:rPr>
              <a:t> for </a:t>
            </a:r>
            <a:r>
              <a:rPr lang="sv-SE" dirty="0" err="1" smtClean="0">
                <a:solidFill>
                  <a:srgbClr val="C00000"/>
                </a:solidFill>
              </a:rPr>
              <a:t>higher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forest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education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endParaRPr lang="sv-SE" sz="13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sv-SE" dirty="0" err="1" smtClean="0">
                <a:solidFill>
                  <a:srgbClr val="C00000"/>
                </a:solidFill>
              </a:rPr>
              <a:t>Aims</a:t>
            </a:r>
            <a:r>
              <a:rPr lang="sv-SE" dirty="0" smtClean="0">
                <a:solidFill>
                  <a:srgbClr val="C00000"/>
                </a:solidFill>
              </a:rPr>
              <a:t> in </a:t>
            </a:r>
            <a:r>
              <a:rPr lang="sv-SE" dirty="0" err="1" smtClean="0">
                <a:solidFill>
                  <a:srgbClr val="C00000"/>
                </a:solidFill>
              </a:rPr>
              <a:t>co-operation</a:t>
            </a:r>
            <a:r>
              <a:rPr lang="sv-SE" dirty="0" smtClean="0">
                <a:solidFill>
                  <a:srgbClr val="C00000"/>
                </a:solidFill>
              </a:rPr>
              <a:t>: </a:t>
            </a:r>
          </a:p>
          <a:p>
            <a:r>
              <a:rPr lang="sv-SE" dirty="0" smtClean="0">
                <a:solidFill>
                  <a:srgbClr val="C00000"/>
                </a:solidFill>
              </a:rPr>
              <a:t>Development of </a:t>
            </a:r>
            <a:r>
              <a:rPr lang="sv-SE" dirty="0" err="1" smtClean="0">
                <a:solidFill>
                  <a:srgbClr val="C00000"/>
                </a:solidFill>
              </a:rPr>
              <a:t>Subjects</a:t>
            </a:r>
            <a:r>
              <a:rPr lang="sv-SE" dirty="0" smtClean="0">
                <a:solidFill>
                  <a:srgbClr val="C00000"/>
                </a:solidFill>
              </a:rPr>
              <a:t>’ </a:t>
            </a:r>
            <a:r>
              <a:rPr lang="sv-SE" dirty="0" err="1" smtClean="0">
                <a:solidFill>
                  <a:srgbClr val="C00000"/>
                </a:solidFill>
              </a:rPr>
              <a:t>curricula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</a:p>
          <a:p>
            <a:r>
              <a:rPr lang="sv-SE" dirty="0" err="1" smtClean="0">
                <a:solidFill>
                  <a:srgbClr val="C00000"/>
                </a:solidFill>
              </a:rPr>
              <a:t>Co-operation</a:t>
            </a:r>
            <a:r>
              <a:rPr lang="sv-SE" dirty="0" smtClean="0">
                <a:solidFill>
                  <a:srgbClr val="C00000"/>
                </a:solidFill>
              </a:rPr>
              <a:t> partners´ </a:t>
            </a:r>
            <a:r>
              <a:rPr lang="sv-SE" dirty="0" err="1" smtClean="0">
                <a:solidFill>
                  <a:srgbClr val="C00000"/>
                </a:solidFill>
              </a:rPr>
              <a:t>competence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development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</a:p>
          <a:p>
            <a:r>
              <a:rPr lang="sv-SE" dirty="0" smtClean="0">
                <a:solidFill>
                  <a:srgbClr val="C00000"/>
                </a:solidFill>
              </a:rPr>
              <a:t>Development of </a:t>
            </a:r>
            <a:r>
              <a:rPr lang="sv-SE" dirty="0" err="1" smtClean="0">
                <a:solidFill>
                  <a:srgbClr val="C00000"/>
                </a:solidFill>
              </a:rPr>
              <a:t>education</a:t>
            </a:r>
            <a:r>
              <a:rPr lang="sv-SE" dirty="0" smtClean="0">
                <a:solidFill>
                  <a:srgbClr val="C00000"/>
                </a:solidFill>
              </a:rPr>
              <a:t> and </a:t>
            </a:r>
            <a:r>
              <a:rPr lang="sv-SE" dirty="0" err="1" smtClean="0">
                <a:solidFill>
                  <a:srgbClr val="C00000"/>
                </a:solidFill>
              </a:rPr>
              <a:t>training</a:t>
            </a:r>
            <a:r>
              <a:rPr lang="sv-SE" dirty="0" smtClean="0">
                <a:solidFill>
                  <a:srgbClr val="C00000"/>
                </a:solidFill>
              </a:rPr>
              <a:t> material </a:t>
            </a:r>
          </a:p>
          <a:p>
            <a:endParaRPr lang="sv-SE" dirty="0"/>
          </a:p>
        </p:txBody>
      </p:sp>
      <p:pic>
        <p:nvPicPr>
          <p:cNvPr id="4" name="Picture 15" descr="Dekorbi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857752" y="5357826"/>
            <a:ext cx="3500462" cy="1385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6600"/>
                </a:solidFill>
              </a:rPr>
              <a:t>Russian–Swedish Co-operation</a:t>
            </a:r>
            <a:r>
              <a:rPr lang="en-GB" u="sng" dirty="0" smtClean="0">
                <a:solidFill>
                  <a:srgbClr val="006600"/>
                </a:solidFill>
              </a:rPr>
              <a:t> in </a:t>
            </a:r>
            <a:br>
              <a:rPr lang="en-GB" u="sng" dirty="0" smtClean="0">
                <a:solidFill>
                  <a:srgbClr val="006600"/>
                </a:solidFill>
              </a:rPr>
            </a:br>
            <a:r>
              <a:rPr lang="en-GB" u="sng" dirty="0" smtClean="0">
                <a:solidFill>
                  <a:srgbClr val="006600"/>
                </a:solidFill>
              </a:rPr>
              <a:t>Higher Forest Education and Training</a:t>
            </a:r>
            <a:endParaRPr lang="sv-SE" dirty="0">
              <a:solidFill>
                <a:srgbClr val="006600"/>
              </a:solidFill>
            </a:endParaRP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285720" y="1857364"/>
            <a:ext cx="8715436" cy="4572032"/>
          </a:xfrm>
        </p:spPr>
        <p:txBody>
          <a:bodyPr/>
          <a:lstStyle/>
          <a:p>
            <a:pPr algn="l"/>
            <a:r>
              <a:rPr lang="sv-SE" u="sng" dirty="0" err="1" smtClean="0">
                <a:solidFill>
                  <a:srgbClr val="C00000"/>
                </a:solidFill>
              </a:rPr>
              <a:t>Co-operation</a:t>
            </a:r>
            <a:r>
              <a:rPr lang="sv-SE" u="sng" dirty="0" smtClean="0">
                <a:solidFill>
                  <a:srgbClr val="C00000"/>
                </a:solidFill>
              </a:rPr>
              <a:t> </a:t>
            </a:r>
            <a:r>
              <a:rPr lang="sv-SE" u="sng" dirty="0" err="1" smtClean="0">
                <a:solidFill>
                  <a:srgbClr val="C00000"/>
                </a:solidFill>
              </a:rPr>
              <a:t>projects</a:t>
            </a:r>
            <a:r>
              <a:rPr lang="sv-SE" u="sng" dirty="0" smtClean="0">
                <a:solidFill>
                  <a:srgbClr val="C00000"/>
                </a:solidFill>
              </a:rPr>
              <a:t>:</a:t>
            </a:r>
          </a:p>
          <a:p>
            <a:pPr marL="176213" indent="-176213" algn="l">
              <a:buFont typeface="Arial" pitchFamily="34" charset="0"/>
              <a:buChar char="•"/>
            </a:pPr>
            <a:r>
              <a:rPr lang="sv-SE" sz="2800" dirty="0" err="1" smtClean="0">
                <a:solidFill>
                  <a:srgbClr val="C00000"/>
                </a:solidFill>
              </a:rPr>
              <a:t>Use</a:t>
            </a:r>
            <a:r>
              <a:rPr lang="sv-SE" sz="2800" dirty="0" smtClean="0">
                <a:solidFill>
                  <a:srgbClr val="C00000"/>
                </a:solidFill>
              </a:rPr>
              <a:t> of Wood for Energy </a:t>
            </a:r>
            <a:r>
              <a:rPr lang="sv-SE" sz="2800" dirty="0" err="1" smtClean="0">
                <a:solidFill>
                  <a:srgbClr val="C00000"/>
                </a:solidFill>
              </a:rPr>
              <a:t>Purposes</a:t>
            </a:r>
            <a:r>
              <a:rPr lang="sv-SE" sz="2800" dirty="0" smtClean="0">
                <a:solidFill>
                  <a:srgbClr val="C00000"/>
                </a:solidFill>
              </a:rPr>
              <a:t> </a:t>
            </a:r>
          </a:p>
          <a:p>
            <a:pPr marL="176213" indent="-176213" algn="l">
              <a:buFont typeface="Arial" pitchFamily="34" charset="0"/>
              <a:buChar char="•"/>
            </a:pPr>
            <a:r>
              <a:rPr lang="sv-SE" sz="2800" dirty="0" err="1" smtClean="0">
                <a:solidFill>
                  <a:srgbClr val="C00000"/>
                </a:solidFill>
              </a:rPr>
              <a:t>Operational</a:t>
            </a:r>
            <a:r>
              <a:rPr lang="sv-SE" sz="2800" dirty="0" smtClean="0">
                <a:solidFill>
                  <a:srgbClr val="C00000"/>
                </a:solidFill>
              </a:rPr>
              <a:t> </a:t>
            </a:r>
            <a:r>
              <a:rPr lang="sv-SE" sz="2800" dirty="0" err="1" smtClean="0">
                <a:solidFill>
                  <a:srgbClr val="C00000"/>
                </a:solidFill>
              </a:rPr>
              <a:t>Planning</a:t>
            </a:r>
            <a:r>
              <a:rPr lang="sv-SE" sz="2800" dirty="0" smtClean="0">
                <a:solidFill>
                  <a:srgbClr val="C00000"/>
                </a:solidFill>
              </a:rPr>
              <a:t> of </a:t>
            </a:r>
            <a:r>
              <a:rPr lang="sv-SE" sz="2800" dirty="0" err="1" smtClean="0">
                <a:solidFill>
                  <a:srgbClr val="C00000"/>
                </a:solidFill>
              </a:rPr>
              <a:t>Logging</a:t>
            </a:r>
            <a:r>
              <a:rPr lang="sv-SE" sz="2800" dirty="0" smtClean="0">
                <a:solidFill>
                  <a:srgbClr val="C00000"/>
                </a:solidFill>
              </a:rPr>
              <a:t> and Wood </a:t>
            </a:r>
            <a:r>
              <a:rPr lang="sv-SE" sz="2800" dirty="0" err="1" smtClean="0">
                <a:solidFill>
                  <a:srgbClr val="C00000"/>
                </a:solidFill>
              </a:rPr>
              <a:t>Supply</a:t>
            </a:r>
            <a:r>
              <a:rPr lang="sv-SE" sz="2800" dirty="0" smtClean="0">
                <a:solidFill>
                  <a:srgbClr val="C00000"/>
                </a:solidFill>
              </a:rPr>
              <a:t> Operations  </a:t>
            </a:r>
          </a:p>
          <a:p>
            <a:pPr marL="176213" indent="-176213" algn="l">
              <a:buFont typeface="Arial" pitchFamily="34" charset="0"/>
              <a:buChar char="•"/>
            </a:pPr>
            <a:r>
              <a:rPr lang="sv-SE" sz="2800" dirty="0" err="1" smtClean="0">
                <a:solidFill>
                  <a:srgbClr val="C00000"/>
                </a:solidFill>
              </a:rPr>
              <a:t>Accessibility</a:t>
            </a:r>
            <a:r>
              <a:rPr lang="sv-SE" sz="2800" dirty="0" smtClean="0">
                <a:solidFill>
                  <a:srgbClr val="C00000"/>
                </a:solidFill>
              </a:rPr>
              <a:t> of Forest Resources and Forest Road Network  </a:t>
            </a:r>
          </a:p>
          <a:p>
            <a:pPr marL="176213" indent="-176213" algn="l">
              <a:buFont typeface="Arial" pitchFamily="34" charset="0"/>
              <a:buChar char="•"/>
            </a:pPr>
            <a:r>
              <a:rPr lang="sv-SE" sz="2800" dirty="0" err="1" smtClean="0">
                <a:solidFill>
                  <a:srgbClr val="C00000"/>
                </a:solidFill>
              </a:rPr>
              <a:t>Criteria</a:t>
            </a:r>
            <a:r>
              <a:rPr lang="sv-SE" sz="2800" dirty="0" smtClean="0">
                <a:solidFill>
                  <a:srgbClr val="C00000"/>
                </a:solidFill>
              </a:rPr>
              <a:t> and </a:t>
            </a:r>
            <a:r>
              <a:rPr lang="sv-SE" sz="2800" dirty="0" err="1" smtClean="0">
                <a:solidFill>
                  <a:srgbClr val="C00000"/>
                </a:solidFill>
              </a:rPr>
              <a:t>Indicators</a:t>
            </a:r>
            <a:r>
              <a:rPr lang="sv-SE" sz="2800" dirty="0" smtClean="0">
                <a:solidFill>
                  <a:srgbClr val="C00000"/>
                </a:solidFill>
              </a:rPr>
              <a:t> for </a:t>
            </a:r>
            <a:r>
              <a:rPr lang="sv-SE" sz="2800" dirty="0" err="1" smtClean="0">
                <a:solidFill>
                  <a:srgbClr val="C00000"/>
                </a:solidFill>
              </a:rPr>
              <a:t>Sustainable</a:t>
            </a:r>
            <a:r>
              <a:rPr lang="sv-SE" sz="2800" dirty="0" smtClean="0">
                <a:solidFill>
                  <a:srgbClr val="C00000"/>
                </a:solidFill>
              </a:rPr>
              <a:t> Forest Management </a:t>
            </a:r>
          </a:p>
          <a:p>
            <a:pPr marL="176213" indent="-176213" algn="l">
              <a:buFont typeface="Arial" pitchFamily="34" charset="0"/>
              <a:buChar char="•"/>
            </a:pPr>
            <a:r>
              <a:rPr lang="sv-SE" sz="2800" dirty="0" smtClean="0">
                <a:solidFill>
                  <a:srgbClr val="C00000"/>
                </a:solidFill>
              </a:rPr>
              <a:t>Forest Economics </a:t>
            </a:r>
            <a:endParaRPr lang="sv-SE" sz="2800" dirty="0">
              <a:solidFill>
                <a:srgbClr val="C00000"/>
              </a:solidFill>
            </a:endParaRPr>
          </a:p>
        </p:txBody>
      </p:sp>
      <p:pic>
        <p:nvPicPr>
          <p:cNvPr id="6" name="Picture 5" descr="idea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5322106"/>
            <a:ext cx="2786035" cy="1393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dirty="0" err="1" smtClean="0">
                <a:solidFill>
                  <a:srgbClr val="006600"/>
                </a:solidFill>
              </a:rPr>
              <a:t>Seminar</a:t>
            </a:r>
            <a:r>
              <a:rPr lang="sv-SE" u="sng" dirty="0" smtClean="0">
                <a:solidFill>
                  <a:srgbClr val="006600"/>
                </a:solidFill>
              </a:rPr>
              <a:t> program and </a:t>
            </a:r>
            <a:r>
              <a:rPr lang="sv-SE" u="sng" dirty="0" err="1" smtClean="0">
                <a:solidFill>
                  <a:srgbClr val="006600"/>
                </a:solidFill>
              </a:rPr>
              <a:t>objectives</a:t>
            </a:r>
            <a:r>
              <a:rPr lang="sv-SE" u="sng" dirty="0" smtClean="0">
                <a:solidFill>
                  <a:srgbClr val="006600"/>
                </a:solidFill>
              </a:rPr>
              <a:t> </a:t>
            </a:r>
            <a:endParaRPr lang="sv-SE" u="sng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199"/>
            <a:ext cx="8686800" cy="4716000"/>
          </a:xfrm>
        </p:spPr>
        <p:txBody>
          <a:bodyPr>
            <a:normAutofit/>
          </a:bodyPr>
          <a:lstStyle/>
          <a:p>
            <a:r>
              <a:rPr lang="sv-SE" sz="3600" dirty="0" err="1" smtClean="0">
                <a:solidFill>
                  <a:srgbClr val="FF0000"/>
                </a:solidFill>
              </a:rPr>
              <a:t>Introduction</a:t>
            </a:r>
            <a:r>
              <a:rPr lang="sv-SE" sz="3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sv-SE" sz="3600" dirty="0" smtClean="0">
                <a:solidFill>
                  <a:srgbClr val="FF0000"/>
                </a:solidFill>
              </a:rPr>
              <a:t>Projects’ dissemination</a:t>
            </a:r>
          </a:p>
          <a:p>
            <a:r>
              <a:rPr lang="sv-SE" sz="3600" dirty="0" err="1" smtClean="0">
                <a:solidFill>
                  <a:srgbClr val="FF0000"/>
                </a:solidFill>
              </a:rPr>
              <a:t>Experiences</a:t>
            </a:r>
            <a:r>
              <a:rPr lang="sv-SE" sz="3600" dirty="0" smtClean="0">
                <a:solidFill>
                  <a:srgbClr val="FF0000"/>
                </a:solidFill>
              </a:rPr>
              <a:t> from </a:t>
            </a:r>
            <a:r>
              <a:rPr lang="sv-SE" sz="3600" dirty="0" err="1" smtClean="0">
                <a:solidFill>
                  <a:srgbClr val="FF0000"/>
                </a:solidFill>
              </a:rPr>
              <a:t>co-operation</a:t>
            </a:r>
            <a:r>
              <a:rPr lang="sv-SE" sz="3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sv-SE" sz="3600" dirty="0" err="1" smtClean="0">
                <a:solidFill>
                  <a:srgbClr val="FF0000"/>
                </a:solidFill>
              </a:rPr>
              <a:t>Implementation</a:t>
            </a:r>
            <a:r>
              <a:rPr lang="sv-SE" sz="3600" dirty="0" smtClean="0">
                <a:solidFill>
                  <a:srgbClr val="FF0000"/>
                </a:solidFill>
              </a:rPr>
              <a:t> in new </a:t>
            </a:r>
            <a:r>
              <a:rPr lang="sv-SE" sz="3600" dirty="0" err="1" smtClean="0">
                <a:solidFill>
                  <a:srgbClr val="FF0000"/>
                </a:solidFill>
              </a:rPr>
              <a:t>education</a:t>
            </a:r>
            <a:endParaRPr lang="sv-SE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v-SE" sz="3600" dirty="0" smtClean="0">
                <a:solidFill>
                  <a:srgbClr val="FF0000"/>
                </a:solidFill>
              </a:rPr>
              <a:t>   program</a:t>
            </a:r>
          </a:p>
          <a:p>
            <a:r>
              <a:rPr lang="sv-SE" sz="3600" dirty="0" err="1" smtClean="0">
                <a:solidFill>
                  <a:srgbClr val="FF0000"/>
                </a:solidFill>
              </a:rPr>
              <a:t>Applicability</a:t>
            </a:r>
            <a:r>
              <a:rPr lang="sv-SE" sz="3600" dirty="0" smtClean="0">
                <a:solidFill>
                  <a:srgbClr val="FF0000"/>
                </a:solidFill>
              </a:rPr>
              <a:t> for </a:t>
            </a:r>
            <a:r>
              <a:rPr lang="sv-SE" sz="3600" dirty="0" err="1" smtClean="0">
                <a:solidFill>
                  <a:srgbClr val="FF0000"/>
                </a:solidFill>
              </a:rPr>
              <a:t>continued</a:t>
            </a:r>
            <a:r>
              <a:rPr lang="sv-SE" sz="3600" dirty="0" smtClean="0">
                <a:solidFill>
                  <a:srgbClr val="FF0000"/>
                </a:solidFill>
              </a:rPr>
              <a:t> </a:t>
            </a:r>
            <a:r>
              <a:rPr lang="sv-SE" sz="3600" dirty="0" err="1" smtClean="0">
                <a:solidFill>
                  <a:srgbClr val="FF0000"/>
                </a:solidFill>
              </a:rPr>
              <a:t>education</a:t>
            </a:r>
            <a:r>
              <a:rPr lang="sv-SE" sz="3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sv-SE" sz="3600" dirty="0" err="1" smtClean="0">
                <a:solidFill>
                  <a:srgbClr val="FF0000"/>
                </a:solidFill>
              </a:rPr>
              <a:t>Continuation</a:t>
            </a:r>
            <a:r>
              <a:rPr lang="sv-SE" sz="3600" dirty="0" smtClean="0">
                <a:solidFill>
                  <a:srgbClr val="FF0000"/>
                </a:solidFill>
              </a:rPr>
              <a:t> of </a:t>
            </a:r>
            <a:r>
              <a:rPr lang="sv-SE" sz="3600" dirty="0" err="1" smtClean="0">
                <a:solidFill>
                  <a:srgbClr val="FF0000"/>
                </a:solidFill>
              </a:rPr>
              <a:t>co-operation</a:t>
            </a:r>
            <a:r>
              <a:rPr lang="sv-SE" sz="36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7-uddig stjärna 4"/>
          <p:cNvSpPr/>
          <p:nvPr/>
        </p:nvSpPr>
        <p:spPr>
          <a:xfrm flipV="1">
            <a:off x="5857884" y="2214554"/>
            <a:ext cx="714380" cy="642942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FFFF00"/>
              </a:solidFill>
            </a:endParaRPr>
          </a:p>
        </p:txBody>
      </p:sp>
      <p:sp>
        <p:nvSpPr>
          <p:cNvPr id="6" name="Höger 5"/>
          <p:cNvSpPr/>
          <p:nvPr/>
        </p:nvSpPr>
        <p:spPr>
          <a:xfrm rot="10800000">
            <a:off x="6715140" y="3143248"/>
            <a:ext cx="500066" cy="285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treckad höger 10"/>
          <p:cNvSpPr/>
          <p:nvPr/>
        </p:nvSpPr>
        <p:spPr>
          <a:xfrm>
            <a:off x="7358082" y="3000372"/>
            <a:ext cx="785818" cy="571504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FFFF00"/>
              </a:solidFill>
            </a:endParaRPr>
          </a:p>
        </p:txBody>
      </p:sp>
      <p:sp>
        <p:nvSpPr>
          <p:cNvPr id="17" name="Svängd 16"/>
          <p:cNvSpPr/>
          <p:nvPr/>
        </p:nvSpPr>
        <p:spPr>
          <a:xfrm>
            <a:off x="8001024" y="4929198"/>
            <a:ext cx="813816" cy="500066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9" name="Kors 18"/>
          <p:cNvSpPr/>
          <p:nvPr/>
        </p:nvSpPr>
        <p:spPr>
          <a:xfrm>
            <a:off x="7715272" y="3857628"/>
            <a:ext cx="857256" cy="714380"/>
          </a:xfrm>
          <a:prstGeom prst="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Bildtext höger 31"/>
          <p:cNvSpPr/>
          <p:nvPr/>
        </p:nvSpPr>
        <p:spPr>
          <a:xfrm>
            <a:off x="8286776" y="5643578"/>
            <a:ext cx="857224" cy="71438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857224" y="357166"/>
            <a:ext cx="78581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600" u="sng" dirty="0" err="1" smtClean="0">
                <a:solidFill>
                  <a:srgbClr val="006600"/>
                </a:solidFill>
              </a:rPr>
              <a:t>Greet</a:t>
            </a:r>
            <a:r>
              <a:rPr lang="sv-SE" sz="3600" u="sng" dirty="0" smtClean="0">
                <a:solidFill>
                  <a:srgbClr val="006600"/>
                </a:solidFill>
              </a:rPr>
              <a:t> you all </a:t>
            </a:r>
            <a:r>
              <a:rPr lang="sv-SE" sz="3600" u="sng" dirty="0" err="1" smtClean="0">
                <a:solidFill>
                  <a:srgbClr val="006600"/>
                </a:solidFill>
              </a:rPr>
              <a:t>welcome</a:t>
            </a:r>
            <a:r>
              <a:rPr lang="sv-SE" sz="3600" u="sng" dirty="0" smtClean="0">
                <a:solidFill>
                  <a:srgbClr val="006600"/>
                </a:solidFill>
              </a:rPr>
              <a:t> to the </a:t>
            </a:r>
            <a:r>
              <a:rPr lang="sv-SE" sz="3600" u="sng" dirty="0" err="1" smtClean="0">
                <a:solidFill>
                  <a:srgbClr val="006600"/>
                </a:solidFill>
              </a:rPr>
              <a:t>seminar</a:t>
            </a:r>
            <a:r>
              <a:rPr lang="sv-SE" sz="3600" u="sng" dirty="0" smtClean="0">
                <a:solidFill>
                  <a:srgbClr val="006600"/>
                </a:solidFill>
              </a:rPr>
              <a:t> </a:t>
            </a:r>
          </a:p>
          <a:p>
            <a:r>
              <a:rPr lang="sv-SE" sz="3600" u="sng" dirty="0" smtClean="0">
                <a:solidFill>
                  <a:srgbClr val="006600"/>
                </a:solidFill>
              </a:rPr>
              <a:t>Leave the </a:t>
            </a:r>
            <a:r>
              <a:rPr lang="sv-SE" sz="3600" u="sng" dirty="0" err="1" smtClean="0">
                <a:solidFill>
                  <a:srgbClr val="006600"/>
                </a:solidFill>
              </a:rPr>
              <a:t>floor</a:t>
            </a:r>
            <a:r>
              <a:rPr lang="sv-SE" sz="3600" u="sng" dirty="0" smtClean="0">
                <a:solidFill>
                  <a:srgbClr val="006600"/>
                </a:solidFill>
              </a:rPr>
              <a:t> to </a:t>
            </a:r>
            <a:r>
              <a:rPr lang="sv-SE" sz="3600" u="sng" dirty="0" err="1" smtClean="0">
                <a:solidFill>
                  <a:srgbClr val="006600"/>
                </a:solidFill>
              </a:rPr>
              <a:t>our</a:t>
            </a:r>
            <a:r>
              <a:rPr lang="sv-SE" sz="3600" u="sng" dirty="0" smtClean="0">
                <a:solidFill>
                  <a:srgbClr val="006600"/>
                </a:solidFill>
              </a:rPr>
              <a:t> </a:t>
            </a:r>
            <a:r>
              <a:rPr lang="sv-SE" sz="3600" u="sng" dirty="0" err="1" smtClean="0">
                <a:solidFill>
                  <a:srgbClr val="006600"/>
                </a:solidFill>
              </a:rPr>
              <a:t>collegues</a:t>
            </a:r>
            <a:endParaRPr lang="sv-SE" sz="3600" u="sng" dirty="0" smtClean="0">
              <a:solidFill>
                <a:srgbClr val="006600"/>
              </a:solidFill>
            </a:endParaRPr>
          </a:p>
          <a:p>
            <a:endParaRPr lang="sv-SE" sz="3600" u="sng" dirty="0" smtClean="0">
              <a:solidFill>
                <a:srgbClr val="006600"/>
              </a:solidFill>
            </a:endParaRPr>
          </a:p>
        </p:txBody>
      </p:sp>
      <p:pic>
        <p:nvPicPr>
          <p:cNvPr id="6" name="Picture 11" descr="Ekopark Käringberg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857628"/>
            <a:ext cx="7620023" cy="267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dirty="0" err="1" smtClean="0">
                <a:solidFill>
                  <a:srgbClr val="006600"/>
                </a:solidFill>
              </a:rPr>
              <a:t>Seminar</a:t>
            </a:r>
            <a:r>
              <a:rPr lang="sv-SE" u="sng" dirty="0" smtClean="0">
                <a:solidFill>
                  <a:srgbClr val="006600"/>
                </a:solidFill>
              </a:rPr>
              <a:t> </a:t>
            </a:r>
            <a:r>
              <a:rPr lang="sv-SE" u="sng" dirty="0" err="1" smtClean="0">
                <a:solidFill>
                  <a:srgbClr val="006600"/>
                </a:solidFill>
              </a:rPr>
              <a:t>objectives</a:t>
            </a:r>
            <a:r>
              <a:rPr lang="sv-SE" u="sng" dirty="0" smtClean="0">
                <a:solidFill>
                  <a:srgbClr val="006600"/>
                </a:solidFill>
              </a:rPr>
              <a:t> </a:t>
            </a:r>
            <a:endParaRPr lang="sv-SE" u="sng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10000"/>
          </a:bodyPr>
          <a:lstStyle/>
          <a:p>
            <a:pPr lvl="0">
              <a:spcBef>
                <a:spcPts val="1800"/>
              </a:spcBef>
            </a:pPr>
            <a:r>
              <a:rPr lang="en-GB" dirty="0">
                <a:solidFill>
                  <a:srgbClr val="C00000"/>
                </a:solidFill>
              </a:rPr>
              <a:t>Dissemination of information on the work performed and the material developed</a:t>
            </a:r>
            <a:endParaRPr lang="sv-SE" dirty="0">
              <a:solidFill>
                <a:srgbClr val="C00000"/>
              </a:solidFill>
            </a:endParaRPr>
          </a:p>
          <a:p>
            <a:pPr>
              <a:spcBef>
                <a:spcPts val="1800"/>
              </a:spcBef>
            </a:pPr>
            <a:r>
              <a:rPr lang="en-GB" dirty="0" smtClean="0">
                <a:solidFill>
                  <a:srgbClr val="C00000"/>
                </a:solidFill>
              </a:rPr>
              <a:t>Exchange of experiences in the co-operation and lessons learnt for education and sector development</a:t>
            </a:r>
            <a:endParaRPr lang="sv-SE" dirty="0" smtClean="0">
              <a:solidFill>
                <a:srgbClr val="C00000"/>
              </a:solidFill>
            </a:endParaRPr>
          </a:p>
          <a:p>
            <a:pPr lvl="0">
              <a:spcBef>
                <a:spcPts val="1800"/>
              </a:spcBef>
            </a:pPr>
            <a:r>
              <a:rPr lang="en-GB" dirty="0" smtClean="0">
                <a:solidFill>
                  <a:srgbClr val="C00000"/>
                </a:solidFill>
              </a:rPr>
              <a:t>Plan </a:t>
            </a:r>
            <a:r>
              <a:rPr lang="en-GB" dirty="0">
                <a:solidFill>
                  <a:srgbClr val="C00000"/>
                </a:solidFill>
              </a:rPr>
              <a:t>for the implementation of the courses in the Russian forest education programs</a:t>
            </a:r>
            <a:endParaRPr lang="sv-SE" dirty="0">
              <a:solidFill>
                <a:srgbClr val="C00000"/>
              </a:solidFill>
            </a:endParaRPr>
          </a:p>
          <a:p>
            <a:pPr lvl="0">
              <a:spcBef>
                <a:spcPts val="1800"/>
              </a:spcBef>
            </a:pPr>
            <a:r>
              <a:rPr lang="en-GB" dirty="0" smtClean="0">
                <a:solidFill>
                  <a:srgbClr val="C00000"/>
                </a:solidFill>
              </a:rPr>
              <a:t>Outline </a:t>
            </a:r>
            <a:r>
              <a:rPr lang="en-GB" dirty="0">
                <a:solidFill>
                  <a:srgbClr val="C00000"/>
                </a:solidFill>
              </a:rPr>
              <a:t>potential areas for </a:t>
            </a:r>
            <a:r>
              <a:rPr lang="en-GB" dirty="0" smtClean="0">
                <a:solidFill>
                  <a:srgbClr val="C00000"/>
                </a:solidFill>
              </a:rPr>
              <a:t>continued co-operation</a:t>
            </a:r>
            <a:endParaRPr lang="sv-SE" dirty="0">
              <a:solidFill>
                <a:srgbClr val="C00000"/>
              </a:solidFill>
            </a:endParaRPr>
          </a:p>
          <a:p>
            <a:pPr lvl="0">
              <a:spcBef>
                <a:spcPts val="1800"/>
              </a:spcBef>
            </a:pPr>
            <a:r>
              <a:rPr lang="en-GB" dirty="0" smtClean="0">
                <a:solidFill>
                  <a:srgbClr val="C00000"/>
                </a:solidFill>
              </a:rPr>
              <a:t>Define </a:t>
            </a:r>
            <a:r>
              <a:rPr lang="en-GB" dirty="0">
                <a:solidFill>
                  <a:srgbClr val="C00000"/>
                </a:solidFill>
              </a:rPr>
              <a:t>opportunities for a continued net working and co-operation between Russian and Swedish forest sector actors </a:t>
            </a:r>
            <a:endParaRPr lang="sv-SE" dirty="0">
              <a:solidFill>
                <a:srgbClr val="C00000"/>
              </a:solidFill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8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213</Words>
  <Application>Microsoft Office PowerPoint</Application>
  <PresentationFormat>Bildspel på skärmen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Russian–Swedish Co-operation in  Higher Forest Education and Training Moscow, November 17th-18th, 2009</vt:lpstr>
      <vt:lpstr>Russian–Swedish Co-operation in  Higher Forest Education and Training</vt:lpstr>
      <vt:lpstr>Russian–Swedish Co-operation in  Higher Forest Education and Training</vt:lpstr>
      <vt:lpstr>Seminar program and objectives </vt:lpstr>
      <vt:lpstr> </vt:lpstr>
      <vt:lpstr>Seminar objectives </vt:lpstr>
    </vt:vector>
  </TitlesOfParts>
  <Company>LENOVO CUSTOMER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LENOVO USER</dc:creator>
  <cp:lastModifiedBy>LENOVO USER</cp:lastModifiedBy>
  <cp:revision>37</cp:revision>
  <dcterms:created xsi:type="dcterms:W3CDTF">2009-11-10T14:52:41Z</dcterms:created>
  <dcterms:modified xsi:type="dcterms:W3CDTF">2009-11-17T07:04:11Z</dcterms:modified>
</cp:coreProperties>
</file>