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4" r:id="rId2"/>
    <p:sldId id="330" r:id="rId3"/>
    <p:sldId id="347" r:id="rId4"/>
    <p:sldId id="391" r:id="rId5"/>
    <p:sldId id="451" r:id="rId6"/>
    <p:sldId id="452" r:id="rId7"/>
    <p:sldId id="454" r:id="rId8"/>
    <p:sldId id="455" r:id="rId9"/>
    <p:sldId id="414" r:id="rId10"/>
    <p:sldId id="440" r:id="rId11"/>
    <p:sldId id="434" r:id="rId12"/>
    <p:sldId id="437" r:id="rId13"/>
    <p:sldId id="436" r:id="rId14"/>
    <p:sldId id="433" r:id="rId15"/>
    <p:sldId id="435" r:id="rId16"/>
    <p:sldId id="386" r:id="rId17"/>
    <p:sldId id="35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0000"/>
    <a:srgbClr val="000066"/>
    <a:srgbClr val="FF0066"/>
    <a:srgbClr val="FFFF00"/>
    <a:srgbClr val="FFCC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9" autoAdjust="0"/>
    <p:restoredTop sz="94660"/>
  </p:normalViewPr>
  <p:slideViewPr>
    <p:cSldViewPr>
      <p:cViewPr>
        <p:scale>
          <a:sx n="66" d="100"/>
          <a:sy n="66" d="100"/>
        </p:scale>
        <p:origin x="-2382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B297-1EC9-4A78-B265-D1B21FA3321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38A3-3EDA-4D5C-B60C-53C2D849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2C140D-CED4-49D9-9B21-A100173E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1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2029-1FFE-4772-9E3B-764F9F3F00A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80FC-5115-4626-9DCD-07FC8306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25C8-D8C9-408B-9266-5922C7915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356-7D48-430E-96DB-EEF71D32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BB5F-5685-4DCF-B7F3-C06D6C3F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1643-62B1-4826-977B-F1EC358E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2840-1ED0-4CA3-AC74-5B80F6B9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33A-5774-485F-87A1-C6DC7AC1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9133-6301-44E3-A4BE-63F599724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0406-E365-4C88-BEDA-DBD805C4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7792-7D35-4A6E-BE00-560D650F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576C-B43A-4A89-93E0-37E5269D2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4690-77F0-4602-96C9-B37011E3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46B7-1969-49B8-A1BC-E27AABE3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167B-7B13-4AAB-9EAC-84FBB5164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6AF0-DFBB-49F7-8DD8-453F1183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252F-3C78-4BB8-B5DC-5D254D889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B050"/>
            </a:gs>
            <a:gs pos="50000">
              <a:srgbClr val="FFFF00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C9FCDC-1986-4C91-86D6-B47BBFD6C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image" Target="../media/image34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5.gif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59.jpeg"/><Relationship Id="rId5" Type="http://schemas.openxmlformats.org/officeDocument/2006/relationships/image" Target="../media/image54.jpeg"/><Relationship Id="rId15" Type="http://schemas.openxmlformats.org/officeDocument/2006/relationships/image" Target="../media/image63.pn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5" Type="http://schemas.openxmlformats.org/officeDocument/2006/relationships/image" Target="../media/image18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531495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СОЗДАНИЕ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ИННОВАЦИОННЫХ  ТЕРРИТОРИАЛЬНЫХ КЛАСТЕРОВ 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 В  ЛЕСНОМ  ХОЗЯЙСТВЕ РОССИИ</a:t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Шифр проекта -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«ДОМ  ЛЕСНИКА» </a:t>
            </a: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endParaRPr lang="en-US" sz="18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Международный центр электронного развития  МГУЛ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kproject.ru/uploads/images/1/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7975"/>
            <a:ext cx="1577725" cy="928694"/>
          </a:xfrm>
          <a:prstGeom prst="rect">
            <a:avLst/>
          </a:prstGeom>
          <a:noFill/>
        </p:spPr>
      </p:pic>
      <p:pic>
        <p:nvPicPr>
          <p:cNvPr id="11269" name="Picture 5" descr="C:\Users\Администратор\Desktop\5466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5" y="1714490"/>
            <a:ext cx="1420321" cy="1213617"/>
          </a:xfrm>
          <a:prstGeom prst="rect">
            <a:avLst/>
          </a:prstGeom>
          <a:noFill/>
        </p:spPr>
      </p:pic>
      <p:pic>
        <p:nvPicPr>
          <p:cNvPr id="11271" name="Picture 7" descr="http://ecg-rus.ru/wp-content/uploads/2012/objects-to-buy/skl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313" y="1857365"/>
            <a:ext cx="1366091" cy="1209669"/>
          </a:xfrm>
          <a:prstGeom prst="rect">
            <a:avLst/>
          </a:prstGeom>
          <a:noFill/>
        </p:spPr>
      </p:pic>
      <p:pic>
        <p:nvPicPr>
          <p:cNvPr id="11273" name="Picture 9" descr="http://www.portalmaszynowy.pl/images/artphotos/id_7415/5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5" y="2214555"/>
            <a:ext cx="1071571" cy="717952"/>
          </a:xfrm>
          <a:prstGeom prst="rect">
            <a:avLst/>
          </a:prstGeom>
          <a:noFill/>
        </p:spPr>
      </p:pic>
      <p:pic>
        <p:nvPicPr>
          <p:cNvPr id="11279" name="Picture 15" descr="http://cache.gizmodo.com/assets/images/4/2011/07/_kukil_han____kukil_han.jpg"/>
          <p:cNvPicPr>
            <a:picLocks noChangeAspect="1" noChangeArrowheads="1"/>
          </p:cNvPicPr>
          <p:nvPr/>
        </p:nvPicPr>
        <p:blipFill>
          <a:blip r:embed="rId6" cstate="print"/>
          <a:srcRect t="36181"/>
          <a:stretch>
            <a:fillRect/>
          </a:stretch>
        </p:blipFill>
        <p:spPr bwMode="auto">
          <a:xfrm>
            <a:off x="7576617" y="3857628"/>
            <a:ext cx="1424539" cy="1285884"/>
          </a:xfrm>
          <a:prstGeom prst="rect">
            <a:avLst/>
          </a:prstGeom>
          <a:noFill/>
        </p:spPr>
      </p:pic>
      <p:pic>
        <p:nvPicPr>
          <p:cNvPr id="11280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7" y="4857760"/>
            <a:ext cx="543503" cy="6429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4350" y="457200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pic>
        <p:nvPicPr>
          <p:cNvPr id="11282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8" y="4000504"/>
            <a:ext cx="642943" cy="6429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4283" y="3785060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Циркулярный насос</a:t>
            </a:r>
            <a:endParaRPr lang="ru-RU" sz="800" dirty="0"/>
          </a:p>
        </p:txBody>
      </p:sp>
      <p:pic>
        <p:nvPicPr>
          <p:cNvPr id="22" name="Picture 9" descr="http://npp-kvant.ru/images/photo/18-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6" y="6000768"/>
            <a:ext cx="529573" cy="78581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4283" y="5715018"/>
            <a:ext cx="121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Фотоэлектрический преобразователь</a:t>
            </a:r>
            <a:endParaRPr lang="ru-RU" sz="800" dirty="0"/>
          </a:p>
        </p:txBody>
      </p:sp>
      <p:sp>
        <p:nvSpPr>
          <p:cNvPr id="11286" name="AutoShape 22" descr="http://220&amp;vcy;&amp;acy;.&amp;rcy;&amp;fcy;/products_pictures/NPL6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7" name="Picture 23" descr="C:\Users\Администратор\Desktop\NPL65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7859" y="6000769"/>
            <a:ext cx="595317" cy="71438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14482" y="5857892"/>
            <a:ext cx="121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Аккумуляторная батарея</a:t>
            </a:r>
            <a:endParaRPr lang="ru-RU" sz="8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285852" y="63579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14281" y="51435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642909" y="5286390"/>
            <a:ext cx="21431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42978" y="42148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2178431" y="5679696"/>
            <a:ext cx="356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857490" y="4214820"/>
            <a:ext cx="100013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428861" y="3357562"/>
            <a:ext cx="500067" cy="428628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</a:t>
            </a:r>
            <a:endParaRPr lang="ru-RU" sz="2000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 flipH="1" flipV="1">
            <a:off x="3001159" y="3714753"/>
            <a:ext cx="1000132" cy="1588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7555" y="2000242"/>
            <a:ext cx="11430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Блок обработки древесины</a:t>
            </a:r>
            <a:endParaRPr lang="ru-RU" sz="8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143242" y="4071942"/>
            <a:ext cx="71438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2858283" y="3642522"/>
            <a:ext cx="857256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286250" y="2786058"/>
            <a:ext cx="92869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286248" y="2643183"/>
            <a:ext cx="114300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00827" y="2643183"/>
            <a:ext cx="92869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778750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57819" y="1643052"/>
            <a:ext cx="121444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Блок сушки древесины и упаковки</a:t>
            </a:r>
            <a:endParaRPr lang="ru-RU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7572396" y="142873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Погрузочная площадка</a:t>
            </a:r>
            <a:endParaRPr lang="ru-RU" sz="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858150" y="4143381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643835" y="4096084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МАГАЗИН</a:t>
            </a:r>
            <a:endParaRPr lang="ru-RU" sz="11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10800000">
            <a:off x="714348" y="3000372"/>
            <a:ext cx="200026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1500167" y="1714488"/>
            <a:ext cx="17859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1427935" y="3286125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85722" y="3429000"/>
            <a:ext cx="71438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3143241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1321571" y="182164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000498" y="5072074"/>
            <a:ext cx="2928959" cy="1571636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ТЭГ(</a:t>
            </a:r>
            <a:r>
              <a:rPr lang="ru-RU" sz="1100" dirty="0" err="1" smtClean="0">
                <a:solidFill>
                  <a:schemeClr val="tx1"/>
                </a:solidFill>
              </a:rPr>
              <a:t>п</a:t>
            </a:r>
            <a:r>
              <a:rPr lang="ru-RU" sz="1100" dirty="0" smtClean="0">
                <a:solidFill>
                  <a:schemeClr val="tx1"/>
                </a:solidFill>
              </a:rPr>
              <a:t>) – </a:t>
            </a:r>
            <a:r>
              <a:rPr lang="ru-RU" sz="1100" dirty="0" err="1" smtClean="0">
                <a:solidFill>
                  <a:schemeClr val="tx1"/>
                </a:solidFill>
              </a:rPr>
              <a:t>Термогенератор</a:t>
            </a:r>
            <a:r>
              <a:rPr lang="ru-RU" sz="1100" dirty="0" smtClean="0">
                <a:solidFill>
                  <a:schemeClr val="tx1"/>
                </a:solidFill>
              </a:rPr>
              <a:t> с воздушным охлаждением (</a:t>
            </a:r>
            <a:r>
              <a:rPr lang="en-US" sz="1100" dirty="0" smtClean="0">
                <a:solidFill>
                  <a:schemeClr val="tx1"/>
                </a:solidFill>
              </a:rPr>
              <a:t>W-</a:t>
            </a:r>
            <a:r>
              <a:rPr lang="ru-RU" sz="1100" dirty="0" smtClean="0">
                <a:solidFill>
                  <a:schemeClr val="tx1"/>
                </a:solidFill>
              </a:rPr>
              <a:t>10-15Вт)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ТЭГ(в) – </a:t>
            </a:r>
            <a:r>
              <a:rPr lang="ru-RU" sz="1100" dirty="0" err="1" smtClean="0">
                <a:solidFill>
                  <a:schemeClr val="tx1"/>
                </a:solidFill>
              </a:rPr>
              <a:t>Термогенератор</a:t>
            </a:r>
            <a:r>
              <a:rPr lang="ru-RU" sz="1100" dirty="0" smtClean="0">
                <a:solidFill>
                  <a:schemeClr val="tx1"/>
                </a:solidFill>
              </a:rPr>
              <a:t> с водяным охлаждением (</a:t>
            </a:r>
            <a:r>
              <a:rPr lang="en-US" sz="1100" dirty="0" smtClean="0">
                <a:solidFill>
                  <a:schemeClr val="tx1"/>
                </a:solidFill>
              </a:rPr>
              <a:t>W-</a:t>
            </a:r>
            <a:r>
              <a:rPr lang="ru-RU" sz="1100" dirty="0" smtClean="0">
                <a:solidFill>
                  <a:schemeClr val="tx1"/>
                </a:solidFill>
              </a:rPr>
              <a:t>1Квт)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БА – Блок автоматики и стабилизации напряжения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1604" y="171448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Склад отходов древесины</a:t>
            </a:r>
            <a:endParaRPr lang="ru-RU" sz="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143374" y="3286126"/>
            <a:ext cx="642943" cy="285752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ТЭГ(</a:t>
            </a:r>
            <a:r>
              <a:rPr lang="ru-RU" sz="1200" b="1" dirty="0" err="1" smtClean="0"/>
              <a:t>п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1928001" y="3786192"/>
            <a:ext cx="42862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2143109" y="3571876"/>
            <a:ext cx="214315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000366" y="3571876"/>
            <a:ext cx="142876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2893208" y="3821910"/>
            <a:ext cx="500066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5321306" y="2536026"/>
            <a:ext cx="21431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0800000">
            <a:off x="4286248" y="2428869"/>
            <a:ext cx="114300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0800000">
            <a:off x="2714613" y="2428869"/>
            <a:ext cx="21431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428861" y="2714622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5429258" y="4929198"/>
            <a:ext cx="1500199" cy="142876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обозначения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1571606" y="3714754"/>
            <a:ext cx="1100159" cy="1785974"/>
            <a:chOff x="900074" y="1000098"/>
            <a:chExt cx="3300435" cy="535786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300259" y="1100112"/>
              <a:ext cx="500066" cy="5000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2199690" y="1199569"/>
              <a:ext cx="400053" cy="1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299703" y="1198458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2399716" y="1198458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2500841" y="1199569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1300127" y="2800336"/>
              <a:ext cx="2500330" cy="26003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1300127" y="1700191"/>
              <a:ext cx="2500330" cy="110014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300259" y="1500165"/>
              <a:ext cx="500066" cy="7000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000219" y="3200390"/>
              <a:ext cx="1100145" cy="18002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2000219" y="2700323"/>
              <a:ext cx="1100145" cy="484064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00272" y="2300270"/>
              <a:ext cx="300040" cy="7200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документ 85"/>
            <p:cNvSpPr/>
            <p:nvPr/>
          </p:nvSpPr>
          <p:spPr>
            <a:xfrm rot="10800000">
              <a:off x="1300127" y="5100640"/>
              <a:ext cx="2500330" cy="1000132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500285" y="5200653"/>
              <a:ext cx="1300172" cy="100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142976" y="5500693"/>
              <a:ext cx="2786082" cy="857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500285" y="4800600"/>
              <a:ext cx="100013" cy="5000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400140" y="2900349"/>
              <a:ext cx="300040" cy="21002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400404" y="2900349"/>
              <a:ext cx="300040" cy="21002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00193" y="3500429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800193" y="3800468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00193" y="430053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800193" y="460057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200378" y="3500429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200378" y="3800468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200378" y="430053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200378" y="460057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 rot="5400000" flipH="1" flipV="1">
              <a:off x="1699068" y="3400415"/>
              <a:ext cx="401164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 flipH="1" flipV="1">
              <a:off x="1600722" y="3699899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 flipH="1" flipV="1">
              <a:off x="1600722" y="4099952"/>
              <a:ext cx="600079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 flipH="1" flipV="1">
              <a:off x="1600722" y="450000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 flipH="1" flipV="1">
              <a:off x="1700735" y="480004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 flipH="1" flipV="1">
              <a:off x="3000351" y="3400415"/>
              <a:ext cx="401164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 flipH="1" flipV="1">
              <a:off x="3099809" y="3699899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 flipH="1" flipV="1">
              <a:off x="2900894" y="4099952"/>
              <a:ext cx="600079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 flipH="1" flipV="1">
              <a:off x="3100920" y="450000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 flipH="1" flipV="1">
              <a:off x="3000907" y="480004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5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0220" y="3300402"/>
              <a:ext cx="1071531" cy="1433485"/>
            </a:xfrm>
            <a:prstGeom prst="rect">
              <a:avLst/>
            </a:prstGeom>
            <a:noFill/>
          </p:spPr>
        </p:pic>
        <p:cxnSp>
          <p:nvCxnSpPr>
            <p:cNvPr id="116" name="Прямая со стрелкой 115"/>
            <p:cNvCxnSpPr>
              <a:stCxn id="83" idx="3"/>
              <a:endCxn id="79" idx="2"/>
            </p:cNvCxnSpPr>
            <p:nvPr/>
          </p:nvCxnSpPr>
          <p:spPr>
            <a:xfrm rot="5400000" flipH="1">
              <a:off x="2058227" y="2692322"/>
              <a:ext cx="984130" cy="22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Дуга 116"/>
            <p:cNvSpPr/>
            <p:nvPr/>
          </p:nvSpPr>
          <p:spPr>
            <a:xfrm rot="5400000">
              <a:off x="400008" y="4300534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18" name="Дуга 117"/>
            <p:cNvSpPr/>
            <p:nvPr/>
          </p:nvSpPr>
          <p:spPr>
            <a:xfrm rot="16200000" flipH="1">
              <a:off x="3000351" y="4300534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 стрелкой 118"/>
            <p:cNvCxnSpPr/>
            <p:nvPr/>
          </p:nvCxnSpPr>
          <p:spPr>
            <a:xfrm rot="5400000" flipH="1" flipV="1">
              <a:off x="1299015" y="4000495"/>
              <a:ext cx="600079" cy="222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rot="5400000" flipH="1" flipV="1">
              <a:off x="3201489" y="3999383"/>
              <a:ext cx="600079" cy="222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Дуга 120"/>
            <p:cNvSpPr/>
            <p:nvPr/>
          </p:nvSpPr>
          <p:spPr>
            <a:xfrm rot="19657297" flipH="1">
              <a:off x="1444867" y="2301039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22" name="Дуга 121"/>
            <p:cNvSpPr/>
            <p:nvPr/>
          </p:nvSpPr>
          <p:spPr>
            <a:xfrm rot="1942703">
              <a:off x="1955492" y="2301039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 стрелкой 122"/>
            <p:cNvCxnSpPr/>
            <p:nvPr/>
          </p:nvCxnSpPr>
          <p:spPr>
            <a:xfrm rot="5400000" flipH="1" flipV="1">
              <a:off x="2250252" y="1950224"/>
              <a:ext cx="300040" cy="20002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rot="16200000" flipV="1">
              <a:off x="2550292" y="1950224"/>
              <a:ext cx="300040" cy="20002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Блок-схема: документ 124"/>
            <p:cNvSpPr/>
            <p:nvPr/>
          </p:nvSpPr>
          <p:spPr>
            <a:xfrm rot="10800000">
              <a:off x="2300259" y="1300138"/>
              <a:ext cx="500066" cy="500066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900206" y="6000759"/>
              <a:ext cx="1300172" cy="22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Прямоугольник 126"/>
            <p:cNvSpPr/>
            <p:nvPr/>
          </p:nvSpPr>
          <p:spPr>
            <a:xfrm>
              <a:off x="2100232" y="5800732"/>
              <a:ext cx="900119" cy="30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900338" y="5700719"/>
              <a:ext cx="600079" cy="2223"/>
            </a:xfrm>
            <a:prstGeom prst="line">
              <a:avLst/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599055" y="5700719"/>
              <a:ext cx="601191" cy="1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1701291" y="5199541"/>
              <a:ext cx="400053" cy="222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3001463" y="5199541"/>
              <a:ext cx="400053" cy="222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3300391" y="1600178"/>
              <a:ext cx="500066" cy="2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2900338" y="1600178"/>
              <a:ext cx="400053" cy="400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428861" y="3857628"/>
            <a:ext cx="500067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</a:rPr>
              <a:t>ТЭГ(в) 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rot="5400000">
            <a:off x="2357423" y="4714884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10800000">
            <a:off x="2571736" y="5214951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62273"/>
            <a:ext cx="2071651" cy="1638365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786447" y="4000504"/>
            <a:ext cx="1285884" cy="642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для персонала</a:t>
            </a:r>
            <a:endParaRPr lang="ru-RU" dirty="0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rot="5400000" flipH="1" flipV="1">
            <a:off x="6286514" y="3856835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0800000">
            <a:off x="5715010" y="3785397"/>
            <a:ext cx="6429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71671" y="248315"/>
            <a:ext cx="5572132" cy="7386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 Narrow" pitchFamily="34" charset="0"/>
              </a:rPr>
              <a:t>Схема использования </a:t>
            </a:r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базовой технологии безотходной переработки древесины  и ТБО с использованием автономной </a:t>
            </a:r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энергетики в домах лесника</a:t>
            </a: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www.artsides.ru/big/item_30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1" y="4714884"/>
            <a:ext cx="455843" cy="857256"/>
          </a:xfrm>
          <a:prstGeom prst="rect">
            <a:avLst/>
          </a:prstGeom>
          <a:noFill/>
        </p:spPr>
      </p:pic>
      <p:sp>
        <p:nvSpPr>
          <p:cNvPr id="137" name="TextBox 136"/>
          <p:cNvSpPr txBox="1"/>
          <p:nvPr/>
        </p:nvSpPr>
        <p:spPr>
          <a:xfrm>
            <a:off x="3357553" y="4643447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 rot="5400000" flipH="1" flipV="1">
            <a:off x="3107522" y="4464852"/>
            <a:ext cx="35719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5929322" y="1428736"/>
            <a:ext cx="1714512" cy="1857388"/>
            <a:chOff x="5943890" y="301127"/>
            <a:chExt cx="2808312" cy="2803950"/>
          </a:xfrm>
        </p:grpSpPr>
        <p:sp>
          <p:nvSpPr>
            <p:cNvPr id="2" name="Овал 1"/>
            <p:cNvSpPr/>
            <p:nvPr/>
          </p:nvSpPr>
          <p:spPr>
            <a:xfrm>
              <a:off x="5943890" y="301127"/>
              <a:ext cx="2808312" cy="280395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C:\Users\Администратор\Desktop\Лавров\27-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1727" r="11282"/>
            <a:stretch/>
          </p:blipFill>
          <p:spPr bwMode="auto">
            <a:xfrm>
              <a:off x="6015899" y="440781"/>
              <a:ext cx="2664296" cy="2592288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0" y="272842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7003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СТАЦИОНАРНЫЕ НАНОЭЛЕКТРИЧЕСКИЕ </a:t>
            </a:r>
            <a:r>
              <a:rPr lang="ru-RU" sz="1400" dirty="0" smtClean="0">
                <a:solidFill>
                  <a:schemeClr val="bg1"/>
                </a:solidFill>
              </a:rPr>
              <a:t>СИСТЕМЫ  ДЛЯ  ДОМОВ  ЛЕСНИКА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npp-kvant.ru/images/photo/28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033"/>
            <a:ext cx="2459192" cy="3074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npp-kvant.ru/images/photo/30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3" y="1124744"/>
            <a:ext cx="1445763" cy="243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8"/>
          <p:cNvGrpSpPr/>
          <p:nvPr/>
        </p:nvGrpSpPr>
        <p:grpSpPr>
          <a:xfrm>
            <a:off x="6948264" y="3244732"/>
            <a:ext cx="2016224" cy="2016224"/>
            <a:chOff x="6169813" y="3789040"/>
            <a:chExt cx="2016224" cy="2016224"/>
          </a:xfrm>
        </p:grpSpPr>
        <p:pic>
          <p:nvPicPr>
            <p:cNvPr id="46086" name="Picture 6" descr="http://www.npp-kvant.ru/images/photo/29-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1360" b="14716"/>
            <a:stretch/>
          </p:blipFill>
          <p:spPr bwMode="auto">
            <a:xfrm>
              <a:off x="6228184" y="3861048"/>
              <a:ext cx="1899482" cy="1872208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6169813" y="3789040"/>
              <a:ext cx="2016224" cy="201622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724501" y="3661622"/>
            <a:ext cx="3079747" cy="3079746"/>
            <a:chOff x="3652494" y="3429000"/>
            <a:chExt cx="3079746" cy="3079746"/>
          </a:xfrm>
        </p:grpSpPr>
        <p:pic>
          <p:nvPicPr>
            <p:cNvPr id="46088" name="Picture 8" descr="http://img15.nnm.ru/4/1/f/6/b/287e2ce626e7bce4c63e715563c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54" r="15672"/>
            <a:stretch/>
          </p:blipFill>
          <p:spPr bwMode="auto">
            <a:xfrm>
              <a:off x="3724502" y="3478502"/>
              <a:ext cx="2952328" cy="2930349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3652494" y="3429000"/>
              <a:ext cx="3079746" cy="307974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7493" y="446073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Стационарные </a:t>
            </a:r>
            <a:r>
              <a:rPr lang="ru-RU" sz="1400" b="1" dirty="0" smtClean="0"/>
              <a:t>фотоэлектрические </a:t>
            </a:r>
            <a:r>
              <a:rPr lang="ru-RU" sz="1400" b="1" dirty="0"/>
              <a:t>системы</a:t>
            </a:r>
            <a:r>
              <a:rPr lang="ru-RU" sz="1400" dirty="0"/>
              <a:t> являются самыми распространенными системами, преобразующими солнечную энергию в электрическую.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46073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09" y="357166"/>
            <a:ext cx="6786611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7072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МОБИЛЬНЫЕ НАНОЭЛЕКТРИЧЕСКИЕ </a:t>
            </a:r>
            <a:r>
              <a:rPr lang="ru-RU" sz="1400" dirty="0" smtClean="0">
                <a:solidFill>
                  <a:schemeClr val="bg1"/>
                </a:solidFill>
              </a:rPr>
              <a:t>СИСТЕМЫ  ДЛЯ  ДОМОВ  ЛЕСНИКА 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45058" name="Picture 2" descr="http://www.npp-kvant.ru/images/photo/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1412776"/>
            <a:ext cx="2800529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npp-kvant.ru/images/photo/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84" y="1716581"/>
            <a:ext cx="3228563" cy="19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npp-kvant.ru/images/photo/14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86" y="3880224"/>
            <a:ext cx="3606457" cy="24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www.npp-kvant.ru/images/photo/14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55" y="4105746"/>
            <a:ext cx="2853087" cy="26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12" descr="P4270075-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15916" y="4479927"/>
            <a:ext cx="2384425" cy="190182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Рисунок 14" descr="МАЯК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427" y="1989138"/>
            <a:ext cx="2879725" cy="208756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Рисунок 15" descr="c.Krasnodar(m.Chubataia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9" y="1844675"/>
            <a:ext cx="1789112" cy="227647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3" descr="Электростанция в пусты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508500"/>
            <a:ext cx="2320925" cy="18478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3" descr="cb1"/>
          <p:cNvPicPr>
            <a:picLocks noChangeAspect="1" noChangeArrowheads="1"/>
          </p:cNvPicPr>
          <p:nvPr/>
        </p:nvPicPr>
        <p:blipFill>
          <a:blip r:embed="rId6" cstate="print"/>
          <a:srcRect t="6917"/>
          <a:stretch>
            <a:fillRect/>
          </a:stretch>
        </p:blipFill>
        <p:spPr bwMode="auto">
          <a:xfrm>
            <a:off x="3059115" y="4475165"/>
            <a:ext cx="3025775" cy="190658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Photo-0006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395288" y="1989139"/>
            <a:ext cx="2854325" cy="209391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900113" y="333376"/>
            <a:ext cx="75295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наноэлектрических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станций большой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мощности и ФЭС на стационарных, не обслуживаемых,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объектах (1-5 МВТ)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872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85728"/>
            <a:ext cx="705678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ГТГ-150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432" y="1390711"/>
            <a:ext cx="3553675" cy="42289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4402" y="5624347"/>
            <a:ext cx="4213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Автономные источники питания</a:t>
            </a:r>
          </a:p>
          <a:p>
            <a:r>
              <a:rPr lang="ru-RU" sz="1400" dirty="0" smtClean="0"/>
              <a:t>на основе термоэлектрических </a:t>
            </a:r>
            <a:r>
              <a:rPr lang="ru-RU" sz="1400" dirty="0"/>
              <a:t>генераторов ГТГ</a:t>
            </a:r>
            <a:r>
              <a:rPr lang="en-US" sz="1400" dirty="0" smtClean="0"/>
              <a:t>-150</a:t>
            </a:r>
            <a:endParaRPr lang="ru-RU" sz="1400" dirty="0" smtClean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07904" y="1322767"/>
            <a:ext cx="266119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Пример ТЭГ</a:t>
            </a:r>
          </a:p>
          <a:p>
            <a:r>
              <a:rPr lang="ru-RU" sz="1400" dirty="0" smtClean="0"/>
              <a:t>Мощность 600 Вт для питания автономной </a:t>
            </a:r>
            <a:r>
              <a:rPr lang="ru-RU" sz="1400" dirty="0" smtClean="0"/>
              <a:t> телекоммуникационной   </a:t>
            </a:r>
            <a:r>
              <a:rPr lang="ru-RU" sz="1400" dirty="0" smtClean="0"/>
              <a:t>станции.</a:t>
            </a:r>
          </a:p>
        </p:txBody>
      </p:sp>
      <p:pic>
        <p:nvPicPr>
          <p:cNvPr id="14" name="Picture 2" descr="I:\Пресс-служба\Публикации\термоэлектричество-11\верстки для буклета\MOL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417" y="2536092"/>
            <a:ext cx="3886099" cy="30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2" y="260650"/>
            <a:ext cx="717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chemeClr val="bg1"/>
                </a:solidFill>
                <a:cs typeface="Arial" pitchFamily="34" charset="0"/>
              </a:rPr>
              <a:t>ТЕРМОЭЛЕКТРИЧЕСКИЕ ГЕНЕРАТОРЫ И </a:t>
            </a:r>
            <a:r>
              <a:rPr lang="ru-RU" sz="1200" i="1" dirty="0" smtClean="0">
                <a:solidFill>
                  <a:schemeClr val="bg1"/>
                </a:solidFill>
                <a:cs typeface="Arial" pitchFamily="34" charset="0"/>
              </a:rPr>
              <a:t>СИСТЕМЫ   ДЛЯ  ДОМОВ  ЛЕСНИКА</a:t>
            </a:r>
            <a:endParaRPr lang="ru-RU" sz="2000" i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6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http://uralrb.ru/content/images/korovnik.jpg"/>
          <p:cNvPicPr>
            <a:picLocks noChangeAspect="1" noChangeArrowheads="1"/>
          </p:cNvPicPr>
          <p:nvPr/>
        </p:nvPicPr>
        <p:blipFill>
          <a:blip r:embed="rId3" cstate="print"/>
          <a:srcRect l="50848" t="8547" r="26906" b="44444"/>
          <a:stretch>
            <a:fillRect/>
          </a:stretch>
        </p:blipFill>
        <p:spPr bwMode="auto">
          <a:xfrm>
            <a:off x="7215207" y="571480"/>
            <a:ext cx="1500199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uralrb.ru/content/images/korovnik.jpg"/>
          <p:cNvPicPr>
            <a:picLocks noChangeAspect="1" noChangeArrowheads="1"/>
          </p:cNvPicPr>
          <p:nvPr/>
        </p:nvPicPr>
        <p:blipFill>
          <a:blip r:embed="rId3" cstate="print"/>
          <a:srcRect r="64883" b="24138"/>
          <a:stretch>
            <a:fillRect/>
          </a:stretch>
        </p:blipFill>
        <p:spPr bwMode="auto">
          <a:xfrm>
            <a:off x="7246121" y="2214556"/>
            <a:ext cx="1469283" cy="1571636"/>
          </a:xfrm>
          <a:prstGeom prst="rect">
            <a:avLst/>
          </a:prstGeom>
          <a:noFill/>
        </p:spPr>
      </p:pic>
      <p:pic>
        <p:nvPicPr>
          <p:cNvPr id="11270" name="Picture 6" descr="http://www.tundra-shop.ru/sites/default/files/field_image/news/%D0%A3%D0%B4%D0%BB%D0%B8%D0%BD%D0%B8%D1%82%D0%B5%D0%BB%D1%8C%20%D0%B4%D0%BB%D1%8F%20%D0%B3%D0%B0%D0%B7%D0%BE%D0%B2%D1%8B%D1%85%20%D0%BB%D0%B0%D0%BC%D0%BF%20KA-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215" y="2465496"/>
            <a:ext cx="138831" cy="1217800"/>
          </a:xfrm>
          <a:prstGeom prst="rect">
            <a:avLst/>
          </a:prstGeom>
          <a:noFill/>
        </p:spPr>
      </p:pic>
      <p:pic>
        <p:nvPicPr>
          <p:cNvPr id="11268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5" cstate="print"/>
          <a:srcRect b="3764"/>
          <a:stretch>
            <a:fillRect/>
          </a:stretch>
        </p:blipFill>
        <p:spPr bwMode="auto">
          <a:xfrm>
            <a:off x="3653514" y="2848902"/>
            <a:ext cx="1252135" cy="1045355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1643043" y="638724"/>
            <a:ext cx="357191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1571209" y="709763"/>
            <a:ext cx="285752" cy="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42645" y="708972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1714084" y="708972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786316" y="709767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9358346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 Narrow" pitchFamily="34" charset="0"/>
              </a:rPr>
              <a:t>Схема использования ТЭГ </a:t>
            </a:r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 в составе комбинированной установки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для  переработки древесных  отходов   </a:t>
            </a: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2282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3" y="1853172"/>
            <a:ext cx="1785951" cy="1857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928663" y="1067352"/>
            <a:ext cx="1785951" cy="78581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3" y="924478"/>
            <a:ext cx="357191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9" y="2138922"/>
            <a:ext cx="785819" cy="1285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428729" y="1781733"/>
            <a:ext cx="785819" cy="34576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1" y="1495979"/>
            <a:ext cx="214315" cy="514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 rot="10800000">
            <a:off x="928663" y="3496246"/>
            <a:ext cx="1785951" cy="714380"/>
          </a:xfrm>
          <a:prstGeom prst="flowChartDocumen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9" y="3567682"/>
            <a:ext cx="92869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1" y="3781995"/>
            <a:ext cx="228601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9" y="3281931"/>
            <a:ext cx="71439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1" y="1924607"/>
            <a:ext cx="214315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28861" y="1924607"/>
            <a:ext cx="214315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85854" y="2353237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5854" y="2567551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85854" y="2924740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85854" y="3139054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5987" y="2353237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85987" y="2567551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7" y="2924740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5987" y="3139054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213620" y="2281796"/>
            <a:ext cx="286546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143373" y="2495714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1143373" y="2781467"/>
            <a:ext cx="428628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143373" y="3067217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214812" y="3281531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143108" y="2281796"/>
            <a:ext cx="286546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2214152" y="2495714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2072067" y="2781467"/>
            <a:ext cx="428628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2214945" y="3067217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2143505" y="3281531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266" name="Picture 2" descr="http://www.monster-ig.de/images/fla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9" y="2210360"/>
            <a:ext cx="765379" cy="1023918"/>
          </a:xfrm>
          <a:prstGeom prst="rect">
            <a:avLst/>
          </a:prstGeom>
          <a:noFill/>
        </p:spPr>
      </p:pic>
      <p:cxnSp>
        <p:nvCxnSpPr>
          <p:cNvPr id="50" name="Прямая со стрелкой 49"/>
          <p:cNvCxnSpPr>
            <a:stCxn id="13" idx="3"/>
            <a:endCxn id="11" idx="2"/>
          </p:cNvCxnSpPr>
          <p:nvPr/>
        </p:nvCxnSpPr>
        <p:spPr>
          <a:xfrm rot="5400000" flipH="1">
            <a:off x="1470162" y="1776018"/>
            <a:ext cx="7029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 rot="5400000">
            <a:off x="285721" y="2924738"/>
            <a:ext cx="1214446" cy="500067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6200000" flipH="1">
            <a:off x="2143109" y="2924738"/>
            <a:ext cx="1214446" cy="500067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927869" y="2710428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2286778" y="2709633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Дуга 58"/>
          <p:cNvSpPr/>
          <p:nvPr/>
        </p:nvSpPr>
        <p:spPr>
          <a:xfrm rot="19657297" flipH="1">
            <a:off x="1032050" y="1496530"/>
            <a:ext cx="1214447" cy="500066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942703">
            <a:off x="1396782" y="1496530"/>
            <a:ext cx="1214447" cy="500066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 flipH="1" flipV="1">
            <a:off x="1607323" y="1245948"/>
            <a:ext cx="214314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1821638" y="1245948"/>
            <a:ext cx="214314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лок-схема: документ 65"/>
          <p:cNvSpPr/>
          <p:nvPr/>
        </p:nvSpPr>
        <p:spPr>
          <a:xfrm rot="10800000">
            <a:off x="1643043" y="781599"/>
            <a:ext cx="357191" cy="35719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357291" y="4139186"/>
            <a:ext cx="92869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500167" y="3996309"/>
            <a:ext cx="642943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err="1" smtClean="0"/>
              <a:t>Rh</a:t>
            </a:r>
            <a:endParaRPr lang="ru-RU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5400000">
            <a:off x="2071670" y="3924873"/>
            <a:ext cx="428628" cy="1588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1142185" y="3924872"/>
            <a:ext cx="429422" cy="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1215209" y="3566889"/>
            <a:ext cx="28575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2143905" y="3566889"/>
            <a:ext cx="28575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10" idx="2"/>
          </p:cNvCxnSpPr>
          <p:nvPr/>
        </p:nvCxnSpPr>
        <p:spPr>
          <a:xfrm rot="5400000">
            <a:off x="2888104" y="3445219"/>
            <a:ext cx="10" cy="2857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816667" y="3341875"/>
            <a:ext cx="428628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/>
              <a:t>ГАЗ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2357423" y="995916"/>
            <a:ext cx="357191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71672" y="995914"/>
            <a:ext cx="285752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357423" y="781602"/>
            <a:ext cx="428628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ТЭГ </a:t>
            </a:r>
            <a:endParaRPr lang="ru-RU" sz="1000" b="1" dirty="0"/>
          </a:p>
        </p:txBody>
      </p:sp>
      <p:pic>
        <p:nvPicPr>
          <p:cNvPr id="116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5" y="5210755"/>
            <a:ext cx="972131" cy="1149992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2214547" y="4963407"/>
            <a:ext cx="1143008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/>
              <a:t>Скважина для воды</a:t>
            </a: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 flipH="1" flipV="1">
            <a:off x="1944900" y="4838258"/>
            <a:ext cx="254341" cy="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2073259" y="4710690"/>
            <a:ext cx="65707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 flipH="1" flipV="1">
            <a:off x="3525945" y="4225933"/>
            <a:ext cx="969516" cy="1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5837" y="4455555"/>
            <a:ext cx="255136" cy="335926"/>
          </a:xfrm>
          <a:prstGeom prst="rect">
            <a:avLst/>
          </a:prstGeom>
          <a:noFill/>
        </p:spPr>
      </p:pic>
      <p:pic>
        <p:nvPicPr>
          <p:cNvPr id="129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795961" y="4006943"/>
            <a:ext cx="255136" cy="335927"/>
          </a:xfrm>
          <a:prstGeom prst="rect">
            <a:avLst/>
          </a:prstGeom>
          <a:noFill/>
        </p:spPr>
      </p:pic>
      <p:cxnSp>
        <p:nvCxnSpPr>
          <p:cNvPr id="130" name="Прямая соединительная линия 129"/>
          <p:cNvCxnSpPr/>
          <p:nvPr/>
        </p:nvCxnSpPr>
        <p:spPr>
          <a:xfrm rot="5400000" flipH="1" flipV="1">
            <a:off x="4393974" y="4123312"/>
            <a:ext cx="357190" cy="1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572002" y="4302472"/>
            <a:ext cx="3827036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Блок-схема: документ 144"/>
          <p:cNvSpPr/>
          <p:nvPr/>
        </p:nvSpPr>
        <p:spPr>
          <a:xfrm rot="10800000">
            <a:off x="7276439" y="6000768"/>
            <a:ext cx="1428760" cy="357190"/>
          </a:xfrm>
          <a:prstGeom prst="flowChartDocument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827138" y="4710690"/>
            <a:ext cx="408217" cy="3571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5235355" y="5067879"/>
            <a:ext cx="1020543" cy="11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286380" y="4863773"/>
            <a:ext cx="1173624" cy="2044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Шланги водяные</a:t>
            </a:r>
            <a:endParaRPr lang="ru-RU" sz="900" b="1" dirty="0"/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 rot="16200000" flipH="1">
            <a:off x="4725085" y="4557608"/>
            <a:ext cx="765407" cy="2551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 flipH="1" flipV="1">
            <a:off x="7838306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7481117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rot="5400000" flipH="1" flipV="1">
            <a:off x="7123926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rot="5400000" flipH="1" flipV="1">
            <a:off x="7123926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5400000" flipH="1" flipV="1">
            <a:off x="7479982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5400000" flipH="1" flipV="1">
            <a:off x="7838306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5400000" flipH="1" flipV="1">
            <a:off x="8195497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0" name="Picture 16" descr="http://modulpark.ru/sites/default/files/C00101.jpg"/>
          <p:cNvPicPr>
            <a:picLocks noChangeAspect="1" noChangeArrowheads="1"/>
          </p:cNvPicPr>
          <p:nvPr/>
        </p:nvPicPr>
        <p:blipFill>
          <a:blip r:embed="rId10" cstate="print"/>
          <a:srcRect r="2912" b="38292"/>
          <a:stretch>
            <a:fillRect/>
          </a:stretch>
        </p:blipFill>
        <p:spPr bwMode="auto">
          <a:xfrm>
            <a:off x="6761416" y="5123648"/>
            <a:ext cx="2382584" cy="979173"/>
          </a:xfrm>
          <a:prstGeom prst="rect">
            <a:avLst/>
          </a:prstGeom>
          <a:noFill/>
        </p:spPr>
      </p:pic>
      <p:pic>
        <p:nvPicPr>
          <p:cNvPr id="176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696" y="4659664"/>
            <a:ext cx="917681" cy="917681"/>
          </a:xfrm>
          <a:prstGeom prst="rect">
            <a:avLst/>
          </a:prstGeom>
          <a:noFill/>
        </p:spPr>
      </p:pic>
      <p:sp>
        <p:nvSpPr>
          <p:cNvPr id="177" name="TextBox 176"/>
          <p:cNvSpPr txBox="1"/>
          <p:nvPr/>
        </p:nvSpPr>
        <p:spPr>
          <a:xfrm>
            <a:off x="285721" y="4329902"/>
            <a:ext cx="816435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900" b="1" dirty="0" smtClean="0"/>
              <a:t>Циркулярный насос</a:t>
            </a:r>
            <a:endParaRPr lang="ru-RU" sz="900" b="1" dirty="0"/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10800000">
            <a:off x="642911" y="3230902"/>
            <a:ext cx="102055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5400000">
            <a:off x="132071" y="3741173"/>
            <a:ext cx="1020543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438805" y="5833288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642913" y="6037395"/>
            <a:ext cx="1020543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rot="10800000">
            <a:off x="1000101" y="4965825"/>
            <a:ext cx="1071571" cy="1134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4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512866"/>
            <a:ext cx="1748520" cy="1748520"/>
          </a:xfrm>
          <a:prstGeom prst="rect">
            <a:avLst/>
          </a:prstGeom>
          <a:noFill/>
        </p:spPr>
      </p:pic>
      <p:sp>
        <p:nvSpPr>
          <p:cNvPr id="194" name="TextBox 193"/>
          <p:cNvSpPr txBox="1"/>
          <p:nvPr/>
        </p:nvSpPr>
        <p:spPr>
          <a:xfrm>
            <a:off x="2939134" y="1857364"/>
            <a:ext cx="918489" cy="6199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/>
              <a:t>И / ИЛИ</a:t>
            </a:r>
            <a:endParaRPr lang="ru-RU" b="1" dirty="0"/>
          </a:p>
        </p:txBody>
      </p:sp>
      <p:sp>
        <p:nvSpPr>
          <p:cNvPr id="196" name="Скругленная прямоугольная выноска 195"/>
          <p:cNvSpPr/>
          <p:nvPr/>
        </p:nvSpPr>
        <p:spPr>
          <a:xfrm>
            <a:off x="2939132" y="628518"/>
            <a:ext cx="2041087" cy="1173624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5031244" y="781602"/>
            <a:ext cx="1122597" cy="8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64627" indent="-64627"/>
            <a:r>
              <a:rPr lang="ru-RU" sz="600" b="1" u="sng" dirty="0" smtClean="0"/>
              <a:t>СОЛНЕЧНАЯ УСТАНОВКА</a:t>
            </a:r>
          </a:p>
          <a:p>
            <a:pPr marL="64627" indent="-64627"/>
            <a:r>
              <a:rPr lang="ru-RU" sz="600" b="1" i="1" u="sng" dirty="0" smtClean="0"/>
              <a:t>В комплексе: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Инвертор с зарядным устройством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Системная панель инвертора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Аккумуляторы герметичные, полностью необслуживаемые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Автомат постоянного тока</a:t>
            </a:r>
          </a:p>
          <a:p>
            <a:pPr algn="ctr"/>
            <a:endParaRPr lang="ru-RU" sz="600" dirty="0"/>
          </a:p>
        </p:txBody>
      </p:sp>
      <p:sp>
        <p:nvSpPr>
          <p:cNvPr id="198" name="Стрелка вправо 197"/>
          <p:cNvSpPr/>
          <p:nvPr/>
        </p:nvSpPr>
        <p:spPr>
          <a:xfrm>
            <a:off x="4827136" y="1540996"/>
            <a:ext cx="255136" cy="96044"/>
          </a:xfrm>
          <a:prstGeom prst="rightArrow">
            <a:avLst>
              <a:gd name="adj1" fmla="val 46666"/>
              <a:gd name="adj2" fmla="val 6481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99" name="TextBox 198"/>
          <p:cNvSpPr txBox="1"/>
          <p:nvPr/>
        </p:nvSpPr>
        <p:spPr>
          <a:xfrm>
            <a:off x="5010836" y="2928934"/>
            <a:ext cx="918489" cy="6199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/>
              <a:t>И / ИЛИ</a:t>
            </a:r>
            <a:endParaRPr lang="ru-RU" b="1" dirty="0"/>
          </a:p>
        </p:txBody>
      </p:sp>
      <p:pic>
        <p:nvPicPr>
          <p:cNvPr id="11286" name="Picture 22" descr="http://solarcrown.ru/d/143494/d/13717001_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4404525" y="1277475"/>
            <a:ext cx="334955" cy="612327"/>
          </a:xfrm>
          <a:prstGeom prst="rect">
            <a:avLst/>
          </a:prstGeom>
          <a:noFill/>
        </p:spPr>
      </p:pic>
      <p:sp>
        <p:nvSpPr>
          <p:cNvPr id="202" name="Прямоугольник 201"/>
          <p:cNvSpPr/>
          <p:nvPr/>
        </p:nvSpPr>
        <p:spPr>
          <a:xfrm>
            <a:off x="4878165" y="1547007"/>
            <a:ext cx="51027" cy="102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5031244" y="3537066"/>
            <a:ext cx="1377733" cy="21983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b="1" i="1" dirty="0" smtClean="0"/>
              <a:t>ЕМКОСТЬ С ВОДОЙ</a:t>
            </a:r>
            <a:endParaRPr lang="ru-RU" sz="1000" b="1" i="1" dirty="0"/>
          </a:p>
        </p:txBody>
      </p:sp>
      <p:cxnSp>
        <p:nvCxnSpPr>
          <p:cNvPr id="205" name="Прямая соединительная линия 204"/>
          <p:cNvCxnSpPr/>
          <p:nvPr/>
        </p:nvCxnSpPr>
        <p:spPr>
          <a:xfrm rot="10800000">
            <a:off x="4929193" y="3741174"/>
            <a:ext cx="1275679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16200000" flipV="1">
            <a:off x="4852649" y="3664634"/>
            <a:ext cx="102054" cy="5102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6408979" y="2873712"/>
            <a:ext cx="357191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2" name="Группа 135"/>
          <p:cNvGrpSpPr/>
          <p:nvPr/>
        </p:nvGrpSpPr>
        <p:grpSpPr>
          <a:xfrm>
            <a:off x="5429256" y="1802144"/>
            <a:ext cx="2602384" cy="1377733"/>
            <a:chOff x="5592543" y="1802142"/>
            <a:chExt cx="2602384" cy="1377733"/>
          </a:xfrm>
        </p:grpSpPr>
        <p:pic>
          <p:nvPicPr>
            <p:cNvPr id="11288" name="Picture 24" descr="http://images01.olx.ru/ui/3/00/86/52909486_1.jpg"/>
            <p:cNvPicPr>
              <a:picLocks noChangeAspect="1" noChangeArrowheads="1"/>
            </p:cNvPicPr>
            <p:nvPr/>
          </p:nvPicPr>
          <p:blipFill>
            <a:blip r:embed="rId14" cstate="print"/>
            <a:srcRect r="18731" b="49395"/>
            <a:stretch>
              <a:fillRect/>
            </a:stretch>
          </p:blipFill>
          <p:spPr bwMode="auto">
            <a:xfrm>
              <a:off x="5643570" y="1955224"/>
              <a:ext cx="1173624" cy="1224651"/>
            </a:xfrm>
            <a:prstGeom prst="rect">
              <a:avLst/>
            </a:prstGeom>
            <a:noFill/>
          </p:spPr>
        </p:pic>
        <p:sp>
          <p:nvSpPr>
            <p:cNvPr id="200" name="Блок-схема: память с посл. доступом 199"/>
            <p:cNvSpPr/>
            <p:nvPr/>
          </p:nvSpPr>
          <p:spPr>
            <a:xfrm flipH="1">
              <a:off x="5592543" y="1802142"/>
              <a:ext cx="1377733" cy="1377733"/>
            </a:xfrm>
            <a:prstGeom prst="flowChartMagneticTap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ru-RU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817194" y="1888465"/>
              <a:ext cx="1377733" cy="373720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ru-RU" sz="1000" b="1" i="1" dirty="0" smtClean="0"/>
                <a:t>Водонапорная </a:t>
              </a:r>
            </a:p>
            <a:p>
              <a:r>
                <a:rPr lang="ru-RU" sz="1000" b="1" i="1" dirty="0" smtClean="0"/>
                <a:t>башня</a:t>
              </a:r>
              <a:endParaRPr lang="ru-RU" sz="1000" b="1" i="1" dirty="0"/>
            </a:p>
          </p:txBody>
        </p:sp>
        <p:cxnSp>
          <p:nvCxnSpPr>
            <p:cNvPr id="212" name="Прямая соединительная линия 211"/>
            <p:cNvCxnSpPr/>
            <p:nvPr/>
          </p:nvCxnSpPr>
          <p:spPr>
            <a:xfrm>
              <a:off x="6460004" y="2057278"/>
              <a:ext cx="1275679" cy="1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90" name="Picture 26" descr="http://www.clker.com/cliparts/8/9/4/9/1240848155298205944thatsmyboy_Simple_Red_Checkmark.svg.h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2" y="505111"/>
            <a:ext cx="461497" cy="480599"/>
          </a:xfrm>
          <a:prstGeom prst="rect">
            <a:avLst/>
          </a:prstGeom>
          <a:noFill/>
        </p:spPr>
      </p:pic>
      <p:pic>
        <p:nvPicPr>
          <p:cNvPr id="11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8436" y="3945284"/>
            <a:ext cx="561299" cy="561299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5796653" y="3972712"/>
            <a:ext cx="816435" cy="4814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Циркулярный насос (малый)</a:t>
            </a:r>
            <a:endParaRPr lang="ru-RU" sz="900" b="1" dirty="0"/>
          </a:p>
        </p:txBody>
      </p:sp>
      <p:sp>
        <p:nvSpPr>
          <p:cNvPr id="126" name="Нижний колонтитул 125"/>
          <p:cNvSpPr>
            <a:spLocks noGrp="1"/>
          </p:cNvSpPr>
          <p:nvPr>
            <p:ph type="ftr" sz="quarter" idx="11"/>
          </p:nvPr>
        </p:nvSpPr>
        <p:spPr>
          <a:xfrm>
            <a:off x="3124200" y="6209282"/>
            <a:ext cx="2895600" cy="365125"/>
          </a:xfrm>
        </p:spPr>
        <p:txBody>
          <a:bodyPr/>
          <a:lstStyle/>
          <a:p>
            <a:r>
              <a:rPr lang="ru-RU" smtClean="0"/>
              <a:t>ОАО "НПП "КВАНТ"</a:t>
            </a:r>
            <a:endParaRPr lang="ru-RU"/>
          </a:p>
        </p:txBody>
      </p:sp>
      <p:sp>
        <p:nvSpPr>
          <p:cNvPr id="127" name="Номер слайда 126"/>
          <p:cNvSpPr>
            <a:spLocks noGrp="1"/>
          </p:cNvSpPr>
          <p:nvPr>
            <p:ph type="sldNum" sz="quarter" idx="12"/>
          </p:nvPr>
        </p:nvSpPr>
        <p:spPr>
          <a:xfrm>
            <a:off x="6553200" y="6209282"/>
            <a:ext cx="2133600" cy="365125"/>
          </a:xfrm>
        </p:spPr>
        <p:txBody>
          <a:bodyPr/>
          <a:lstStyle/>
          <a:p>
            <a:fld id="{F3A64D29-BA3E-4B05-B12B-2955B53EA4E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888104" y="5425069"/>
            <a:ext cx="3980117" cy="1285860"/>
          </a:xfrm>
          <a:prstGeom prst="roundRect">
            <a:avLst>
              <a:gd name="adj" fmla="val 2955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0" y="6394587"/>
            <a:ext cx="6868221" cy="463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3347350" y="5425071"/>
            <a:ext cx="3827036" cy="21983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b="1" u="sng" dirty="0" smtClean="0"/>
              <a:t>СИСТЕМА ПОЖАРОТУШЕНИЯ, ПРИНЦИП РАБОТЫ </a:t>
            </a:r>
            <a:endParaRPr lang="ru-RU" sz="1000" b="1" u="sng" dirty="0"/>
          </a:p>
        </p:txBody>
      </p:sp>
      <p:sp>
        <p:nvSpPr>
          <p:cNvPr id="133" name="TextBox 132"/>
          <p:cNvSpPr txBox="1"/>
          <p:nvPr/>
        </p:nvSpPr>
        <p:spPr>
          <a:xfrm>
            <a:off x="2990161" y="5602594"/>
            <a:ext cx="3776009" cy="114316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indent="326532" algn="just"/>
            <a:r>
              <a:rPr lang="ru-RU" sz="1000" dirty="0" smtClean="0"/>
              <a:t>Из скважины с помощью циркулярного насоса (</a:t>
            </a:r>
            <a:r>
              <a:rPr lang="ru-RU" sz="1000" i="1" dirty="0" smtClean="0"/>
              <a:t>который работает от ТЭГ или Солнечной установки</a:t>
            </a:r>
            <a:r>
              <a:rPr lang="ru-RU" sz="1000" dirty="0" smtClean="0"/>
              <a:t>) поступает вода в специализированную емкость  (</a:t>
            </a:r>
            <a:r>
              <a:rPr lang="ru-RU" sz="1000" i="1" dirty="0" err="1" smtClean="0"/>
              <a:t>емкость</a:t>
            </a:r>
            <a:r>
              <a:rPr lang="ru-RU" sz="1000" i="1" dirty="0" smtClean="0"/>
              <a:t> для воды подземная или емкость для воды «Водонапорная башня»</a:t>
            </a:r>
            <a:r>
              <a:rPr lang="ru-RU" sz="1000" dirty="0" smtClean="0"/>
              <a:t>) далее из водяной емкости (</a:t>
            </a:r>
            <a:r>
              <a:rPr lang="ru-RU" sz="1000" i="1" dirty="0" smtClean="0"/>
              <a:t>с помощью циркулярного насоса (малый) или самотеком</a:t>
            </a:r>
            <a:r>
              <a:rPr lang="ru-RU" sz="1000" dirty="0" smtClean="0"/>
              <a:t>) по водяным шлангам распространяется по периметру и орошает места </a:t>
            </a:r>
            <a:r>
              <a:rPr lang="ru-RU" sz="1000" smtClean="0"/>
              <a:t>сельского хозяйства.</a:t>
            </a:r>
            <a:endParaRPr lang="ru-RU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2637" y="598912"/>
            <a:ext cx="1326707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Термоэлектрический генератор</a:t>
            </a:r>
            <a:endParaRPr lang="ru-RU" sz="9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387775" y="6439603"/>
            <a:ext cx="2398276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ОАО «НПП «Квант»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8853410">
            <a:off x="8271714" y="3369316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 rot="5400000" flipH="1" flipV="1">
            <a:off x="8194930" y="4098365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5400000" flipH="1" flipV="1">
            <a:off x="8118954" y="4430041"/>
            <a:ext cx="1071570" cy="1135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2" descr="http://www.artsides.ru/big/item_307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30405" y="1928802"/>
            <a:ext cx="455843" cy="857256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4071933" y="2273852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6" name="Прямая со стрелкой 145"/>
          <p:cNvCxnSpPr/>
          <p:nvPr/>
        </p:nvCxnSpPr>
        <p:spPr>
          <a:xfrm>
            <a:off x="3500431" y="2284404"/>
            <a:ext cx="28575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Библиотека\шахмат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462" y="1093789"/>
            <a:ext cx="3250223" cy="14366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2292" name="Picture 5" descr="мерс_2"/>
          <p:cNvPicPr>
            <a:picLocks noChangeAspect="1" noChangeArrowheads="1"/>
          </p:cNvPicPr>
          <p:nvPr/>
        </p:nvPicPr>
        <p:blipFill>
          <a:blip r:embed="rId3" cstate="print"/>
          <a:srcRect r="24153"/>
          <a:stretch>
            <a:fillRect/>
          </a:stretch>
        </p:blipFill>
        <p:spPr bwMode="auto">
          <a:xfrm>
            <a:off x="643305" y="2813050"/>
            <a:ext cx="265820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679331" y="1754189"/>
            <a:ext cx="1884485" cy="973137"/>
          </a:xfrm>
          <a:prstGeom prst="wedgeEllipseCallout">
            <a:avLst>
              <a:gd name="adj1" fmla="val -33940"/>
              <a:gd name="adj2" fmla="val 12276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Телематический модуль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150327" y="2235200"/>
            <a:ext cx="269631" cy="1144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384"/>
              </a:cxn>
              <a:cxn ang="0">
                <a:pos x="0" y="288"/>
              </a:cxn>
              <a:cxn ang="0">
                <a:pos x="192" y="816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44" y="384"/>
                </a:lnTo>
                <a:lnTo>
                  <a:pt x="0" y="288"/>
                </a:lnTo>
                <a:lnTo>
                  <a:pt x="192" y="81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>
            <a:outerShdw dist="28398" dir="17793903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973016" y="2300289"/>
            <a:ext cx="145074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384"/>
              </a:cxn>
              <a:cxn ang="0">
                <a:pos x="0" y="288"/>
              </a:cxn>
              <a:cxn ang="0">
                <a:pos x="192" y="816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44" y="384"/>
                </a:lnTo>
                <a:lnTo>
                  <a:pt x="0" y="288"/>
                </a:lnTo>
                <a:lnTo>
                  <a:pt x="192" y="81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>
            <a:outerShdw dist="28398" dir="17793903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754316" y="1206500"/>
            <a:ext cx="3106615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ru-RU" sz="1200" b="1">
                <a:solidFill>
                  <a:srgbClr val="003399"/>
                </a:solidFill>
              </a:rPr>
              <a:t>По сигналам спутников определяется: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местоположение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скорость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направление движения</a:t>
            </a:r>
          </a:p>
          <a:p>
            <a:pPr>
              <a:spcBef>
                <a:spcPct val="5000"/>
              </a:spcBef>
            </a:pPr>
            <a:r>
              <a:rPr lang="ru-RU" sz="1200" b="1">
                <a:solidFill>
                  <a:srgbClr val="003399"/>
                </a:solidFill>
              </a:rPr>
              <a:t>Кроме того определяется состояние подключенных датчиков</a:t>
            </a:r>
          </a:p>
        </p:txBody>
      </p:sp>
      <p:pic>
        <p:nvPicPr>
          <p:cNvPr id="12297" name="Picture 10" descr="Untitled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47" y="1346200"/>
            <a:ext cx="9525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6774" y="1409700"/>
            <a:ext cx="59934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дп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8420" y="2327275"/>
            <a:ext cx="164855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14"/>
          <p:cNvSpPr>
            <a:spLocks noChangeArrowheads="1"/>
          </p:cNvSpPr>
          <p:nvPr/>
        </p:nvSpPr>
        <p:spPr bwMode="auto">
          <a:xfrm>
            <a:off x="7154008" y="935039"/>
            <a:ext cx="1796562" cy="973137"/>
          </a:xfrm>
          <a:prstGeom prst="wedgeEllipseCallout">
            <a:avLst>
              <a:gd name="adj1" fmla="val -33236"/>
              <a:gd name="adj2" fmla="val 11613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Диспетчерский </a:t>
            </a:r>
          </a:p>
          <a:p>
            <a:r>
              <a:rPr lang="ru-RU" sz="1200" b="1">
                <a:solidFill>
                  <a:srgbClr val="003399"/>
                </a:solidFill>
              </a:rPr>
              <a:t>центр</a:t>
            </a:r>
          </a:p>
        </p:txBody>
      </p:sp>
      <p:sp>
        <p:nvSpPr>
          <p:cNvPr id="12302" name="AutoShape 15"/>
          <p:cNvSpPr>
            <a:spLocks noChangeArrowheads="1"/>
          </p:cNvSpPr>
          <p:nvPr/>
        </p:nvSpPr>
        <p:spPr bwMode="auto">
          <a:xfrm>
            <a:off x="914400" y="825500"/>
            <a:ext cx="1472712" cy="717550"/>
          </a:xfrm>
          <a:prstGeom prst="wedgeEllipseCallout">
            <a:avLst>
              <a:gd name="adj1" fmla="val -28481"/>
              <a:gd name="adj2" fmla="val 6913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КНС ГЛОНАСС, </a:t>
            </a:r>
            <a:r>
              <a:rPr lang="en-US" sz="1200" b="1">
                <a:solidFill>
                  <a:srgbClr val="003399"/>
                </a:solidFill>
              </a:rPr>
              <a:t>GPS</a:t>
            </a:r>
            <a:endParaRPr lang="ru-RU" sz="1200" b="1">
              <a:solidFill>
                <a:srgbClr val="003399"/>
              </a:solidFill>
            </a:endParaRP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>
          <a:xfrm>
            <a:off x="1406769" y="152400"/>
            <a:ext cx="5978769" cy="584200"/>
          </a:xfrm>
        </p:spPr>
        <p:txBody>
          <a:bodyPr rtlCol="0">
            <a:normAutofit fontScale="90000"/>
          </a:bodyPr>
          <a:lstStyle/>
          <a:p>
            <a:pPr algn="ctr" defTabSz="957263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Принцип работы системы мониторинга </a:t>
            </a:r>
            <a:r>
              <a:rPr lang="ru-RU" sz="1800" dirty="0" smtClean="0"/>
              <a:t> </a:t>
            </a:r>
            <a:r>
              <a:rPr lang="ru-RU" sz="1800" dirty="0" smtClean="0"/>
              <a:t>транспортными </a:t>
            </a:r>
            <a:r>
              <a:rPr lang="ru-RU" sz="1800" dirty="0" smtClean="0"/>
              <a:t>средств </a:t>
            </a:r>
            <a:r>
              <a:rPr lang="ru-RU" sz="1800" dirty="0" smtClean="0"/>
              <a:t>при </a:t>
            </a:r>
            <a:r>
              <a:rPr lang="ru-RU" sz="1800" dirty="0" smtClean="0"/>
              <a:t>проведении  лесохозяйственных работ</a:t>
            </a:r>
            <a:endParaRPr lang="ru-RU" sz="1800" dirty="0" smtClean="0"/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140677" y="4184650"/>
            <a:ext cx="2801815" cy="342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99"/>
                </a:solidFill>
              </a:rPr>
              <a:t>Мониторинг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40677" y="4618038"/>
            <a:ext cx="2801815" cy="317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99"/>
                </a:solidFill>
              </a:rPr>
              <a:t>Контроль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140677" y="5026025"/>
            <a:ext cx="2790092" cy="317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Оперативное управление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140677" y="5448300"/>
            <a:ext cx="2801815" cy="469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Формирование маршрутного задания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140677" y="6019800"/>
            <a:ext cx="2801815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Анализ параметров движения по маршруту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2942492" y="4152900"/>
            <a:ext cx="62015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Определение местоположения, состояния транспортного средства, перевозимого груза. Отображение информации на электронной карте</a:t>
            </a:r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2942492" y="46609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Автоматизированный контроль выполнения маршрута, расписания движения</a:t>
            </a:r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2942492" y="50673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Передача оперативной информации, команд</a:t>
            </a:r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2954215" y="54483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Формирование и контроль выполнения расписания движения маршрутов</a:t>
            </a:r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2942492" y="6019800"/>
            <a:ext cx="62015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Формирование и предоставление статистических данных, специализированных отчетов</a:t>
            </a:r>
          </a:p>
        </p:txBody>
      </p:sp>
      <p:pic>
        <p:nvPicPr>
          <p:cNvPr id="17410" name="Рисунок 1" descr="http://www.msfu.ru/img/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>СПАСИБО ЗА ВНИМАНИЕ</a:t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ИННОВАЦИОННЫЙ ТЕРРИТОРИАЛЬНЫЙ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КЛАСТЕР 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- </a:t>
            </a:r>
            <a: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договорная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форма кооперации университета и организаций, обеспечивающих и осуществляющих целенаправленную  деятельность по разработке, производству и продвижению высокотехнологичной продукции  на внутренние и внешние рынки 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(ПРОТОКОЛ заседания Межведомственной комиссии по технологическому развитию президиума Совета при Президенте РФ по модернизации экономики и инновационному развитию России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от  04 апреля 2013 г. № 13-АК)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643009" cy="142873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7572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429375"/>
            <a:ext cx="15001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28625" y="6446838"/>
            <a:ext cx="674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itchFamily="34" charset="0"/>
              </a:rPr>
              <a:t>Концепция создания  многофункционального парка на территории промышленного </a:t>
            </a:r>
            <a:r>
              <a:rPr lang="ru-RU" sz="800" dirty="0" smtClean="0">
                <a:solidFill>
                  <a:schemeClr val="bg1"/>
                </a:solidFill>
                <a:latin typeface="Century Gothic" pitchFamily="34" charset="0"/>
              </a:rPr>
              <a:t>округа</a:t>
            </a:r>
            <a:r>
              <a:rPr lang="ru-RU" sz="7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7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7859713" y="6456363"/>
            <a:ext cx="10715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0" y="1857375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Цель создания – развитие инновационной деятельности университета в сфере лесного хозяйства и предприятий, входящих в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инновационно-технологический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кластер.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                        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Задачи международного уровня :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      1.  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Маркетинг и коммерциализация критических технологий в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лесном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комплексе. Подготовка  программы по развитию «двойных технологий» и внедрению результатов космической  деятельности  в  лесной  комплекс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,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      2.   Создание закрытых паевых инвестиционных фондов недвижимости (ЗПИФ) с международным участием в лесном хозяйстве.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dirty="0">
              <a:latin typeface="Century Gothic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21429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 задачи создания ИТК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3. Формирование предложений по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переработке  древесных отходов  после  лесных  пожаров .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Использование разработок Федерального космического агентства по автономной энергетике.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4.  Разработка  комплексной программы  переработки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древесных отходов в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Московской области, участие в формировании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рынка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экосистемных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услуг  в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Московской области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5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. Формирование предложений  по утилизации твердых отходов на основе современных экологических технологий с выработкой тепловой и электрической энергии. Подготовка кадров по направлению 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«Экологический 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менеджмент» совместно с ОАО «НПП «Квант» Федерального космического агентства. </a:t>
            </a:r>
            <a:b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3" cy="142873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7. Формирование  малоэтажной  застройки около г. Красноармейска для нужд жителей Московской области и сотрудников 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Роскосмоса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(между городом Красноармейск и ЦКАД).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.  </a:t>
            </a: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  8. Размещение парковок грузового автотранспорта Москвы и Московской области  на ЦКАД, складов временного хранения и сопутствующего сервиса на ЦКАД, автостоянки  между  МГУЛ и районом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Леонидовка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г.Мытищи, гостиниц на ЦКАД и в г. Мытищи (2-я Институтская улица).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3" cy="1428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21442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6.  Формирование земельного кадастра Московской области на основе ГИС, ДЗЗ и  ГЛОНАСС. 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rgbClr val="00B050"/>
            </a:gs>
            <a:gs pos="50000">
              <a:srgbClr val="FFFF00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357298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        9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.  Повышение  качества жизни населения посредством реализации принципов устойчивого развития. Использование рекреационных возможностей леса ( между г. Красноармейском и ЦКАД) для размещения объектов туризма и здравоохранения. Подготовка предложений по  использованию лесных ресурсов для производства лекарств и биодобавок.</a:t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10. Создание частных детских садов в Московской области и торговой сети по детским товарам в  Московской области. Создание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интернет-магазина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детских товаров для г. Мытищи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11. Создание  системы  непрерывной подготовки кадров  по направлению «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Инноватика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», «Системный  анализ и управление 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экосистемными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услугами», «Управление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IT-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проектами  в экологических проектах»  и 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«Экономическая  безопасность  лесного хозяйства» 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в МГУЛ. </a:t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1571603" cy="1428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Прямая соединительная линия 166"/>
          <p:cNvCxnSpPr/>
          <p:nvPr/>
        </p:nvCxnSpPr>
        <p:spPr>
          <a:xfrm>
            <a:off x="5286380" y="342900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5400000" flipH="1" flipV="1">
            <a:off x="4964910" y="310753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5400000" flipH="1" flipV="1">
            <a:off x="524986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5400000" flipH="1" flipV="1">
            <a:off x="553720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5400000" flipH="1" flipV="1">
            <a:off x="5821372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5400000" flipH="1" flipV="1">
            <a:off x="610712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rot="5400000" flipH="1" flipV="1">
            <a:off x="639446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5400000" flipH="1" flipV="1">
            <a:off x="667862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5400000" flipH="1" flipV="1">
            <a:off x="6964380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5400000" flipH="1" flipV="1">
            <a:off x="7250132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 flipH="1" flipV="1">
            <a:off x="753588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9144000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    Развитие  технопарка </a:t>
            </a:r>
            <a:r>
              <a:rPr lang="ru-RU" sz="1600" b="1" dirty="0" smtClean="0">
                <a:solidFill>
                  <a:srgbClr val="0000CC"/>
                </a:solidFill>
              </a:rPr>
              <a:t> МГУЛ   </a:t>
            </a:r>
            <a:r>
              <a:rPr lang="ru-RU" sz="1600" b="1" dirty="0" smtClean="0">
                <a:solidFill>
                  <a:srgbClr val="0000CC"/>
                </a:solidFill>
              </a:rPr>
              <a:t>предполагает  </a:t>
            </a:r>
            <a:r>
              <a:rPr lang="ru-RU" sz="1600" b="1" dirty="0" smtClean="0">
                <a:solidFill>
                  <a:srgbClr val="0000CC"/>
                </a:solidFill>
              </a:rPr>
              <a:t>создание региональной </a:t>
            </a:r>
            <a:r>
              <a:rPr lang="ru-RU" sz="1600" b="1" dirty="0" smtClean="0">
                <a:solidFill>
                  <a:srgbClr val="0000CC"/>
                </a:solidFill>
              </a:rPr>
              <a:t>системы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видео-  и  ИК -мониторинга лесных ресурсов и  лесных пожаров по методике МГУЛ и ОАО «НПП «Квант» </a:t>
            </a:r>
            <a:endParaRPr lang="ru-RU" sz="16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57232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93" y="4214820"/>
            <a:ext cx="1209083" cy="1209082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31655" y="4276213"/>
            <a:ext cx="1411388" cy="811548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920" y="4400797"/>
            <a:ext cx="847701" cy="5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90477" indent="-90477" algn="ctr"/>
            <a:r>
              <a:rPr lang="ru-RU" sz="800" b="1" dirty="0" smtClean="0"/>
              <a:t>СОЛНЕЧНАЯ </a:t>
            </a:r>
          </a:p>
          <a:p>
            <a:pPr marL="90477" indent="-90477" algn="ctr"/>
            <a:r>
              <a:rPr lang="ru-RU" sz="800" b="1" dirty="0" smtClean="0"/>
              <a:t>УСТАНОВКА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571475" y="5410689"/>
            <a:ext cx="671529" cy="1090147"/>
            <a:chOff x="785787" y="428604"/>
            <a:chExt cx="3457610" cy="56130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52652" y="533381"/>
              <a:ext cx="523881" cy="523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2147293" y="637574"/>
              <a:ext cx="419105" cy="1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252069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356845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62786" y="637574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204891" y="2314574"/>
              <a:ext cx="2619403" cy="27241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204891" y="1162037"/>
              <a:ext cx="2619403" cy="1152537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52652" y="952485"/>
              <a:ext cx="523881" cy="733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38323" y="2733680"/>
              <a:ext cx="1152537" cy="18859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938323" y="2209798"/>
              <a:ext cx="1152537" cy="50711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57428" y="1790694"/>
              <a:ext cx="314329" cy="754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документ 27"/>
            <p:cNvSpPr/>
            <p:nvPr/>
          </p:nvSpPr>
          <p:spPr>
            <a:xfrm rot="10800000">
              <a:off x="1204891" y="4724424"/>
              <a:ext cx="2619403" cy="1047761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62204" y="4829200"/>
              <a:ext cx="1362090" cy="104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40256" y="5143529"/>
              <a:ext cx="2918763" cy="898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62204" y="4410096"/>
              <a:ext cx="104776" cy="523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09667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05189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28771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28771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28771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28771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95637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95637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95637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95637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622830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 flipV="1">
              <a:off x="1519801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151980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519801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162457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986084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090279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288189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3091443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298666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8324" y="2838454"/>
              <a:ext cx="1122560" cy="1501751"/>
            </a:xfrm>
            <a:prstGeom prst="rect">
              <a:avLst/>
            </a:prstGeom>
            <a:noFill/>
          </p:spPr>
        </p:pic>
        <p:cxnSp>
          <p:nvCxnSpPr>
            <p:cNvPr id="53" name="Прямая со стрелкой 52"/>
            <p:cNvCxnSpPr>
              <a:stCxn id="26" idx="3"/>
              <a:endCxn id="24" idx="2"/>
            </p:cNvCxnSpPr>
            <p:nvPr/>
          </p:nvCxnSpPr>
          <p:spPr>
            <a:xfrm rot="5400000" flipH="1">
              <a:off x="1999094" y="2201416"/>
              <a:ext cx="1030997" cy="23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Дуга 53"/>
            <p:cNvSpPr/>
            <p:nvPr/>
          </p:nvSpPr>
          <p:spPr>
            <a:xfrm rot="5400000">
              <a:off x="261906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6200000" flipH="1">
              <a:off x="2986084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1203726" y="3571888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3196801" y="3570723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/>
            <p:cNvSpPr/>
            <p:nvPr/>
          </p:nvSpPr>
          <p:spPr>
            <a:xfrm rot="19657297" flipH="1">
              <a:off x="1356524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 rot="1942703">
              <a:off x="1891466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5400000" flipH="1" flipV="1">
              <a:off x="2200263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 flipV="1">
              <a:off x="2514592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Блок-схема: документ 61"/>
            <p:cNvSpPr/>
            <p:nvPr/>
          </p:nvSpPr>
          <p:spPr>
            <a:xfrm rot="10800000">
              <a:off x="2252652" y="742933"/>
              <a:ext cx="523881" cy="52388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 rot="10800000">
            <a:off x="214283" y="5313520"/>
            <a:ext cx="1411388" cy="1097300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785919" y="5732522"/>
            <a:ext cx="857256" cy="55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Термоэлектрический генератор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28663" y="4000507"/>
            <a:ext cx="200026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ЭЛЕКТРОПИТАНИЕ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70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5000638"/>
            <a:ext cx="714380" cy="714380"/>
          </a:xfrm>
          <a:prstGeom prst="rect">
            <a:avLst/>
          </a:prstGeom>
          <a:noFill/>
        </p:spPr>
      </p:pic>
      <p:cxnSp>
        <p:nvCxnSpPr>
          <p:cNvPr id="69" name="Прямая со стрелкой 68"/>
          <p:cNvCxnSpPr/>
          <p:nvPr/>
        </p:nvCxnSpPr>
        <p:spPr>
          <a:xfrm>
            <a:off x="3071803" y="5357829"/>
            <a:ext cx="57150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авая фигурная скобка 71"/>
          <p:cNvSpPr/>
          <p:nvPr/>
        </p:nvSpPr>
        <p:spPr>
          <a:xfrm>
            <a:off x="2643175" y="4143382"/>
            <a:ext cx="285752" cy="2428892"/>
          </a:xfrm>
          <a:prstGeom prst="rightBrace">
            <a:avLst>
              <a:gd name="adj1" fmla="val 101666"/>
              <a:gd name="adj2" fmla="val 5000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0800000">
            <a:off x="285722" y="4143381"/>
            <a:ext cx="928695" cy="1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71935" y="478632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</a:t>
            </a:r>
            <a:endParaRPr lang="ru-RU" sz="8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3749670" y="5892819"/>
            <a:ext cx="35719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6143645"/>
            <a:ext cx="543503" cy="642942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4214811" y="6286520"/>
            <a:ext cx="1000132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143373" y="5357829"/>
            <a:ext cx="164307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898102" y="5888851"/>
            <a:ext cx="357190" cy="95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00365" y="5643579"/>
            <a:ext cx="107157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поднятия воды из скважины</a:t>
            </a:r>
            <a:endParaRPr lang="ru-RU" sz="800" dirty="0"/>
          </a:p>
        </p:txBody>
      </p:sp>
      <p:pic>
        <p:nvPicPr>
          <p:cNvPr id="90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6" cstate="print"/>
          <a:srcRect b="3764"/>
          <a:stretch>
            <a:fillRect/>
          </a:stretch>
        </p:blipFill>
        <p:spPr bwMode="auto">
          <a:xfrm>
            <a:off x="5857885" y="5072076"/>
            <a:ext cx="684552" cy="571504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5929323" y="5715019"/>
            <a:ext cx="1285884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И / ИЛИ</a:t>
            </a:r>
            <a:endParaRPr lang="ru-RU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429388" y="4929200"/>
            <a:ext cx="1143008" cy="34624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ЕМКОСТЬ С ВОДОЙ</a:t>
            </a:r>
          </a:p>
          <a:p>
            <a:r>
              <a:rPr lang="ru-RU" sz="800" b="1" i="1" dirty="0" smtClean="0"/>
              <a:t>подземная</a:t>
            </a:r>
            <a:endParaRPr lang="ru-RU" sz="800" b="1" i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786709" y="2500306"/>
            <a:ext cx="500067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89" name="Picture 24" descr="http://images01.olx.ru/ui/3/00/86/52909486_1.jpg"/>
          <p:cNvPicPr>
            <a:picLocks noChangeAspect="1" noChangeArrowheads="1"/>
          </p:cNvPicPr>
          <p:nvPr/>
        </p:nvPicPr>
        <p:blipFill>
          <a:blip r:embed="rId7" cstate="print"/>
          <a:srcRect r="18731" b="49395"/>
          <a:stretch>
            <a:fillRect/>
          </a:stretch>
        </p:blipFill>
        <p:spPr bwMode="auto">
          <a:xfrm>
            <a:off x="5929324" y="6044252"/>
            <a:ext cx="642943" cy="670896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6500825" y="6162280"/>
            <a:ext cx="1928827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ВОДОНАПОРНАЯ </a:t>
            </a:r>
          </a:p>
          <a:p>
            <a:r>
              <a:rPr lang="ru-RU" sz="800" b="1" i="1" dirty="0" smtClean="0"/>
              <a:t>БАШНЯ</a:t>
            </a:r>
            <a:endParaRPr lang="ru-RU" sz="8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43374" y="5356697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заполнение ёмкостей</a:t>
            </a:r>
            <a:endParaRPr lang="ru-RU" sz="8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6643703" y="6500835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000100" y="5929331"/>
            <a:ext cx="1143802" cy="795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6643703" y="5357829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7572398" y="5929332"/>
            <a:ext cx="92869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7500960" y="4929198"/>
            <a:ext cx="200026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1" y="5500704"/>
            <a:ext cx="357191" cy="357190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7572397" y="514351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 (малый)</a:t>
            </a:r>
            <a:endParaRPr lang="ru-RU" sz="800" dirty="0"/>
          </a:p>
        </p:txBody>
      </p:sp>
      <p:pic>
        <p:nvPicPr>
          <p:cNvPr id="130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450" y="5124468"/>
            <a:ext cx="231495" cy="304799"/>
          </a:xfrm>
          <a:prstGeom prst="rect">
            <a:avLst/>
          </a:prstGeom>
          <a:noFill/>
        </p:spPr>
      </p:pic>
      <p:cxnSp>
        <p:nvCxnSpPr>
          <p:cNvPr id="135" name="Прямая соединительная линия 134"/>
          <p:cNvCxnSpPr/>
          <p:nvPr/>
        </p:nvCxnSpPr>
        <p:spPr>
          <a:xfrm rot="5400000" flipH="1" flipV="1">
            <a:off x="3572663" y="4571217"/>
            <a:ext cx="714380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929059" y="4214820"/>
            <a:ext cx="4357719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 flipH="1" flipV="1">
            <a:off x="8143108" y="4071941"/>
            <a:ext cx="286546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9078" y="3958838"/>
            <a:ext cx="248676" cy="327421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5429258" y="4214819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7822995" y="4750044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85720" y="785795"/>
            <a:ext cx="278608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Вышка для антенной связи и мониторинга лесных ресурсов на основе </a:t>
            </a:r>
            <a:r>
              <a:rPr lang="en-US" sz="1000" dirty="0" err="1" smtClean="0"/>
              <a:t>Wi</a:t>
            </a:r>
            <a:r>
              <a:rPr lang="ru-RU" sz="1000" dirty="0" smtClean="0"/>
              <a:t>-</a:t>
            </a:r>
            <a:r>
              <a:rPr lang="en-US" sz="1000" dirty="0" err="1" smtClean="0"/>
              <a:t>Fi</a:t>
            </a:r>
            <a:r>
              <a:rPr lang="en-US" sz="1000" dirty="0" smtClean="0"/>
              <a:t>-</a:t>
            </a:r>
            <a:r>
              <a:rPr lang="ru-RU" sz="1000" dirty="0" smtClean="0"/>
              <a:t>видеокамеры с  мобильным  источником  энергопитания </a:t>
            </a:r>
            <a:endParaRPr lang="ru-RU" sz="1000" dirty="0"/>
          </a:p>
        </p:txBody>
      </p:sp>
      <p:pic>
        <p:nvPicPr>
          <p:cNvPr id="7175" name="Picture 7" descr="C:\Users\Администратор\Desktop\FreeVector-Pinetrees-Landscap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00108"/>
            <a:ext cx="4357719" cy="305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" name="Picture 2" descr="http://www.monster-ig.de/images/fl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2643185"/>
            <a:ext cx="336743" cy="450491"/>
          </a:xfrm>
          <a:prstGeom prst="rect">
            <a:avLst/>
          </a:prstGeom>
          <a:noFill/>
        </p:spPr>
      </p:pic>
      <p:cxnSp>
        <p:nvCxnSpPr>
          <p:cNvPr id="161" name="Прямая соединительная линия 160"/>
          <p:cNvCxnSpPr/>
          <p:nvPr/>
        </p:nvCxnSpPr>
        <p:spPr>
          <a:xfrm>
            <a:off x="4357687" y="1500177"/>
            <a:ext cx="235745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5400000">
            <a:off x="6429389" y="1785927"/>
            <a:ext cx="571504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500563" y="1253956"/>
            <a:ext cx="2643207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потенциальных</a:t>
            </a:r>
            <a:endParaRPr lang="ru-RU" sz="10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500563" y="1468270"/>
            <a:ext cx="1552006" cy="246211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ru-RU" sz="1000" dirty="0" smtClean="0"/>
              <a:t>пожароопасных участках</a:t>
            </a:r>
            <a:endParaRPr lang="ru-RU" sz="1000" dirty="0"/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6429389" y="357187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6572265" y="3714753"/>
            <a:ext cx="192882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 flipH="1" flipV="1">
            <a:off x="8215339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 flipH="1" flipV="1">
            <a:off x="8429654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286381" y="3468535"/>
            <a:ext cx="1357323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000" dirty="0" smtClean="0"/>
              <a:t>Орошающая сеть </a:t>
            </a:r>
            <a:endParaRPr lang="ru-RU" sz="1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14281" y="6453540"/>
            <a:ext cx="2500331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АЛЬТЕРНАТИВНЫЕ ИСТОЧНИКИ ТОКА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190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975027"/>
            <a:ext cx="1928827" cy="1525412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285720" y="3357564"/>
            <a:ext cx="114300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ru-RU" sz="1000" b="1" dirty="0" smtClean="0"/>
              <a:t>Блок управления</a:t>
            </a:r>
          </a:p>
          <a:p>
            <a:r>
              <a:rPr lang="ru-RU" sz="1000" b="1" dirty="0" smtClean="0"/>
              <a:t>Блок питания</a:t>
            </a:r>
            <a:endParaRPr lang="ru-RU" sz="1000" b="1" dirty="0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rot="10800000">
            <a:off x="1428728" y="1571613"/>
            <a:ext cx="1143008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rot="5400000">
            <a:off x="1107258" y="1893084"/>
            <a:ext cx="642942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5400000">
            <a:off x="2357027" y="4285859"/>
            <a:ext cx="1857388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428728" y="1571612"/>
            <a:ext cx="114300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месте возгорания</a:t>
            </a:r>
            <a:endParaRPr lang="ru-RU" sz="10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2500297" y="3355977"/>
            <a:ext cx="785819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lesdozor.ru/images/aboutsystem/tower.png"/>
          <p:cNvPicPr>
            <a:picLocks noChangeAspect="1" noChangeArrowheads="1"/>
          </p:cNvPicPr>
          <p:nvPr/>
        </p:nvPicPr>
        <p:blipFill>
          <a:blip r:embed="rId13" cstate="print"/>
          <a:srcRect t="4989" r="-37754" b="71493"/>
          <a:stretch>
            <a:fillRect/>
          </a:stretch>
        </p:blipFill>
        <p:spPr bwMode="auto">
          <a:xfrm>
            <a:off x="2928927" y="571480"/>
            <a:ext cx="2143140" cy="2357454"/>
          </a:xfrm>
          <a:prstGeom prst="rect">
            <a:avLst/>
          </a:prstGeom>
          <a:noFill/>
        </p:spPr>
      </p:pic>
      <p:sp>
        <p:nvSpPr>
          <p:cNvPr id="231" name="Прямоугольник 230"/>
          <p:cNvSpPr/>
          <p:nvPr/>
        </p:nvSpPr>
        <p:spPr>
          <a:xfrm>
            <a:off x="2357421" y="2643183"/>
            <a:ext cx="1071571" cy="642942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000" b="1" dirty="0" smtClean="0"/>
              <a:t>Активизация противопожарного устройства</a:t>
            </a:r>
            <a:endParaRPr lang="ru-RU" sz="1000" b="1" dirty="0"/>
          </a:p>
        </p:txBody>
      </p:sp>
      <p:pic>
        <p:nvPicPr>
          <p:cNvPr id="4102" name="Picture 6" descr="http://www.lesdozor.ru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1357298"/>
            <a:ext cx="609600" cy="771525"/>
          </a:xfrm>
          <a:prstGeom prst="rect">
            <a:avLst/>
          </a:prstGeom>
          <a:noFill/>
        </p:spPr>
      </p:pic>
      <p:pic>
        <p:nvPicPr>
          <p:cNvPr id="138" name="Picture 2" descr="http://www.artsides.ru/big/item_3078.jpg"/>
          <p:cNvPicPr>
            <a:picLocks noChangeAspect="1" noChangeArrowheads="1"/>
          </p:cNvPicPr>
          <p:nvPr/>
        </p:nvPicPr>
        <p:blipFill>
          <a:blip r:embed="rId15" cstate="print"/>
          <a:srcRect b="33333"/>
          <a:stretch>
            <a:fillRect/>
          </a:stretch>
        </p:blipFill>
        <p:spPr bwMode="auto">
          <a:xfrm>
            <a:off x="1687265" y="5072076"/>
            <a:ext cx="455843" cy="57150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1857357" y="5000638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2000234" y="5572140"/>
            <a:ext cx="642943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9358378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Система  регионального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видео- и </a:t>
            </a:r>
            <a:r>
              <a:rPr lang="ru-RU" sz="1600" b="1" dirty="0" err="1" smtClean="0">
                <a:solidFill>
                  <a:srgbClr val="0000CC"/>
                </a:solidFill>
              </a:rPr>
              <a:t>ИК-мониторинга</a:t>
            </a:r>
            <a:r>
              <a:rPr lang="ru-RU" sz="1600" b="1" dirty="0" smtClean="0">
                <a:solidFill>
                  <a:srgbClr val="0000CC"/>
                </a:solidFill>
              </a:rPr>
              <a:t> лесных ресурсов и  лесных пожаров  может быть сформирована с использованием информационно-спутниковых систем «Экспресс»</a:t>
            </a:r>
            <a:endParaRPr lang="ru-RU" sz="16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56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93" y="4214820"/>
            <a:ext cx="1209083" cy="1209082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31655" y="4276213"/>
            <a:ext cx="1411388" cy="811548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920" y="4400797"/>
            <a:ext cx="847701" cy="5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90477" indent="-90477" algn="ctr"/>
            <a:r>
              <a:rPr lang="ru-RU" sz="800" b="1" dirty="0" smtClean="0"/>
              <a:t>СОЛНЕЧНАЯ </a:t>
            </a:r>
          </a:p>
          <a:p>
            <a:pPr marL="90477" indent="-90477" algn="ctr"/>
            <a:r>
              <a:rPr lang="ru-RU" sz="800" b="1" dirty="0" smtClean="0"/>
              <a:t>УСТАНОВКА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571475" y="5410689"/>
            <a:ext cx="671529" cy="1090147"/>
            <a:chOff x="785787" y="428604"/>
            <a:chExt cx="3457610" cy="56130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52652" y="533381"/>
              <a:ext cx="523881" cy="523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2147293" y="637574"/>
              <a:ext cx="419105" cy="1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252069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356845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62786" y="637574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204891" y="2314574"/>
              <a:ext cx="2619403" cy="27241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204891" y="1162037"/>
              <a:ext cx="2619403" cy="1152537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52652" y="952485"/>
              <a:ext cx="523881" cy="733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38323" y="2733680"/>
              <a:ext cx="1152537" cy="18859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938323" y="2209798"/>
              <a:ext cx="1152537" cy="50711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57428" y="1790694"/>
              <a:ext cx="314329" cy="754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документ 27"/>
            <p:cNvSpPr/>
            <p:nvPr/>
          </p:nvSpPr>
          <p:spPr>
            <a:xfrm rot="10800000">
              <a:off x="1204891" y="4724424"/>
              <a:ext cx="2619403" cy="1047761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62204" y="4829200"/>
              <a:ext cx="1362090" cy="104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40256" y="5143529"/>
              <a:ext cx="2918763" cy="898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62204" y="4410096"/>
              <a:ext cx="104776" cy="523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09667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05189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28771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28771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28771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28771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95637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95637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95637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95637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622830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 flipV="1">
              <a:off x="1519801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151980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519801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162457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986084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090279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288189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3091443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298666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8324" y="2838454"/>
              <a:ext cx="1122560" cy="1501751"/>
            </a:xfrm>
            <a:prstGeom prst="rect">
              <a:avLst/>
            </a:prstGeom>
            <a:noFill/>
          </p:spPr>
        </p:pic>
        <p:cxnSp>
          <p:nvCxnSpPr>
            <p:cNvPr id="53" name="Прямая со стрелкой 52"/>
            <p:cNvCxnSpPr>
              <a:stCxn id="26" idx="3"/>
              <a:endCxn id="24" idx="2"/>
            </p:cNvCxnSpPr>
            <p:nvPr/>
          </p:nvCxnSpPr>
          <p:spPr>
            <a:xfrm rot="5400000" flipH="1">
              <a:off x="1999094" y="2201416"/>
              <a:ext cx="1030997" cy="23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Дуга 53"/>
            <p:cNvSpPr/>
            <p:nvPr/>
          </p:nvSpPr>
          <p:spPr>
            <a:xfrm rot="5400000">
              <a:off x="261906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6200000" flipH="1">
              <a:off x="2986084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1203726" y="3571888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3196801" y="3570723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/>
            <p:cNvSpPr/>
            <p:nvPr/>
          </p:nvSpPr>
          <p:spPr>
            <a:xfrm rot="19657297" flipH="1">
              <a:off x="1356524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 rot="1942703">
              <a:off x="1891466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5400000" flipH="1" flipV="1">
              <a:off x="2200263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 flipV="1">
              <a:off x="2514592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Блок-схема: документ 61"/>
            <p:cNvSpPr/>
            <p:nvPr/>
          </p:nvSpPr>
          <p:spPr>
            <a:xfrm rot="10800000">
              <a:off x="2252652" y="742933"/>
              <a:ext cx="523881" cy="52388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 rot="10800000">
            <a:off x="214283" y="5313520"/>
            <a:ext cx="1411388" cy="1097300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785919" y="5732522"/>
            <a:ext cx="857256" cy="55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Термоэлектрический генератор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28663" y="4000507"/>
            <a:ext cx="200026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ЭЛЕКТРОПИТАНИЕ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70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5000638"/>
            <a:ext cx="714380" cy="714380"/>
          </a:xfrm>
          <a:prstGeom prst="rect">
            <a:avLst/>
          </a:prstGeom>
          <a:noFill/>
        </p:spPr>
      </p:pic>
      <p:cxnSp>
        <p:nvCxnSpPr>
          <p:cNvPr id="69" name="Прямая со стрелкой 68"/>
          <p:cNvCxnSpPr/>
          <p:nvPr/>
        </p:nvCxnSpPr>
        <p:spPr>
          <a:xfrm>
            <a:off x="3071803" y="5357829"/>
            <a:ext cx="57150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авая фигурная скобка 71"/>
          <p:cNvSpPr/>
          <p:nvPr/>
        </p:nvSpPr>
        <p:spPr>
          <a:xfrm>
            <a:off x="2643175" y="4143382"/>
            <a:ext cx="285752" cy="2428892"/>
          </a:xfrm>
          <a:prstGeom prst="rightBrace">
            <a:avLst>
              <a:gd name="adj1" fmla="val 101666"/>
              <a:gd name="adj2" fmla="val 5000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0800000">
            <a:off x="285722" y="4143381"/>
            <a:ext cx="928695" cy="1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71935" y="478632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</a:t>
            </a:r>
            <a:endParaRPr lang="ru-RU" sz="8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3749670" y="5892819"/>
            <a:ext cx="35719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6143645"/>
            <a:ext cx="543503" cy="642942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4214811" y="6286520"/>
            <a:ext cx="1000132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143373" y="5357829"/>
            <a:ext cx="164307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898102" y="5888851"/>
            <a:ext cx="357190" cy="95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00365" y="5643579"/>
            <a:ext cx="107157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поднятия воды из скважины</a:t>
            </a:r>
            <a:endParaRPr lang="ru-RU" sz="800" dirty="0"/>
          </a:p>
        </p:txBody>
      </p:sp>
      <p:pic>
        <p:nvPicPr>
          <p:cNvPr id="90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6" cstate="print"/>
          <a:srcRect b="3764"/>
          <a:stretch>
            <a:fillRect/>
          </a:stretch>
        </p:blipFill>
        <p:spPr bwMode="auto">
          <a:xfrm>
            <a:off x="5857885" y="5072076"/>
            <a:ext cx="684552" cy="571504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5929323" y="5715019"/>
            <a:ext cx="1285884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И / ИЛИ</a:t>
            </a:r>
            <a:endParaRPr lang="ru-RU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429388" y="4929200"/>
            <a:ext cx="1143008" cy="34624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ЕМКОСТЬ С ВОДОЙ</a:t>
            </a:r>
          </a:p>
          <a:p>
            <a:r>
              <a:rPr lang="ru-RU" sz="800" b="1" i="1" dirty="0" smtClean="0"/>
              <a:t>подземная</a:t>
            </a:r>
            <a:endParaRPr lang="ru-RU" sz="800" b="1" i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786709" y="2500306"/>
            <a:ext cx="500067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89" name="Picture 24" descr="http://images01.olx.ru/ui/3/00/86/52909486_1.jpg"/>
          <p:cNvPicPr>
            <a:picLocks noChangeAspect="1" noChangeArrowheads="1"/>
          </p:cNvPicPr>
          <p:nvPr/>
        </p:nvPicPr>
        <p:blipFill>
          <a:blip r:embed="rId7" cstate="print"/>
          <a:srcRect r="18731" b="49395"/>
          <a:stretch>
            <a:fillRect/>
          </a:stretch>
        </p:blipFill>
        <p:spPr bwMode="auto">
          <a:xfrm>
            <a:off x="5929324" y="6044252"/>
            <a:ext cx="642943" cy="670896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6500825" y="6162280"/>
            <a:ext cx="1928827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ВОДОНАПОРНАЯ </a:t>
            </a:r>
          </a:p>
          <a:p>
            <a:r>
              <a:rPr lang="ru-RU" sz="800" b="1" i="1" dirty="0" smtClean="0"/>
              <a:t>БАШНЯ</a:t>
            </a:r>
            <a:endParaRPr lang="ru-RU" sz="8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43374" y="5356697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заполнение ёмкостей</a:t>
            </a:r>
            <a:endParaRPr lang="ru-RU" sz="8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6643703" y="6500835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000100" y="5929331"/>
            <a:ext cx="1143802" cy="795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6643703" y="5357829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7572398" y="5929332"/>
            <a:ext cx="92869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7500960" y="4929198"/>
            <a:ext cx="200026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1" y="5500704"/>
            <a:ext cx="357191" cy="357190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7572397" y="514351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 (малый)</a:t>
            </a:r>
            <a:endParaRPr lang="ru-RU" sz="800" dirty="0"/>
          </a:p>
        </p:txBody>
      </p:sp>
      <p:pic>
        <p:nvPicPr>
          <p:cNvPr id="130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450" y="5124468"/>
            <a:ext cx="231495" cy="304799"/>
          </a:xfrm>
          <a:prstGeom prst="rect">
            <a:avLst/>
          </a:prstGeom>
          <a:noFill/>
        </p:spPr>
      </p:pic>
      <p:cxnSp>
        <p:nvCxnSpPr>
          <p:cNvPr id="135" name="Прямая соединительная линия 134"/>
          <p:cNvCxnSpPr/>
          <p:nvPr/>
        </p:nvCxnSpPr>
        <p:spPr>
          <a:xfrm rot="5400000" flipH="1" flipV="1">
            <a:off x="3572663" y="4571217"/>
            <a:ext cx="714380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929059" y="4214820"/>
            <a:ext cx="4357719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 flipH="1" flipV="1">
            <a:off x="8143108" y="4071941"/>
            <a:ext cx="286546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9078" y="3958838"/>
            <a:ext cx="248676" cy="327421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5429258" y="4214819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7822995" y="4750044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85720" y="785795"/>
            <a:ext cx="278608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Вышка для антенной связи и мониторинга лесных ресурсов на основе </a:t>
            </a:r>
            <a:r>
              <a:rPr lang="en-US" sz="1000" dirty="0" err="1" smtClean="0"/>
              <a:t>Wi</a:t>
            </a:r>
            <a:r>
              <a:rPr lang="ru-RU" sz="1000" dirty="0" smtClean="0"/>
              <a:t>-</a:t>
            </a:r>
            <a:r>
              <a:rPr lang="en-US" sz="1000" dirty="0" err="1" smtClean="0"/>
              <a:t>Fi</a:t>
            </a:r>
            <a:r>
              <a:rPr lang="en-US" sz="1000" dirty="0" smtClean="0"/>
              <a:t>-</a:t>
            </a:r>
            <a:r>
              <a:rPr lang="ru-RU" sz="1000" dirty="0" smtClean="0"/>
              <a:t>видеокамеры с  мобильным  источником  энергопитания </a:t>
            </a:r>
            <a:endParaRPr lang="ru-RU" sz="1000" dirty="0"/>
          </a:p>
        </p:txBody>
      </p:sp>
      <p:pic>
        <p:nvPicPr>
          <p:cNvPr id="159" name="Picture 2" descr="http://www.monster-ig.de/images/fl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1428760" cy="1285884"/>
          </a:xfrm>
          <a:prstGeom prst="rect">
            <a:avLst/>
          </a:prstGeom>
          <a:noFill/>
        </p:spPr>
      </p:pic>
      <p:cxnSp>
        <p:nvCxnSpPr>
          <p:cNvPr id="185" name="Прямая соединительная линия 184"/>
          <p:cNvCxnSpPr/>
          <p:nvPr/>
        </p:nvCxnSpPr>
        <p:spPr>
          <a:xfrm rot="5400000" flipH="1" flipV="1">
            <a:off x="8215339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 flipH="1" flipV="1">
            <a:off x="8429654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214281" y="6453540"/>
            <a:ext cx="2500331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АЛЬТЕРНАТИВНЫЕ ИСТОЧНИКИ ТОКА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190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975027"/>
            <a:ext cx="1928827" cy="1525412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285720" y="3357564"/>
            <a:ext cx="114300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ru-RU" sz="1000" b="1" dirty="0" smtClean="0"/>
              <a:t>Блок управления</a:t>
            </a:r>
          </a:p>
          <a:p>
            <a:r>
              <a:rPr lang="ru-RU" sz="1000" b="1" dirty="0" smtClean="0"/>
              <a:t>Блок питания</a:t>
            </a:r>
            <a:endParaRPr lang="ru-RU" sz="1000" b="1" dirty="0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rot="10800000">
            <a:off x="1428728" y="1571613"/>
            <a:ext cx="1143008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rot="5400000">
            <a:off x="1107258" y="1893084"/>
            <a:ext cx="642942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5400000">
            <a:off x="2357027" y="4285859"/>
            <a:ext cx="1857388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428728" y="1571612"/>
            <a:ext cx="114300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месте возгорания</a:t>
            </a:r>
            <a:endParaRPr lang="ru-RU" sz="10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2500297" y="3355977"/>
            <a:ext cx="785819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lesdozor.ru/images/aboutsystem/tower.png"/>
          <p:cNvPicPr>
            <a:picLocks noChangeAspect="1" noChangeArrowheads="1"/>
          </p:cNvPicPr>
          <p:nvPr/>
        </p:nvPicPr>
        <p:blipFill>
          <a:blip r:embed="rId12" cstate="print"/>
          <a:srcRect t="4989" r="-37754" b="71493"/>
          <a:stretch>
            <a:fillRect/>
          </a:stretch>
        </p:blipFill>
        <p:spPr bwMode="auto">
          <a:xfrm>
            <a:off x="3143240" y="571480"/>
            <a:ext cx="2143140" cy="2357454"/>
          </a:xfrm>
          <a:prstGeom prst="rect">
            <a:avLst/>
          </a:prstGeom>
          <a:noFill/>
        </p:spPr>
      </p:pic>
      <p:sp>
        <p:nvSpPr>
          <p:cNvPr id="231" name="Прямоугольник 230"/>
          <p:cNvSpPr/>
          <p:nvPr/>
        </p:nvSpPr>
        <p:spPr>
          <a:xfrm>
            <a:off x="2357421" y="2643183"/>
            <a:ext cx="1071571" cy="642942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000" b="1" dirty="0" smtClean="0"/>
              <a:t>Активизация противопожарного устройства</a:t>
            </a:r>
            <a:endParaRPr lang="ru-RU" sz="1000" b="1" dirty="0"/>
          </a:p>
        </p:txBody>
      </p:sp>
      <p:pic>
        <p:nvPicPr>
          <p:cNvPr id="4102" name="Picture 6" descr="http://www.lesdozor.ru/images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1357298"/>
            <a:ext cx="609600" cy="771525"/>
          </a:xfrm>
          <a:prstGeom prst="rect">
            <a:avLst/>
          </a:prstGeom>
          <a:noFill/>
        </p:spPr>
      </p:pic>
      <p:pic>
        <p:nvPicPr>
          <p:cNvPr id="138" name="Picture 2" descr="http://www.artsides.ru/big/item_3078.jpg"/>
          <p:cNvPicPr>
            <a:picLocks noChangeAspect="1" noChangeArrowheads="1"/>
          </p:cNvPicPr>
          <p:nvPr/>
        </p:nvPicPr>
        <p:blipFill>
          <a:blip r:embed="rId14" cstate="print"/>
          <a:srcRect b="33333"/>
          <a:stretch>
            <a:fillRect/>
          </a:stretch>
        </p:blipFill>
        <p:spPr bwMode="auto">
          <a:xfrm>
            <a:off x="1687265" y="5072076"/>
            <a:ext cx="455843" cy="57150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1857357" y="5000638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2000234" y="5572140"/>
            <a:ext cx="642943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" descr="C:\Users\Максим\Desktop\Экспресс\ka_express-am33_b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785794"/>
            <a:ext cx="290353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7" name="Picture 13" descr="C:\Users\1\Desktop\439.png"/>
          <p:cNvPicPr>
            <a:picLocks noChangeAspect="1" noChangeArrowheads="1"/>
          </p:cNvPicPr>
          <p:nvPr/>
        </p:nvPicPr>
        <p:blipFill>
          <a:blip r:embed="rId2" cstate="print"/>
          <a:srcRect l="40975" t="5986" r="24900" b="29200"/>
          <a:stretch>
            <a:fillRect/>
          </a:stretch>
        </p:blipFill>
        <p:spPr bwMode="auto">
          <a:xfrm>
            <a:off x="857224" y="3429000"/>
            <a:ext cx="500066" cy="712330"/>
          </a:xfrm>
          <a:prstGeom prst="rect">
            <a:avLst/>
          </a:prstGeom>
          <a:noFill/>
        </p:spPr>
      </p:pic>
      <p:pic>
        <p:nvPicPr>
          <p:cNvPr id="47118" name="Picture 14" descr="C:\Users\1\Desktop\33n.png"/>
          <p:cNvPicPr>
            <a:picLocks noChangeAspect="1" noChangeArrowheads="1"/>
          </p:cNvPicPr>
          <p:nvPr/>
        </p:nvPicPr>
        <p:blipFill>
          <a:blip r:embed="rId3" cstate="print"/>
          <a:srcRect l="3527" t="15237" r="34935" b="61061"/>
          <a:stretch>
            <a:fillRect/>
          </a:stretch>
        </p:blipFill>
        <p:spPr bwMode="auto">
          <a:xfrm>
            <a:off x="285720" y="3857628"/>
            <a:ext cx="8280553" cy="221457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85720" y="928670"/>
            <a:ext cx="864393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МГУЛ – региональный центр приёма и обработки  информации о лесах и лесных пожарах  в  Московской области с РС МКС и региональной системы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видео-  и  ИК -мониторинга </a:t>
            </a:r>
            <a:endParaRPr lang="ru-RU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0972412">
            <a:off x="256675" y="4467934"/>
            <a:ext cx="1986660" cy="1435866"/>
          </a:xfrm>
          <a:prstGeom prst="triangle">
            <a:avLst/>
          </a:prstGeom>
          <a:solidFill>
            <a:schemeClr val="accent5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19" name="Picture 15" descr="C:\Users\1\Desktop\nf_6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136" y="5528596"/>
            <a:ext cx="2352780" cy="125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1438" y="71438"/>
            <a:ext cx="857250" cy="857250"/>
            <a:chOff x="3071802" y="2708822"/>
            <a:chExt cx="3071834" cy="3363384"/>
          </a:xfrm>
        </p:grpSpPr>
        <p:pic>
          <p:nvPicPr>
            <p:cNvPr id="9" name="Picture 3" descr="E:\Green\Минсвязи\2010-11-03\ger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2708822"/>
              <a:ext cx="3071834" cy="336338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21739" r="9999" b="23914"/>
            <a:stretch>
              <a:fillRect/>
            </a:stretch>
          </p:blipFill>
          <p:spPr bwMode="auto">
            <a:xfrm>
              <a:off x="4273461" y="4196617"/>
              <a:ext cx="68580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G2B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43688" y="0"/>
            <a:ext cx="2500312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Государственная программа</a:t>
            </a:r>
            <a:b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ГП  РЛХ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2013-2020 </a:t>
            </a:r>
            <a:r>
              <a:rPr lang="ru-RU" sz="12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годы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5403059">
            <a:off x="2804398" y="962060"/>
            <a:ext cx="862854" cy="4156943"/>
          </a:xfrm>
          <a:prstGeom prst="triangle">
            <a:avLst/>
          </a:prstGeom>
          <a:solidFill>
            <a:schemeClr val="accent5">
              <a:alpha val="3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C:\Users\1\Desktop\Новы44исун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8866">
            <a:off x="4543642" y="2172581"/>
            <a:ext cx="1298575" cy="938212"/>
          </a:xfrm>
          <a:prstGeom prst="rect">
            <a:avLst/>
          </a:prstGeom>
          <a:noFill/>
        </p:spPr>
      </p:pic>
      <p:pic>
        <p:nvPicPr>
          <p:cNvPr id="4099" name="Picture 3" descr="C:\Users\1\Desktop\Новы233ок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992316"/>
            <a:ext cx="2578100" cy="186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гистратура ФЭиВС-Рекламный ролик для ТВ МГУЛ-1(1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721</Words>
  <Application>Microsoft Office PowerPoint</Application>
  <PresentationFormat>Экран (4:3)</PresentationFormat>
  <Paragraphs>159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Магистратура ФЭиВС-Рекламный ролик для ТВ МГУЛ-1(1)</vt:lpstr>
      <vt:lpstr>     СОЗДАНИЕ  ИННОВАЦИОННЫХ  ТЕРРИТОРИАЛЬНЫХ КЛАСТЕРОВ    В  ЛЕСНОМ  ХОЗЯЙСТВЕ РОССИИ   Шифр проекта - «ДОМ  ЛЕСНИКА»  </vt:lpstr>
      <vt:lpstr>ИННОВАЦИОННЫЙ ТЕРРИТОРИАЛЬНЫЙ   КЛАСТЕР   -      договорная форма кооперации университета и организаций, обеспечивающих и осуществляющих целенаправленную  деятельность по разработке, производству и продвижению высокотехнологичной продукции  на внутренние и внешние рынки   (ПРОТОКОЛ заседания Межведомственной комиссии по технологическому развитию президиума Совета при Президенте РФ по модернизации экономики и инновационному развитию России  от  04 апреля 2013 г. № 13-АК)  </vt:lpstr>
      <vt:lpstr>Слайд 3</vt:lpstr>
      <vt:lpstr>            3. Формирование предложений по переработке  древесных отходов  после  лесных  пожаров . Использование разработок Федерального космического агентства по автономной энергетике.      4.  Разработка  комплексной программы  переработки  древесных отходов в Московской области, участие в формировании  рынка экосистемных  услуг  в Московской области ,      5. Формирование предложений  по утилизации твердых отходов на основе современных экологических технологий с выработкой тепловой и электрической энергии. Подготовка кадров по направлению «Экологический менеджмент» совместно с ОАО «НПП «Квант» Федерального космического агентства.        </vt:lpstr>
      <vt:lpstr>          7. Формирование  малоэтажной  застройки около г. Красноармейска для нужд жителей Московской области и сотрудников  Роскосмоса   (между городом Красноармейск и ЦКАД).  .         8. Размещение парковок грузового автотранспорта Москвы и Московской области  на ЦКАД, складов временного хранения и сопутствующего сервиса на ЦКАД, автостоянки  между  МГУЛ и районом Леонидовка  г.Мытищи, гостиниц на ЦКАД и в г. Мытищи (2-я Институтская улица).      </vt:lpstr>
      <vt:lpstr>            9.  Повышение  качества жизни населения посредством реализации принципов устойчивого развития. Использование рекреационных возможностей леса ( между г. Красноармейском и ЦКАД) для размещения объектов туризма и здравоохранения. Подготовка предложений по  использованию лесных ресурсов для производства лекарств и биодобавок.    10. Создание частных детских садов в Московской области и торговой сети по детским товарам в  Московской области. Создание интернет-магазина детских товаров для г. Мытищи.  11. Создание  системы  непрерывной подготовки кадров  по направлению «Инноватика», «Системный  анализ и управление  экосистемными услугами», «Управление IT-проектами  в экологических проектах»  и  «Экономическая  безопасность  лесного хозяйства»  в МГУЛ.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Принцип работы системы мониторинга  транспортными средств при проведении  лесохозяйственных работ</vt:lpstr>
      <vt:lpstr>СПАСИБО ЗА ВНИМАНИЕ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ЛЕСА  ФАКУЛЬТЕТ ЭКОНОМИКИ и ВНЕШНИХ СВЯЗЕЙ</dc:title>
  <dc:creator>Максим</dc:creator>
  <cp:lastModifiedBy>Alexander</cp:lastModifiedBy>
  <cp:revision>325</cp:revision>
  <dcterms:created xsi:type="dcterms:W3CDTF">2012-06-21T18:14:53Z</dcterms:created>
  <dcterms:modified xsi:type="dcterms:W3CDTF">2015-04-23T09:44:21Z</dcterms:modified>
</cp:coreProperties>
</file>