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04" r:id="rId2"/>
    <p:sldId id="330" r:id="rId3"/>
    <p:sldId id="347" r:id="rId4"/>
    <p:sldId id="362" r:id="rId5"/>
    <p:sldId id="391" r:id="rId6"/>
    <p:sldId id="430" r:id="rId7"/>
    <p:sldId id="431" r:id="rId8"/>
    <p:sldId id="394" r:id="rId9"/>
    <p:sldId id="429" r:id="rId10"/>
    <p:sldId id="414" r:id="rId11"/>
    <p:sldId id="398" r:id="rId12"/>
    <p:sldId id="399" r:id="rId13"/>
    <p:sldId id="400" r:id="rId14"/>
    <p:sldId id="420" r:id="rId15"/>
    <p:sldId id="419" r:id="rId16"/>
    <p:sldId id="418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354" r:id="rId28"/>
    <p:sldId id="364" r:id="rId29"/>
    <p:sldId id="365" r:id="rId30"/>
    <p:sldId id="366" r:id="rId31"/>
    <p:sldId id="367" r:id="rId32"/>
    <p:sldId id="368" r:id="rId33"/>
    <p:sldId id="369" r:id="rId34"/>
    <p:sldId id="374" r:id="rId35"/>
    <p:sldId id="371" r:id="rId36"/>
    <p:sldId id="372" r:id="rId37"/>
    <p:sldId id="386" r:id="rId38"/>
    <p:sldId id="373" r:id="rId39"/>
    <p:sldId id="375" r:id="rId40"/>
    <p:sldId id="376" r:id="rId41"/>
    <p:sldId id="377" r:id="rId42"/>
    <p:sldId id="378" r:id="rId43"/>
    <p:sldId id="388" r:id="rId44"/>
    <p:sldId id="392" r:id="rId45"/>
    <p:sldId id="356" r:id="rId46"/>
    <p:sldId id="357" r:id="rId47"/>
    <p:sldId id="359" r:id="rId48"/>
    <p:sldId id="360" r:id="rId49"/>
    <p:sldId id="322" r:id="rId50"/>
    <p:sldId id="361" r:id="rId51"/>
    <p:sldId id="262" r:id="rId52"/>
    <p:sldId id="313" r:id="rId53"/>
    <p:sldId id="335" r:id="rId54"/>
    <p:sldId id="323" r:id="rId55"/>
    <p:sldId id="350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000066"/>
    <a:srgbClr val="FF0066"/>
    <a:srgbClr val="0000CC"/>
    <a:srgbClr val="FFFF00"/>
    <a:srgbClr val="FFCC66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949" autoAdjust="0"/>
    <p:restoredTop sz="94660"/>
  </p:normalViewPr>
  <p:slideViewPr>
    <p:cSldViewPr>
      <p:cViewPr>
        <p:scale>
          <a:sx n="66" d="100"/>
          <a:sy n="66" d="100"/>
        </p:scale>
        <p:origin x="-2370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DB297-1EC9-4A78-B265-D1B21FA33211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C38A3-3EDA-4D5C-B60C-53C2D8491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2C140D-CED4-49D9-9B21-A100173E9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6155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C140D-CED4-49D9-9B21-A100173E970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43F17D-A654-479D-9260-6215E67753B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2E3DEF-68C1-4BEE-B107-531DEDC7FA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549EE2-374A-41F9-91B1-E00F7E36569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37CD44C1-61A1-47CB-9420-4AE1872A5D0B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01DABC2B-3547-487C-9CEA-62B65DCBB1AB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30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3C58768C-137F-4BD1-9114-7D3E03807CE1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0C1823D9-C489-4D5E-A3E0-B59BF216EFFB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C2A9C290-B152-4B9A-A5AA-8BF4D5FF894B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33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BFCEF7D9-D601-482E-BBA5-A9A459B5D426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34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A64B6E30-90E9-41B7-80E8-C2E52B4912E6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35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C140D-CED4-49D9-9B21-A100173E970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1C8C2846-9E25-4BC1-9BD3-5AB6D158F3A7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38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C404CE63-2D05-4525-80F3-B700295C3DE3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9FCB775-B9DD-4F1B-BB36-8400E59A8380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40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9FCB775-B9DD-4F1B-BB36-8400E59A8380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6E5C4D56-2484-4D69-A1ED-F8E9F2715AFC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AB239C-48C6-4697-BE95-EC055B34EB2A}" type="slidenum">
              <a:rPr lang="ru-RU" smtClean="0">
                <a:latin typeface="Arial" pitchFamily="34" charset="0"/>
              </a:rPr>
              <a:pPr/>
              <a:t>44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CC103-2F24-4724-A528-20DBBB1C4244}" type="slidenum">
              <a:rPr lang="ru-RU" smtClean="0">
                <a:latin typeface="Arial" pitchFamily="34" charset="0"/>
              </a:rPr>
              <a:pPr/>
              <a:t>45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15AAC2-E59E-4AB3-BA01-D69B5FABF5AF}" type="slidenum">
              <a:rPr lang="ru-RU" smtClean="0">
                <a:latin typeface="Arial" pitchFamily="34" charset="0"/>
              </a:rPr>
              <a:pPr/>
              <a:t>46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B0F4CA-2BB0-441D-B019-B9E3CD781604}" type="slidenum">
              <a:rPr lang="ru-RU" smtClean="0">
                <a:latin typeface="Arial" pitchFamily="34" charset="0"/>
              </a:rPr>
              <a:pPr/>
              <a:t>47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689C01-B5B9-4076-B9F4-4A675425DDE8}" type="slidenum">
              <a:rPr lang="ru-RU" smtClean="0">
                <a:latin typeface="Arial" pitchFamily="34" charset="0"/>
              </a:rPr>
              <a:pPr/>
              <a:t>48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Нет ли возможности не ограничиваться только нашими Кафедрами??? Или нужна</a:t>
            </a:r>
            <a:r>
              <a:rPr lang="ru-RU" baseline="0" dirty="0" smtClean="0"/>
              <a:t> конкретика исполнителей намечающихся проектов?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C140D-CED4-49D9-9B21-A100173E970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D49D0E-6452-4EE5-9B02-9F121BDDA8E5}" type="slidenum">
              <a:rPr lang="ru-RU" smtClean="0">
                <a:latin typeface="Arial" pitchFamily="34" charset="0"/>
              </a:rPr>
              <a:pPr/>
              <a:t>50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E8D3BB-9B3F-41C7-A81D-3E2271D184E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9761AB-5EA5-446A-96EC-44DB8C2845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FF04CF-29B3-490A-BAD7-4DD51967C2A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61C340-03A7-43FD-A4A6-CD4977231D2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E2E090-ADFA-42B9-B4E7-B4301C2679D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C0ABF2-F4A9-4F2A-ABB6-E800262F84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A80FC-5115-4626-9DCD-07FC83064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D25C8-D8C9-408B-9266-5922C7915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1356-7D48-430E-96DB-EEF71D32F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BB5F-5685-4DCF-B7F3-C06D6C3F8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51643-62B1-4826-977B-F1EC358EF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22840-1ED0-4CA3-AC74-5B80F6B9E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3C33A-5774-485F-87A1-C6DC7AC1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F9133-6301-44E3-A4BE-63F599724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0406-E365-4C88-BEDA-DBD805C4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7792-7D35-4A6E-BE00-560D650FC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9576C-B43A-4A89-93E0-37E5269D2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4690-77F0-4602-96C9-B37011E34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546B7-1969-49B8-A1BC-E27AABE35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167B-7B13-4AAB-9EAC-84FBB5164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6AF0-DFBB-49F7-8DD8-453F1183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7252F-3C78-4BB8-B5DC-5D254D889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B050"/>
            </a:gs>
            <a:gs pos="50000">
              <a:srgbClr val="FFFF00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1C9FCDC-1986-4C91-86D6-B47BBFD6C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5.png"/><Relationship Id="rId21" Type="http://schemas.openxmlformats.org/officeDocument/2006/relationships/image" Target="../media/image39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40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25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3.png"/><Relationship Id="rId5" Type="http://schemas.openxmlformats.org/officeDocument/2006/relationships/image" Target="../media/image9.png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0.png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6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9.png"/><Relationship Id="rId18" Type="http://schemas.openxmlformats.org/officeDocument/2006/relationships/image" Target="../media/image43.png"/><Relationship Id="rId3" Type="http://schemas.openxmlformats.org/officeDocument/2006/relationships/image" Target="../media/image5.png"/><Relationship Id="rId21" Type="http://schemas.openxmlformats.org/officeDocument/2006/relationships/image" Target="../media/image50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67.png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6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6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10.media.tumblr.com/tumblr_koemrrzxqq1qzqdh7o1_500.p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101.png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5314950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> ФОРМИРОВАНИЕ</a:t>
            </a: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> НАУЧНО-ОБРАЗОВАТЕЛЬНОГО</a:t>
            </a:r>
            <a:b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Verdana" pitchFamily="34" charset="0"/>
              </a:rPr>
              <a:t>КЛАСТЕРА «ЭНЕРГИЯ» МГУЛ </a:t>
            </a:r>
            <a:r>
              <a:rPr lang="en-US" sz="1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18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Picture 3" descr="C:\Users\1\Desktop\Новы233ок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429000"/>
            <a:ext cx="4071934" cy="292893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7" name="Picture 13" descr="C:\Users\1\Desktop\439.png"/>
          <p:cNvPicPr>
            <a:picLocks noChangeAspect="1" noChangeArrowheads="1"/>
          </p:cNvPicPr>
          <p:nvPr/>
        </p:nvPicPr>
        <p:blipFill>
          <a:blip r:embed="rId2" cstate="print"/>
          <a:srcRect l="40975" t="5986" r="24900" b="29200"/>
          <a:stretch>
            <a:fillRect/>
          </a:stretch>
        </p:blipFill>
        <p:spPr bwMode="auto">
          <a:xfrm>
            <a:off x="857224" y="3429000"/>
            <a:ext cx="500066" cy="712330"/>
          </a:xfrm>
          <a:prstGeom prst="rect">
            <a:avLst/>
          </a:prstGeom>
          <a:noFill/>
        </p:spPr>
      </p:pic>
      <p:pic>
        <p:nvPicPr>
          <p:cNvPr id="47118" name="Picture 14" descr="C:\Users\1\Desktop\33n.png"/>
          <p:cNvPicPr>
            <a:picLocks noChangeAspect="1" noChangeArrowheads="1"/>
          </p:cNvPicPr>
          <p:nvPr/>
        </p:nvPicPr>
        <p:blipFill>
          <a:blip r:embed="rId3"/>
          <a:srcRect l="3527" t="15237" r="34935" b="61061"/>
          <a:stretch>
            <a:fillRect/>
          </a:stretch>
        </p:blipFill>
        <p:spPr bwMode="auto">
          <a:xfrm>
            <a:off x="285720" y="3857628"/>
            <a:ext cx="8280553" cy="2214578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285750" y="928670"/>
            <a:ext cx="8643938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МГУЛ – центр приёма и обработки спутниковой информации о лесах с РС МКС и других КА</a:t>
            </a:r>
            <a:endParaRPr lang="ru-RU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Равнобедренный треугольник 30"/>
          <p:cNvSpPr/>
          <p:nvPr/>
        </p:nvSpPr>
        <p:spPr>
          <a:xfrm rot="20972412">
            <a:off x="256675" y="4467934"/>
            <a:ext cx="1986660" cy="1435866"/>
          </a:xfrm>
          <a:prstGeom prst="triangle">
            <a:avLst/>
          </a:prstGeom>
          <a:solidFill>
            <a:schemeClr val="accent5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19" name="Picture 15" descr="C:\Users\1\Desktop\nf_6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136" y="5528596"/>
            <a:ext cx="2352780" cy="1257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9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7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 РЛХ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5403059">
            <a:off x="2804398" y="962060"/>
            <a:ext cx="862854" cy="4156943"/>
          </a:xfrm>
          <a:prstGeom prst="triangle">
            <a:avLst/>
          </a:prstGeom>
          <a:solidFill>
            <a:schemeClr val="accent5">
              <a:alpha val="3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7" name="Picture 1" descr="C:\Users\1\Desktop\Новы44исунок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98866">
            <a:off x="4543642" y="2172581"/>
            <a:ext cx="1298575" cy="938212"/>
          </a:xfrm>
          <a:prstGeom prst="rect">
            <a:avLst/>
          </a:prstGeom>
          <a:noFill/>
        </p:spPr>
      </p:pic>
      <p:pic>
        <p:nvPicPr>
          <p:cNvPr id="4099" name="Picture 3" descr="C:\Users\1\Desktop\Новы233ок (1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794" y="1992316"/>
            <a:ext cx="2578100" cy="1865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Космические снимки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264" t="20430" r="1927" b="9946"/>
          <a:stretch>
            <a:fillRect/>
          </a:stretch>
        </p:blipFill>
        <p:spPr>
          <a:xfrm>
            <a:off x="1733550" y="1423988"/>
            <a:ext cx="5675313" cy="4525962"/>
          </a:xfrm>
          <a:noFill/>
          <a:ln/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68313" y="6027738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/>
              <a:t>Снимок </a:t>
            </a:r>
            <a:r>
              <a:rPr lang="en-US"/>
              <a:t>ALOS</a:t>
            </a:r>
            <a:r>
              <a:rPr lang="ru-RU"/>
              <a:t>/</a:t>
            </a:r>
            <a:r>
              <a:rPr lang="en-US"/>
              <a:t>PRISM</a:t>
            </a:r>
            <a:r>
              <a:rPr lang="ru-RU"/>
              <a:t>: разрешение 2.5 м, панхроматический, ортотранс-формируется по RPC (без наземных GPS-измерений СКО ≤10 м – 1:25 000)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Космические снимки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049" t="20430" r="1927" b="17561"/>
          <a:stretch>
            <a:fillRect/>
          </a:stretch>
        </p:blipFill>
        <p:spPr>
          <a:xfrm>
            <a:off x="1733550" y="1412875"/>
            <a:ext cx="5675313" cy="4525963"/>
          </a:xfrm>
          <a:noFill/>
          <a:ln/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908175" y="5661025"/>
            <a:ext cx="6985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b="1"/>
              <a:t>CIR</a:t>
            </a:r>
            <a:endParaRPr lang="ru-RU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042988" y="6092825"/>
            <a:ext cx="720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Снимок </a:t>
            </a:r>
            <a:r>
              <a:rPr lang="en-US"/>
              <a:t>ALOS</a:t>
            </a:r>
            <a:r>
              <a:rPr lang="ru-RU"/>
              <a:t>/</a:t>
            </a:r>
            <a:r>
              <a:rPr lang="en-US"/>
              <a:t>AVNIR</a:t>
            </a:r>
            <a:r>
              <a:rPr lang="ru-RU"/>
              <a:t>-2: разрешение 10 м, мультиспектральный (4 канала), орто по </a:t>
            </a:r>
            <a:r>
              <a:rPr lang="en-US"/>
              <a:t>ALOS</a:t>
            </a:r>
            <a:r>
              <a:rPr lang="ru-RU"/>
              <a:t>/</a:t>
            </a:r>
            <a:r>
              <a:rPr lang="en-US"/>
              <a:t>PRISM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Космоснимки – основа привязки планов насаждений</a:t>
            </a:r>
          </a:p>
        </p:txBody>
      </p:sp>
      <p:graphicFrame>
        <p:nvGraphicFramePr>
          <p:cNvPr id="50179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457200" y="2292350"/>
          <a:ext cx="4038600" cy="3141663"/>
        </p:xfrm>
        <a:graphic>
          <a:graphicData uri="http://schemas.openxmlformats.org/presentationml/2006/ole">
            <p:oleObj spid="_x0000_s1026" name="Точечный рисунок" r:id="rId3" imgW="4114286" imgH="3200000" progId="PBrush">
              <p:embed/>
            </p:oleObj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719638" y="2309813"/>
          <a:ext cx="3810000" cy="3146425"/>
        </p:xfrm>
        <a:graphic>
          <a:graphicData uri="http://schemas.openxmlformats.org/presentationml/2006/ole">
            <p:oleObj spid="_x0000_s1027" name="Точечный рисунок" r:id="rId4" imgW="4382112" imgH="3561905" progId="PBrush">
              <p:embed/>
            </p:oleObj>
          </a:graphicData>
        </a:graphic>
      </p:graphicFrame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651125" y="1741488"/>
            <a:ext cx="391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ALOS</a:t>
            </a:r>
            <a:r>
              <a:rPr lang="ru-RU"/>
              <a:t>/</a:t>
            </a:r>
            <a:r>
              <a:rPr lang="en-US"/>
              <a:t>PRISM --</a:t>
            </a:r>
            <a:r>
              <a:rPr lang="en-US">
                <a:sym typeface="Wingdings" pitchFamily="2" charset="2"/>
              </a:rPr>
              <a:t> </a:t>
            </a:r>
            <a:r>
              <a:rPr lang="ru-RU">
                <a:sym typeface="Wingdings" pitchFamily="2" charset="2"/>
              </a:rPr>
              <a:t>масштаб 1:25000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u="sng">
                <a:solidFill>
                  <a:srgbClr val="FFFFFF"/>
                </a:solidFill>
              </a:rPr>
              <a:t>Предлагаемое направление</a:t>
            </a:r>
          </a:p>
          <a:p>
            <a:pPr algn="ctr"/>
            <a:r>
              <a:rPr lang="ru-RU" sz="2000" b="1">
                <a:solidFill>
                  <a:srgbClr val="FFFFFF"/>
                </a:solidFill>
              </a:rPr>
              <a:t>Разработка геопортала</a:t>
            </a:r>
          </a:p>
          <a:p>
            <a:pPr algn="ctr"/>
            <a:r>
              <a:rPr lang="ru-RU" sz="2000" b="1">
                <a:solidFill>
                  <a:srgbClr val="FFFFFF"/>
                </a:solidFill>
              </a:rPr>
              <a:t>рационального лесопользования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5135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649288" y="1928813"/>
            <a:ext cx="2855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Calibri" pitchFamily="34" charset="0"/>
              </a:rPr>
              <a:t>Цели направления:</a:t>
            </a:r>
          </a:p>
        </p:txBody>
      </p:sp>
      <p:sp>
        <p:nvSpPr>
          <p:cNvPr id="5126" name="Прямоугольник 8"/>
          <p:cNvSpPr>
            <a:spLocks noChangeArrowheads="1"/>
          </p:cNvSpPr>
          <p:nvPr/>
        </p:nvSpPr>
        <p:spPr bwMode="auto">
          <a:xfrm>
            <a:off x="0" y="2357438"/>
            <a:ext cx="91440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учет и аудит лесных ресурсов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предоставление государственных услуг на предмет интересуемой лесной территории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рекомендации предпринимательскому сектору и администрации области о формировании лесопромышленного кластера с учетом возможной производственной мощности ЛП завода в исследованном лесном массиве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42938" y="3714750"/>
            <a:ext cx="3059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Calibri" pitchFamily="34" charset="0"/>
              </a:rPr>
              <a:t>Задачи направления:</a:t>
            </a:r>
          </a:p>
        </p:txBody>
      </p:sp>
      <p:sp>
        <p:nvSpPr>
          <p:cNvPr id="5128" name="Прямоугольник 8"/>
          <p:cNvSpPr>
            <a:spLocks noChangeArrowheads="1"/>
          </p:cNvSpPr>
          <p:nvPr/>
        </p:nvSpPr>
        <p:spPr bwMode="auto">
          <a:xfrm>
            <a:off x="0" y="4143375"/>
            <a:ext cx="91440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разработка прототипа </a:t>
            </a:r>
            <a:r>
              <a:rPr lang="ru-RU" sz="1400"/>
              <a:t>геопортала</a:t>
            </a:r>
            <a:r>
              <a:rPr lang="ru-RU" sz="1400">
                <a:latin typeface="Myriad Pro" pitchFamily="34" charset="0"/>
              </a:rPr>
              <a:t> системы с и</a:t>
            </a:r>
            <a:r>
              <a:rPr lang="ru-RU" sz="1400"/>
              <a:t>новационных</a:t>
            </a:r>
            <a:r>
              <a:rPr lang="ru-RU" sz="1400">
                <a:latin typeface="Myriad Pro" pitchFamily="34" charset="0"/>
              </a:rPr>
              <a:t> программно-аппаратных разработок:</a:t>
            </a:r>
          </a:p>
          <a:p>
            <a:pPr marL="620713" lvl="1" indent="-285750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latin typeface="Myriad Pro" pitchFamily="34" charset="0"/>
              </a:rPr>
              <a:t>	(а) спутниковых фотоснимков с интересуемыми секторами лесных массивов,</a:t>
            </a:r>
          </a:p>
          <a:p>
            <a:pPr marL="620713" lvl="1" indent="-285750">
              <a:buClr>
                <a:schemeClr val="tx2"/>
              </a:buClr>
            </a:pPr>
            <a:r>
              <a:rPr lang="ru-RU" sz="1400">
                <a:latin typeface="Myriad Pro" pitchFamily="34" charset="0"/>
              </a:rPr>
              <a:t>	(б) полуавтоматической обработки полученных изображений,</a:t>
            </a:r>
          </a:p>
          <a:p>
            <a:pPr marL="620713" lvl="1" indent="-285750">
              <a:buClr>
                <a:schemeClr val="tx2"/>
              </a:buClr>
            </a:pPr>
            <a:r>
              <a:rPr lang="ru-RU" sz="1400">
                <a:latin typeface="Myriad Pro" pitchFamily="34" charset="0"/>
              </a:rPr>
              <a:t>	(в) сформированной базы данных о лесном массиве.</a:t>
            </a:r>
          </a:p>
          <a:p>
            <a:pPr marL="620713" lvl="1" indent="-28575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оболочки информационной системы с учетом внедрения ГИС, решений GPS/ГЛОНАСС</a:t>
            </a:r>
          </a:p>
          <a:p>
            <a:pPr marL="620713" lvl="1" indent="-28575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прототипа подключения к порталу </a:t>
            </a:r>
            <a:r>
              <a:rPr lang="en-US" sz="1400">
                <a:latin typeface="Myriad Pro" pitchFamily="34" charset="0"/>
              </a:rPr>
              <a:t>www.</a:t>
            </a:r>
            <a:r>
              <a:rPr lang="ru-RU" sz="1400">
                <a:latin typeface="Myriad Pro" pitchFamily="34" charset="0"/>
              </a:rPr>
              <a:t>gosuslugi.ru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формирование оказания соответствующей госуслуги и сервиса по контроллингу и мониторингу лесных ресурсов 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личного кабинета Губернатора (Вицегубернатора) для контроля лесных ресурсов	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ГП</a:t>
            </a: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РЛХ 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  <p:pic>
        <p:nvPicPr>
          <p:cNvPr id="5130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Цели разработки</a:t>
            </a:r>
            <a:endParaRPr lang="ru-RU" b="1" u="sng">
              <a:solidFill>
                <a:srgbClr val="FFFFFF"/>
              </a:solidFill>
            </a:endParaRP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геоинформационной системы</a:t>
            </a: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рационального лесопользования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6167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0" y="20383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Учет и аудит арендованных и государственных лесных ресурсов:</a:t>
            </a:r>
          </a:p>
        </p:txBody>
      </p:sp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335756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Предоставление государственных услуг на предмет интересуемой лесной территории: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0" y="45720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Рекомендации предпринимательскому сектору и администрации области о формировании лесопромышленного кластера с учетом возможной производственной мощности ЛП завода в исследованном лесном массиве:</a:t>
            </a:r>
            <a:endParaRPr lang="ru-RU" sz="24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ГП</a:t>
            </a: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РЛХ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19063" y="2325688"/>
            <a:ext cx="8310562" cy="674687"/>
            <a:chOff x="119035" y="2500306"/>
            <a:chExt cx="8310617" cy="674031"/>
          </a:xfrm>
        </p:grpSpPr>
        <p:sp>
          <p:nvSpPr>
            <p:cNvPr id="6164" name="Прямоугольник 8"/>
            <p:cNvSpPr>
              <a:spLocks noChangeArrowheads="1"/>
            </p:cNvSpPr>
            <p:nvPr/>
          </p:nvSpPr>
          <p:spPr bwMode="auto">
            <a:xfrm>
              <a:off x="285720" y="2500306"/>
              <a:ext cx="8143932" cy="67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ru-RU" sz="1400">
                  <a:latin typeface="Myriad Pro" pitchFamily="34" charset="0"/>
                </a:rPr>
                <a:t>Осуществление данной цели позволит в режиме реального времени </a:t>
              </a:r>
              <a:r>
                <a:rPr lang="en-US" sz="1400">
                  <a:latin typeface="Myriad Pro" pitchFamily="34" charset="0"/>
                </a:rPr>
                <a:t>[</a:t>
              </a:r>
              <a:r>
                <a:rPr lang="ru-RU" sz="1400">
                  <a:latin typeface="Myriad Pro" pitchFamily="34" charset="0"/>
                </a:rPr>
                <a:t>24х7х365</a:t>
              </a:r>
              <a:r>
                <a:rPr lang="en-US" sz="1400">
                  <a:latin typeface="Myriad Pro" pitchFamily="34" charset="0"/>
                </a:rPr>
                <a:t>]</a:t>
              </a:r>
              <a:r>
                <a:rPr lang="ru-RU" sz="1400">
                  <a:latin typeface="Myriad Pro" pitchFamily="34" charset="0"/>
                </a:rPr>
                <a:t> иметь актуальную информацию о ведущихся и проведенных рубках; о видовых и качественных запасах древесины; о перспективах подрастающих лесных ресурсов</a:t>
              </a:r>
            </a:p>
          </p:txBody>
        </p:sp>
        <p:pic>
          <p:nvPicPr>
            <p:cNvPr id="20" name="Picture 2" descr="C:\Users\Евгения\Pictures\Организатор клипов (Microsoft)\j043388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9035" y="2571674"/>
              <a:ext cx="523878" cy="52336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Группа 23"/>
          <p:cNvGrpSpPr>
            <a:grpSpLocks/>
          </p:cNvGrpSpPr>
          <p:nvPr/>
        </p:nvGrpSpPr>
        <p:grpSpPr bwMode="auto">
          <a:xfrm>
            <a:off x="71438" y="3643313"/>
            <a:ext cx="8572500" cy="674687"/>
            <a:chOff x="71438" y="4183729"/>
            <a:chExt cx="8572528" cy="674031"/>
          </a:xfrm>
        </p:grpSpPr>
        <p:sp>
          <p:nvSpPr>
            <p:cNvPr id="6162" name="Прямоугольник 8"/>
            <p:cNvSpPr>
              <a:spLocks noChangeArrowheads="1"/>
            </p:cNvSpPr>
            <p:nvPr/>
          </p:nvSpPr>
          <p:spPr bwMode="auto">
            <a:xfrm>
              <a:off x="285720" y="4183729"/>
              <a:ext cx="8358246" cy="67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ru-RU" sz="1400">
                  <a:latin typeface="Myriad Pro" pitchFamily="34" charset="0"/>
                </a:rPr>
                <a:t>Осуществление данной цели позволит Российской Федерации в лице правительств субъектов Российской Федерации  максимально открыть и в электронной форме оказывать платные услуги в части продажи, аренды и т.п. лесного ресурса</a:t>
              </a:r>
            </a:p>
          </p:txBody>
        </p:sp>
        <p:pic>
          <p:nvPicPr>
            <p:cNvPr id="21" name="Picture 9" descr="C:\Users\Евгения\AppData\Local\Microsoft\Windows\Temporary Internet Files\Content.IE5\4VG9Y2WT\MCj04316110000[1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438" y="4286816"/>
              <a:ext cx="571502" cy="52653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24"/>
          <p:cNvGrpSpPr>
            <a:grpSpLocks/>
          </p:cNvGrpSpPr>
          <p:nvPr/>
        </p:nvGrpSpPr>
        <p:grpSpPr bwMode="auto">
          <a:xfrm>
            <a:off x="71438" y="5429250"/>
            <a:ext cx="8572500" cy="868363"/>
            <a:chOff x="71406" y="5663993"/>
            <a:chExt cx="8572560" cy="867930"/>
          </a:xfrm>
        </p:grpSpPr>
        <p:sp>
          <p:nvSpPr>
            <p:cNvPr id="6160" name="Прямоугольник 8"/>
            <p:cNvSpPr>
              <a:spLocks noChangeArrowheads="1"/>
            </p:cNvSpPr>
            <p:nvPr/>
          </p:nvSpPr>
          <p:spPr bwMode="auto">
            <a:xfrm>
              <a:off x="285720" y="5663993"/>
              <a:ext cx="8358246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ru-RU" sz="1400">
                  <a:latin typeface="Myriad Pro" pitchFamily="34" charset="0"/>
                </a:rPr>
                <a:t>Осуществление данной цели позволит Российской Федерации в лице правительств субъектов Российской Федерации оказывать платные услуги в части формирования аукционных и конкурсных лотов для развития лесоперерабатывающего комплекса на территории своего субъекта</a:t>
              </a:r>
            </a:p>
          </p:txBody>
        </p:sp>
        <p:pic>
          <p:nvPicPr>
            <p:cNvPr id="6161" name="Picture 3" descr="C:\Users\Евгения\Pictures\Организатор клипов (Microsoft)\j0432658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406" y="5700733"/>
              <a:ext cx="585787" cy="5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6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Задачи разработки</a:t>
            </a:r>
            <a:endParaRPr lang="ru-RU" b="1" u="sng">
              <a:solidFill>
                <a:srgbClr val="FFFFFF"/>
              </a:solidFill>
            </a:endParaRP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геоинформационной системы</a:t>
            </a: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рационального лесопользования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7240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0" y="20383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Разработка прототипа </a:t>
            </a:r>
            <a:r>
              <a:rPr lang="ru-RU" b="1" dirty="0" err="1" smtClean="0">
                <a:solidFill>
                  <a:srgbClr val="002060"/>
                </a:solidFill>
              </a:rPr>
              <a:t>геопортала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с использованием </a:t>
            </a:r>
            <a:r>
              <a:rPr lang="ru-RU" b="1" dirty="0">
                <a:solidFill>
                  <a:srgbClr val="002060"/>
                </a:solidFill>
              </a:rPr>
              <a:t>инновационных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программных разработок: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 РЛХ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  <p:pic>
        <p:nvPicPr>
          <p:cNvPr id="7175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0"/>
          <p:cNvGrpSpPr>
            <a:grpSpLocks/>
          </p:cNvGrpSpPr>
          <p:nvPr/>
        </p:nvGrpSpPr>
        <p:grpSpPr bwMode="auto">
          <a:xfrm>
            <a:off x="142875" y="4000500"/>
            <a:ext cx="9001125" cy="1000125"/>
            <a:chOff x="142844" y="4071946"/>
            <a:chExt cx="9001124" cy="1000128"/>
          </a:xfrm>
        </p:grpSpPr>
        <p:sp>
          <p:nvSpPr>
            <p:cNvPr id="7236" name="Прямоугольник 8"/>
            <p:cNvSpPr>
              <a:spLocks noChangeArrowheads="1"/>
            </p:cNvSpPr>
            <p:nvPr/>
          </p:nvSpPr>
          <p:spPr bwMode="auto">
            <a:xfrm>
              <a:off x="428596" y="4143380"/>
              <a:ext cx="87153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spcBef>
                  <a:spcPts val="600"/>
                </a:spcBef>
                <a:buClr>
                  <a:schemeClr val="tx2"/>
                </a:buClr>
              </a:pPr>
              <a:r>
                <a:rPr lang="ru-RU" sz="1400">
                  <a:latin typeface="Myriad Pro" pitchFamily="34" charset="0"/>
                </a:rPr>
                <a:t>	(б) полуавтоматической обработки полученных изображений</a:t>
              </a:r>
            </a:p>
          </p:txBody>
        </p:sp>
        <p:pic>
          <p:nvPicPr>
            <p:cNvPr id="7237" name="Picture 2" descr="E:\Green\Минсвязи\2010-11-03\WorldMap-256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2844" y="4217999"/>
              <a:ext cx="85407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8" name="Picture 5" descr="E:\download\638104244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00034" y="4071946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29"/>
          <p:cNvGrpSpPr>
            <a:grpSpLocks/>
          </p:cNvGrpSpPr>
          <p:nvPr/>
        </p:nvGrpSpPr>
        <p:grpSpPr bwMode="auto">
          <a:xfrm>
            <a:off x="168275" y="2597150"/>
            <a:ext cx="8975725" cy="903288"/>
            <a:chOff x="168252" y="3168656"/>
            <a:chExt cx="8975748" cy="903286"/>
          </a:xfrm>
        </p:grpSpPr>
        <p:sp>
          <p:nvSpPr>
            <p:cNvPr id="7234" name="Прямоугольник 8"/>
            <p:cNvSpPr>
              <a:spLocks noChangeArrowheads="1"/>
            </p:cNvSpPr>
            <p:nvPr/>
          </p:nvSpPr>
          <p:spPr bwMode="auto">
            <a:xfrm>
              <a:off x="428596" y="3214686"/>
              <a:ext cx="87154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spcBef>
                  <a:spcPts val="600"/>
                </a:spcBef>
                <a:buClr>
                  <a:schemeClr val="tx2"/>
                </a:buClr>
              </a:pPr>
              <a:r>
                <a:rPr lang="ru-RU" sz="1400">
                  <a:latin typeface="Myriad Pro" pitchFamily="34" charset="0"/>
                </a:rPr>
                <a:t>	(а) спутниковых фотоснимков с интересуемыми секторами лесных массивов</a:t>
              </a:r>
            </a:p>
          </p:txBody>
        </p:sp>
        <p:pic>
          <p:nvPicPr>
            <p:cNvPr id="7235" name="Picture 3" descr="C:\Users\Евгения\Pictures\Организатор клипов (Microsoft)\j0433922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252" y="3168656"/>
              <a:ext cx="903286" cy="90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31"/>
          <p:cNvGrpSpPr>
            <a:grpSpLocks/>
          </p:cNvGrpSpPr>
          <p:nvPr/>
        </p:nvGrpSpPr>
        <p:grpSpPr bwMode="auto">
          <a:xfrm>
            <a:off x="142875" y="5407025"/>
            <a:ext cx="9001125" cy="1022350"/>
            <a:chOff x="142844" y="5121487"/>
            <a:chExt cx="9001124" cy="1022157"/>
          </a:xfrm>
        </p:grpSpPr>
        <p:sp>
          <p:nvSpPr>
            <p:cNvPr id="7227" name="Прямоугольник 8"/>
            <p:cNvSpPr>
              <a:spLocks noChangeArrowheads="1"/>
            </p:cNvSpPr>
            <p:nvPr/>
          </p:nvSpPr>
          <p:spPr bwMode="auto">
            <a:xfrm>
              <a:off x="428596" y="5121487"/>
              <a:ext cx="87153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0713" lvl="1" indent="-285750">
                <a:spcBef>
                  <a:spcPts val="600"/>
                </a:spcBef>
                <a:buClr>
                  <a:schemeClr val="tx2"/>
                </a:buClr>
              </a:pPr>
              <a:r>
                <a:rPr lang="ru-RU" sz="1400">
                  <a:latin typeface="Myriad Pro" pitchFamily="34" charset="0"/>
                </a:rPr>
                <a:t>	(в) сформированной базы данных о лесном массиве</a:t>
              </a:r>
            </a:p>
          </p:txBody>
        </p:sp>
        <p:grpSp>
          <p:nvGrpSpPr>
            <p:cNvPr id="7" name="Группа 14"/>
            <p:cNvGrpSpPr>
              <a:grpSpLocks/>
            </p:cNvGrpSpPr>
            <p:nvPr/>
          </p:nvGrpSpPr>
          <p:grpSpPr bwMode="auto">
            <a:xfrm>
              <a:off x="142844" y="5214957"/>
              <a:ext cx="928688" cy="928687"/>
              <a:chOff x="285720" y="3571876"/>
              <a:chExt cx="1285884" cy="1285884"/>
            </a:xfrm>
          </p:grpSpPr>
          <p:pic>
            <p:nvPicPr>
              <p:cNvPr id="7229" name="Picture 8" descr="E:\Green\Минсвязи\2010-11-03\Imagen PNG.png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571472" y="4071942"/>
                <a:ext cx="78581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30" name="Picture 9" descr="E:\Green\Минсвязи\2010-11-03\Video WMV.png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85786" y="3857628"/>
                <a:ext cx="78581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31" name="Picture 11" descr="E:\Green\Минсвязи\2010-11-03\Spreadsheet2.pn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85720" y="4000504"/>
                <a:ext cx="78581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32" name="Picture 7" descr="E:\Green\Минсвязи\2010-11-03\System Binary.pn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642910" y="3571876"/>
                <a:ext cx="78581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33" name="Picture 10" descr="E:\Green\Минсвязи\2010-11-03\TextoPlano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428596" y="3786190"/>
                <a:ext cx="78581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Группа 35"/>
          <p:cNvGrpSpPr>
            <a:grpSpLocks/>
          </p:cNvGrpSpPr>
          <p:nvPr/>
        </p:nvGrpSpPr>
        <p:grpSpPr bwMode="auto">
          <a:xfrm>
            <a:off x="4714875" y="3000375"/>
            <a:ext cx="2786063" cy="1000125"/>
            <a:chOff x="2071670" y="3429000"/>
            <a:chExt cx="2500330" cy="797589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16" cstate="print"/>
            <a:srcRect l="31049" t="20430" r="1714" b="16620"/>
            <a:stretch>
              <a:fillRect/>
            </a:stretch>
          </p:blipFill>
          <p:spPr>
            <a:xfrm>
              <a:off x="2071670" y="3429000"/>
              <a:ext cx="1000132" cy="79758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17" cstate="print"/>
            <a:srcRect l="31264" t="20430" r="1927" b="9946"/>
            <a:stretch>
              <a:fillRect/>
            </a:stretch>
          </p:blipFill>
          <p:spPr>
            <a:xfrm>
              <a:off x="2857488" y="3429000"/>
              <a:ext cx="985374" cy="78581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18" cstate="print"/>
            <a:srcRect l="31049" t="20430" r="1927" b="17561"/>
            <a:stretch>
              <a:fillRect/>
            </a:stretch>
          </p:blipFill>
          <p:spPr>
            <a:xfrm>
              <a:off x="3571868" y="3429001"/>
              <a:ext cx="1000132" cy="79758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grpSp>
        <p:nvGrpSpPr>
          <p:cNvPr id="9" name="Группа 38"/>
          <p:cNvGrpSpPr>
            <a:grpSpLocks/>
          </p:cNvGrpSpPr>
          <p:nvPr/>
        </p:nvGrpSpPr>
        <p:grpSpPr bwMode="auto">
          <a:xfrm>
            <a:off x="3286125" y="4500563"/>
            <a:ext cx="4286250" cy="863600"/>
            <a:chOff x="1643042" y="4500570"/>
            <a:chExt cx="4286280" cy="864350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>
            <a:xfrm>
              <a:off x="4500562" y="4500570"/>
              <a:ext cx="1428760" cy="86435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7222" name="Picture 2" descr="C:\Users\Евгения\Pictures\Организатор клипов (Microsoft)\j0434901.png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57560" y="4500576"/>
              <a:ext cx="8572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43042" y="4500570"/>
              <a:ext cx="1428760" cy="857256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40" name="Стрелка вправо 39"/>
          <p:cNvSpPr/>
          <p:nvPr/>
        </p:nvSpPr>
        <p:spPr>
          <a:xfrm>
            <a:off x="4643438" y="4786322"/>
            <a:ext cx="285752" cy="35719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5929322" y="4786322"/>
            <a:ext cx="285752" cy="35719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" name="Группа 54"/>
          <p:cNvGrpSpPr>
            <a:grpSpLocks/>
          </p:cNvGrpSpPr>
          <p:nvPr/>
        </p:nvGrpSpPr>
        <p:grpSpPr bwMode="auto">
          <a:xfrm>
            <a:off x="3643313" y="5500688"/>
            <a:ext cx="3929062" cy="1285875"/>
            <a:chOff x="2714621" y="5429264"/>
            <a:chExt cx="3929081" cy="1285875"/>
          </a:xfrm>
        </p:grpSpPr>
        <p:pic>
          <p:nvPicPr>
            <p:cNvPr id="7191" name="Picture 4" descr="E:\Green\Минсвязи\2010-11-03\Layers-256.pn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2714621" y="5429264"/>
              <a:ext cx="1285875" cy="128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2" name="Picture 2" descr="E:\Green\Минсвязи\2010-11-03\Database-4-256x256.png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429124" y="5715016"/>
              <a:ext cx="830263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Группа 51"/>
            <p:cNvGrpSpPr>
              <a:grpSpLocks/>
            </p:cNvGrpSpPr>
            <p:nvPr/>
          </p:nvGrpSpPr>
          <p:grpSpPr bwMode="auto">
            <a:xfrm>
              <a:off x="5929322" y="5715016"/>
              <a:ext cx="714380" cy="714380"/>
              <a:chOff x="5674474" y="5779825"/>
              <a:chExt cx="754914" cy="758328"/>
            </a:xfrm>
          </p:grpSpPr>
          <p:sp>
            <p:nvSpPr>
              <p:cNvPr id="45" name="Куб 44"/>
              <p:cNvSpPr/>
              <p:nvPr/>
            </p:nvSpPr>
            <p:spPr>
              <a:xfrm>
                <a:off x="5770229" y="5779825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Куб 45"/>
              <p:cNvSpPr/>
              <p:nvPr/>
            </p:nvSpPr>
            <p:spPr>
              <a:xfrm>
                <a:off x="6072198" y="6072206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Куб 46"/>
              <p:cNvSpPr/>
              <p:nvPr/>
            </p:nvSpPr>
            <p:spPr>
              <a:xfrm>
                <a:off x="6072198" y="5786454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Куб 47"/>
              <p:cNvSpPr/>
              <p:nvPr/>
            </p:nvSpPr>
            <p:spPr>
              <a:xfrm>
                <a:off x="5674474" y="6180963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" name="Куб 48"/>
              <p:cNvSpPr/>
              <p:nvPr/>
            </p:nvSpPr>
            <p:spPr>
              <a:xfrm>
                <a:off x="5677894" y="5885736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0" name="Куб 49"/>
              <p:cNvSpPr/>
              <p:nvPr/>
            </p:nvSpPr>
            <p:spPr>
              <a:xfrm>
                <a:off x="5959285" y="6178910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1" name="Куб 50"/>
              <p:cNvSpPr/>
              <p:nvPr/>
            </p:nvSpPr>
            <p:spPr>
              <a:xfrm>
                <a:off x="5961298" y="5879411"/>
                <a:ext cx="357190" cy="357190"/>
              </a:xfrm>
              <a:prstGeom prst="cube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3" name="Стрелка вправо 52"/>
            <p:cNvSpPr/>
            <p:nvPr/>
          </p:nvSpPr>
          <p:spPr>
            <a:xfrm>
              <a:off x="4071934" y="5929330"/>
              <a:ext cx="285752" cy="357190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Стрелка вправо 53"/>
            <p:cNvSpPr/>
            <p:nvPr/>
          </p:nvSpPr>
          <p:spPr>
            <a:xfrm>
              <a:off x="5357818" y="5929330"/>
              <a:ext cx="285752" cy="357190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56" name="Прямая соединительная линия 55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Задачи разработки</a:t>
            </a:r>
            <a:endParaRPr lang="ru-RU" b="1" u="sng">
              <a:solidFill>
                <a:srgbClr val="FFFFFF"/>
              </a:solidFill>
            </a:endParaRP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Геопортала рационального лесопользования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8228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0" y="20383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Разработка прототипа геопортала с использованием современных программных разработок:</a:t>
            </a:r>
          </a:p>
        </p:txBody>
      </p:sp>
      <p:sp>
        <p:nvSpPr>
          <p:cNvPr id="8198" name="Прямоугольник 8"/>
          <p:cNvSpPr>
            <a:spLocks noChangeArrowheads="1"/>
          </p:cNvSpPr>
          <p:nvPr/>
        </p:nvSpPr>
        <p:spPr bwMode="auto">
          <a:xfrm>
            <a:off x="785813" y="2643188"/>
            <a:ext cx="83581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оболочки информационной системы с учетом внедрения ГИС, решений GPS/ГЛОНАСС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sp>
        <p:nvSpPr>
          <p:cNvPr id="8200" name="Прямоугольник 8"/>
          <p:cNvSpPr>
            <a:spLocks noChangeArrowheads="1"/>
          </p:cNvSpPr>
          <p:nvPr/>
        </p:nvSpPr>
        <p:spPr bwMode="auto">
          <a:xfrm>
            <a:off x="785813" y="4584700"/>
            <a:ext cx="83581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прототипа подключения к порталу gosuslugi.ru</a:t>
            </a:r>
          </a:p>
        </p:txBody>
      </p:sp>
      <p:pic>
        <p:nvPicPr>
          <p:cNvPr id="8201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13" descr="E:\Green\Gosuslugi\avatar\avatar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786322"/>
            <a:ext cx="857250" cy="85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206" name="Picture 7" descr="E:\Green\Минсвязи\2010-11-03\Network share-25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" y="2732088"/>
            <a:ext cx="9842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0"/>
          <p:cNvGrpSpPr>
            <a:grpSpLocks/>
          </p:cNvGrpSpPr>
          <p:nvPr/>
        </p:nvGrpSpPr>
        <p:grpSpPr bwMode="auto">
          <a:xfrm>
            <a:off x="3214688" y="3286125"/>
            <a:ext cx="4714875" cy="1285875"/>
            <a:chOff x="1714480" y="3286123"/>
            <a:chExt cx="4714908" cy="12858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t="14588" r="32660" b="5606"/>
            <a:stretch>
              <a:fillRect/>
            </a:stretch>
          </p:blipFill>
          <p:spPr bwMode="auto">
            <a:xfrm>
              <a:off x="1714480" y="3429000"/>
              <a:ext cx="1339650" cy="1143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  <p:pic>
          <p:nvPicPr>
            <p:cNvPr id="8219" name="Picture 5" descr="E:\Green\Минсвязи\2010-11-03\Intranet-256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143504" y="3286123"/>
              <a:ext cx="1285884" cy="1285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0" name="Picture 3" descr="C:\Users\Евгения\Pictures\Организатор клипов (Microsoft)\j0433922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71868" y="3597284"/>
              <a:ext cx="903286" cy="90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Крест 28"/>
            <p:cNvSpPr/>
            <p:nvPr/>
          </p:nvSpPr>
          <p:spPr>
            <a:xfrm>
              <a:off x="3071802" y="3857628"/>
              <a:ext cx="357190" cy="357190"/>
            </a:xfrm>
            <a:prstGeom prst="plus">
              <a:avLst>
                <a:gd name="adj" fmla="val 4129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Крест 29"/>
            <p:cNvSpPr/>
            <p:nvPr/>
          </p:nvSpPr>
          <p:spPr>
            <a:xfrm>
              <a:off x="4714876" y="3857628"/>
              <a:ext cx="357190" cy="357190"/>
            </a:xfrm>
            <a:prstGeom prst="plus">
              <a:avLst>
                <a:gd name="adj" fmla="val 4129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" name="Группа 36"/>
          <p:cNvGrpSpPr>
            <a:grpSpLocks/>
          </p:cNvGrpSpPr>
          <p:nvPr/>
        </p:nvGrpSpPr>
        <p:grpSpPr bwMode="auto">
          <a:xfrm>
            <a:off x="3214688" y="5143500"/>
            <a:ext cx="4643437" cy="1143000"/>
            <a:chOff x="1857356" y="5143494"/>
            <a:chExt cx="4643470" cy="1143026"/>
          </a:xfrm>
        </p:grpSpPr>
        <p:pic>
          <p:nvPicPr>
            <p:cNvPr id="24" name="Picture 3" descr="C:\Users\Евгения\Pictures\Организатор клипов (Microsoft)\j0433892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71868" y="5143494"/>
              <a:ext cx="1143008" cy="114302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10" name="Picture 4" descr="E:\Green\Минсвязи\2010-11-03\Mobile Black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857356" y="5214950"/>
              <a:ext cx="107157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6" descr="E:\Green\Минсвязи\innovations\HDD-Network-256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429256" y="5214950"/>
              <a:ext cx="107157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Крест 34"/>
            <p:cNvSpPr/>
            <p:nvPr/>
          </p:nvSpPr>
          <p:spPr>
            <a:xfrm>
              <a:off x="3000364" y="5572140"/>
              <a:ext cx="357190" cy="357190"/>
            </a:xfrm>
            <a:prstGeom prst="plus">
              <a:avLst>
                <a:gd name="adj" fmla="val 4129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Крест 35"/>
            <p:cNvSpPr/>
            <p:nvPr/>
          </p:nvSpPr>
          <p:spPr>
            <a:xfrm>
              <a:off x="4929190" y="5572140"/>
              <a:ext cx="357190" cy="357190"/>
            </a:xfrm>
            <a:prstGeom prst="plus">
              <a:avLst>
                <a:gd name="adj" fmla="val 4129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Задачи разработки</a:t>
            </a:r>
            <a:endParaRPr lang="ru-RU" b="1" u="sng">
              <a:solidFill>
                <a:srgbClr val="FFFFFF"/>
              </a:solidFill>
            </a:endParaRPr>
          </a:p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геопортала рационального лесопользования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9240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0" y="20383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Разработка прототипа геопортала с использованием современных программных разработок: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sp>
        <p:nvSpPr>
          <p:cNvPr id="9223" name="Прямоугольник 8"/>
          <p:cNvSpPr>
            <a:spLocks noChangeArrowheads="1"/>
          </p:cNvSpPr>
          <p:nvPr/>
        </p:nvSpPr>
        <p:spPr bwMode="auto">
          <a:xfrm>
            <a:off x="714375" y="2714625"/>
            <a:ext cx="8429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формирование оказания соответствующей госуслуги и сервиса по контроллингу и мониторингу лесных ресурсов</a:t>
            </a:r>
            <a:r>
              <a:rPr lang="ru-RU" sz="1400"/>
              <a:t>, включая нелегальные рубки</a:t>
            </a:r>
          </a:p>
        </p:txBody>
      </p:sp>
      <p:sp>
        <p:nvSpPr>
          <p:cNvPr id="9224" name="Прямоугольник 8"/>
          <p:cNvSpPr>
            <a:spLocks noChangeArrowheads="1"/>
          </p:cNvSpPr>
          <p:nvPr/>
        </p:nvSpPr>
        <p:spPr bwMode="auto">
          <a:xfrm>
            <a:off x="714375" y="4643438"/>
            <a:ext cx="8429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 pitchFamily="34" charset="0"/>
              </a:rPr>
              <a:t>создание личного кабинета Губернатора для контроля лесных ресурсов</a:t>
            </a:r>
          </a:p>
        </p:txBody>
      </p:sp>
      <p:pic>
        <p:nvPicPr>
          <p:cNvPr id="9225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9" name="Picture 8" descr="C:\Users\Евгения\Pictures\Организатор клипов (Microsoft)\j043164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714625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Рисунок 20" descr="spec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" y="4643438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Рисунок 21" descr="cuteftp_icon_png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50" y="3500438"/>
            <a:ext cx="6254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Евгения\Pictures\Организатор клипов (Microsoft)\j0437095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00358" y="5143512"/>
            <a:ext cx="1171576" cy="1028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33" name="Picture 4" descr="E:\Green\Минсвязи\2010-11-03\Layers-256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71688" y="314325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0519" y="5072074"/>
            <a:ext cx="1033051" cy="1214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35" name="Picture 2" descr="C:\Users\Евгения\Pictures\Организатор клипов (Microsoft)\j043263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72188" y="507206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3" descr="C:\Users\Евгения\Pictures\Организатор клипов (Microsoft)\j0432658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71875" y="3500438"/>
            <a:ext cx="5857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Витрина-%20кохон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429124" y="3357562"/>
            <a:ext cx="1212333" cy="1000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3" name="Picture 2" descr="4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00892" y="3357562"/>
            <a:ext cx="1571636" cy="10111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Незафиксированные рубки</a:t>
            </a:r>
            <a:r>
              <a:rPr lang="ru-RU" smtClean="0"/>
              <a:t> 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1600200"/>
            <a:ext cx="72421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31495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НАУЧНО-ОБРАЗОВАТЕЛЬНЫЙ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КЛАСТЕР «ЭНЕРГИЯ»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 договорная форма кооперации университета и организаций, обеспечивающих и осуществляющих целенаправленную  деятельность по разработке, производству и продвижению высокотехнологичной продукции  на внутренние и внешние рынки 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20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3" name="Picture 3" descr="C:\Users\1\Desktop\Новы233ок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000231" cy="1643050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Незафиксированные рубки</a:t>
            </a:r>
            <a:r>
              <a:rPr lang="ru-RU" smtClean="0"/>
              <a:t> 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1600200"/>
            <a:ext cx="72421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Незафиксированные рубки</a:t>
            </a:r>
            <a:r>
              <a:rPr lang="ru-RU" smtClean="0"/>
              <a:t> 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1600200"/>
            <a:ext cx="72421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Выявление </a:t>
            </a:r>
            <a:r>
              <a:rPr lang="ru-RU" sz="3600" dirty="0" err="1" smtClean="0"/>
              <a:t>несоответсвия</a:t>
            </a:r>
            <a:r>
              <a:rPr lang="ru-RU" sz="3600" dirty="0" smtClean="0"/>
              <a:t> таксационного описания и снимка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79388" y="6237288"/>
            <a:ext cx="8678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Каринское уч. лесничество: по БД – 6Б 2Ос 2С; по снимку – преобладает хвоя. </a:t>
            </a: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>
            <p:ph idx="1"/>
          </p:nvPr>
        </p:nvGraphicFramePr>
        <p:xfrm>
          <a:off x="1317625" y="1600200"/>
          <a:ext cx="6508750" cy="4525963"/>
        </p:xfrm>
        <a:graphic>
          <a:graphicData uri="http://schemas.openxmlformats.org/presentationml/2006/ole">
            <p:oleObj spid="_x0000_s2050" name="Точечный рисунок" r:id="rId3" imgW="9000000" imgH="625714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ПРЕДЛОЖЕНИЯ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Московского государственного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университета леса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0261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0" y="20685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Обобщить опыт имеющейся научно-исследовательской деятельности обработки спутниковых снимков лесных ресурсов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pic>
        <p:nvPicPr>
          <p:cNvPr id="10247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1" descr="http://www.msfu.ru/img/logo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0"/>
            <a:ext cx="1000125" cy="10715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37"/>
          <p:cNvGrpSpPr>
            <a:grpSpLocks/>
          </p:cNvGrpSpPr>
          <p:nvPr/>
        </p:nvGrpSpPr>
        <p:grpSpPr bwMode="auto">
          <a:xfrm>
            <a:off x="1071563" y="3000375"/>
            <a:ext cx="7072312" cy="3071813"/>
            <a:chOff x="785786" y="3000372"/>
            <a:chExt cx="7072362" cy="3071834"/>
          </a:xfrm>
        </p:grpSpPr>
        <p:sp>
          <p:nvSpPr>
            <p:cNvPr id="37" name="Овал 36"/>
            <p:cNvSpPr/>
            <p:nvPr/>
          </p:nvSpPr>
          <p:spPr>
            <a:xfrm>
              <a:off x="785786" y="3000372"/>
              <a:ext cx="7072362" cy="3071834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noFill/>
              </a:endParaRPr>
            </a:p>
          </p:txBody>
        </p: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9"/>
            <a:srcRect l="31049" t="20430" r="1714" b="16620"/>
            <a:stretch>
              <a:fillRect/>
            </a:stretch>
          </p:blipFill>
          <p:spPr>
            <a:xfrm>
              <a:off x="928662" y="3000373"/>
              <a:ext cx="4050961" cy="271464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perspectiveContrastingRightFacing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 l="42439" t="12206" r="1544" b="13965"/>
            <a:stretch>
              <a:fillRect/>
            </a:stretch>
          </p:blipFill>
          <p:spPr>
            <a:xfrm>
              <a:off x="4786314" y="3000372"/>
              <a:ext cx="1620822" cy="122649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perspectiveContrastingLeftFacing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43570" y="3786606"/>
              <a:ext cx="1643074" cy="135690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perspectiveContrastingLeftFacing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65782" t="10074" r="2652" b="45123"/>
            <a:stretch>
              <a:fillRect/>
            </a:stretch>
          </p:blipFill>
          <p:spPr>
            <a:xfrm>
              <a:off x="4643438" y="4643446"/>
              <a:ext cx="1643074" cy="135732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perspectiveContrastingLeftFacing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pic>
        <p:nvPicPr>
          <p:cNvPr id="10252" name="Picture 2" descr="C:\Users\Евгения\Pictures\Организатор клипов (Microsoft)\j043263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71813" y="3000375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1071538" y="3000372"/>
            <a:ext cx="7072362" cy="30718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ПРЕДЛОЖЕНИЯ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Московского государственного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университета леса</a:t>
            </a:r>
            <a:endParaRPr lang="ru-RU" dirty="0"/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1282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0" y="20685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>
                <a:cs typeface="Times New Roman" pitchFamily="18" charset="0"/>
              </a:rPr>
              <a:t>Разработать прототип государственной </a:t>
            </a:r>
            <a:r>
              <a:rPr lang="ru-RU" b="1"/>
              <a:t>геопортала рационального лесопользования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pic>
        <p:nvPicPr>
          <p:cNvPr id="11274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1" descr="http://www.msfu.ru/img/logo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0"/>
            <a:ext cx="1000125" cy="10715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428728" y="3500438"/>
            <a:ext cx="2786082" cy="228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357554" y="2934054"/>
            <a:ext cx="2770068" cy="1995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280" name="Picture 4" descr="E:\Green\Минсвязи\2010-11-03\Layers-256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29188" y="2500313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1071538" y="3000372"/>
            <a:ext cx="7072362" cy="30718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ПРЕДЛОЖЕНИЯ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Московского государственного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университета леса</a:t>
            </a:r>
            <a:endParaRPr lang="ru-RU" dirty="0"/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2307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0" y="20685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Разработать прототип подключения </a:t>
            </a:r>
            <a:r>
              <a:rPr lang="ru-RU" b="1"/>
              <a:t>геопортала рационального лесопользования</a:t>
            </a:r>
            <a:r>
              <a:rPr lang="ru-RU"/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к порталу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www.gosuslugi.ru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pic>
        <p:nvPicPr>
          <p:cNvPr id="12298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1" descr="http://www.msfu.ru/img/logo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0"/>
            <a:ext cx="1000125" cy="10715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2714620"/>
            <a:ext cx="3253588" cy="2190883"/>
          </a:xfrm>
          <a:prstGeom prst="roundRect">
            <a:avLst>
              <a:gd name="adj" fmla="val 10402"/>
            </a:avLst>
          </a:prstGeom>
          <a:ln>
            <a:solidFill>
              <a:schemeClr val="tx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RelaxedModerately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3" name="Picture 4" descr="E:\Green\Минсвязи\2010-11-03\Mobile Black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85875" y="378618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Евгения\Pictures\Организатор клипов (Microsoft)\j043389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0438" y="4286250"/>
            <a:ext cx="2143125" cy="21431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305" name="Picture 8" descr="C:\Users\Евгения\Pictures\Организатор клипов (Microsoft)\j0431643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00" y="364331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1071538" y="3000372"/>
            <a:ext cx="7072362" cy="30718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50" y="928688"/>
            <a:ext cx="8643938" cy="10715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ПРЕДЛОЖЕНИЯ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Московского государственного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университета леса</a:t>
            </a:r>
            <a:endParaRPr lang="ru-RU" dirty="0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5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3341" name="Picture 4"/>
            <p:cNvPicPr>
              <a:picLocks noChangeAspect="1" noChangeArrowheads="1"/>
            </p:cNvPicPr>
            <p:nvPr/>
          </p:nvPicPr>
          <p:blipFill>
            <a:blip r:embed="rId5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0" y="206851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Сформировать процедуры оказания государственных услуг в рамках осуществления указанных задач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Информационное общество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2011-2020 годы</a:t>
            </a:r>
          </a:p>
        </p:txBody>
      </p:sp>
      <p:pic>
        <p:nvPicPr>
          <p:cNvPr id="13322" name="Picture 7" descr="C:\Documents and Settings\dkleymenov\My Documents\My Pictures\Организатор клипов (Microsoft)\j043488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138" y="1187450"/>
            <a:ext cx="54292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3" descr="C:\Documents and Settings\dkleymenov\My Documents\My Pictures\Организатор клипов (Microsoft)\j043393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1214438"/>
            <a:ext cx="5159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1" descr="http://www.msfu.ru/img/logo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8" y="0"/>
            <a:ext cx="1000125" cy="10715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1071563"/>
            <a:ext cx="9144000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2714620"/>
            <a:ext cx="3253588" cy="2190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327" name="Picture 2" descr="E:\Green\Минсвязи\2010-11-03\WorldMap-25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63" y="4718050"/>
            <a:ext cx="8540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5" descr="E:\download\63810424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00188" y="450056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3" descr="C:\Users\Евгения\Pictures\Организатор клипов (Microsoft)\j043392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4088" y="3429000"/>
            <a:ext cx="903287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2286000" y="5357813"/>
            <a:ext cx="928688" cy="928687"/>
            <a:chOff x="285720" y="3571876"/>
            <a:chExt cx="1285884" cy="1285884"/>
          </a:xfrm>
        </p:grpSpPr>
        <p:pic>
          <p:nvPicPr>
            <p:cNvPr id="13335" name="Picture 8" descr="E:\Green\Минсвязи\2010-11-03\Imagen PNG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71472" y="4071942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9" descr="E:\Green\Минсвязи\2010-11-03\Video WMV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85786" y="3857628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1" descr="E:\Green\Минсвязи\2010-11-03\Spreadsheet2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85720" y="4000504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7" descr="E:\Green\Минсвязи\2010-11-03\System Binary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2910" y="3571876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0" descr="E:\Green\Минсвязи\2010-11-03\TextoPlano.pn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28596" y="3786190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1" name="Picture 7" descr="E:\Green\Минсвязи\2010-11-03\Network share-256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143375" y="5572125"/>
            <a:ext cx="9842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 descr="E:\Green\Gosuslugi\avatar\avatar3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43636" y="5357826"/>
            <a:ext cx="857250" cy="85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333" name="Picture 8" descr="C:\Users\Евгения\Pictures\Организатор клипов (Microsoft)\j0431643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429500" y="4643438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Рисунок 20" descr="spec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367588" y="3357563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323850" y="333375"/>
            <a:ext cx="8496300" cy="6191250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57167"/>
            <a:ext cx="8137525" cy="5592784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800" b="1" dirty="0" smtClean="0">
                <a:latin typeface="Verdana" pitchFamily="34" charset="0"/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 НАУЧНО-ОБРАЗОВАТЕЛЬНЫЙ КЛАСТЕР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«ЭНЕРГИЯ»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формирует систему непрерывной многоуровневой подготовки специалистов  по  программам формирования «двойных технологий» (</a:t>
            </a:r>
            <a:r>
              <a:rPr lang="ru-RU" sz="2000" b="1" dirty="0" err="1" smtClean="0">
                <a:solidFill>
                  <a:srgbClr val="FF0000"/>
                </a:solidFill>
                <a:latin typeface="Verdana" pitchFamily="34" charset="0"/>
              </a:rPr>
              <a:t>РЕКОД-Лес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» и др.)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 .                                                   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20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/>
              <a:t>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-728241">
            <a:off x="584200" y="3249613"/>
            <a:ext cx="8318500" cy="2003425"/>
            <a:chOff x="287" y="1648"/>
            <a:chExt cx="5318" cy="126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721" y="1656"/>
              <a:ext cx="1099" cy="907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FFFFFF"/>
                  </a:solidFill>
                </a:rPr>
                <a:t>ОБРАЗОВАНИЕ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463" y="1660"/>
              <a:ext cx="1179" cy="9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accent2"/>
                  </a:solidFill>
                </a:rPr>
                <a:t>ИННОВАЦИОННАЯ ЭКОНОМИКА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7" y="1706"/>
              <a:ext cx="1180" cy="9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2"/>
                  </a:solidFill>
                </a:rPr>
                <a:t>АНТИКРИЗИСНАЯ ЭКОНОМИКА</a:t>
              </a:r>
            </a:p>
          </p:txBody>
        </p:sp>
        <p:sp>
          <p:nvSpPr>
            <p:cNvPr id="8" name="Пятиугольник 7"/>
            <p:cNvSpPr>
              <a:spLocks noChangeArrowheads="1"/>
            </p:cNvSpPr>
            <p:nvPr/>
          </p:nvSpPr>
          <p:spPr bwMode="auto">
            <a:xfrm>
              <a:off x="1572" y="1931"/>
              <a:ext cx="169" cy="408"/>
            </a:xfrm>
            <a:prstGeom prst="homePlate">
              <a:avLst>
                <a:gd name="adj" fmla="val 36185"/>
              </a:avLst>
            </a:prstGeom>
            <a:solidFill>
              <a:srgbClr val="E6E3D2"/>
            </a:solidFill>
            <a:ln w="25400" algn="ctr">
              <a:noFill/>
              <a:miter lim="800000"/>
              <a:headEnd/>
              <a:tailEnd/>
            </a:ln>
            <a:effectLst>
              <a:outerShdw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Нашивка 9"/>
            <p:cNvSpPr/>
            <p:nvPr/>
          </p:nvSpPr>
          <p:spPr>
            <a:xfrm>
              <a:off x="1756" y="1932"/>
              <a:ext cx="183" cy="408"/>
            </a:xfrm>
            <a:prstGeom prst="chevron">
              <a:avLst>
                <a:gd name="adj" fmla="val 3076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Нашивка 10"/>
            <p:cNvSpPr>
              <a:spLocks noChangeArrowheads="1"/>
            </p:cNvSpPr>
            <p:nvPr/>
          </p:nvSpPr>
          <p:spPr bwMode="auto">
            <a:xfrm>
              <a:off x="1964" y="1932"/>
              <a:ext cx="183" cy="408"/>
            </a:xfrm>
            <a:prstGeom prst="chevron">
              <a:avLst>
                <a:gd name="adj" fmla="val 30759"/>
              </a:avLst>
            </a:prstGeom>
            <a:solidFill>
              <a:srgbClr val="D8D4BA"/>
            </a:solidFill>
            <a:ln w="25400" algn="ctr">
              <a:noFill/>
              <a:miter lim="800000"/>
              <a:headEnd/>
              <a:tailEnd/>
            </a:ln>
            <a:effectLst>
              <a:outerShdw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1" name="Нашивка 10"/>
            <p:cNvSpPr>
              <a:spLocks noChangeArrowheads="1"/>
            </p:cNvSpPr>
            <p:nvPr/>
          </p:nvSpPr>
          <p:spPr bwMode="auto">
            <a:xfrm>
              <a:off x="2164" y="1932"/>
              <a:ext cx="183" cy="408"/>
            </a:xfrm>
            <a:prstGeom prst="chevron">
              <a:avLst>
                <a:gd name="adj" fmla="val 30759"/>
              </a:avLst>
            </a:prstGeom>
            <a:solidFill>
              <a:srgbClr val="C5BE97"/>
            </a:solidFill>
            <a:ln w="25400" algn="ctr">
              <a:noFill/>
              <a:miter lim="800000"/>
              <a:headEnd/>
              <a:tailEnd/>
            </a:ln>
            <a:effectLst>
              <a:outerShdw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1515" name="AutoShape 16"/>
            <p:cNvSpPr>
              <a:spLocks noChangeArrowheads="1"/>
            </p:cNvSpPr>
            <p:nvPr/>
          </p:nvSpPr>
          <p:spPr bwMode="auto">
            <a:xfrm>
              <a:off x="3643" y="1933"/>
              <a:ext cx="181" cy="454"/>
            </a:xfrm>
            <a:prstGeom prst="rightArrowCallout">
              <a:avLst>
                <a:gd name="adj1" fmla="val 62707"/>
                <a:gd name="adj2" fmla="val 62707"/>
                <a:gd name="adj3" fmla="val 16667"/>
                <a:gd name="adj4" fmla="val 519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6" name="AutoShape 17"/>
            <p:cNvSpPr>
              <a:spLocks noChangeArrowheads="1"/>
            </p:cNvSpPr>
            <p:nvPr/>
          </p:nvSpPr>
          <p:spPr bwMode="auto">
            <a:xfrm>
              <a:off x="315" y="2638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7" name="AutoShape 18"/>
            <p:cNvSpPr>
              <a:spLocks noChangeArrowheads="1"/>
            </p:cNvSpPr>
            <p:nvPr/>
          </p:nvSpPr>
          <p:spPr bwMode="auto">
            <a:xfrm>
              <a:off x="1142" y="2638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8" name="AutoShape 19"/>
            <p:cNvSpPr>
              <a:spLocks noChangeArrowheads="1"/>
            </p:cNvSpPr>
            <p:nvPr/>
          </p:nvSpPr>
          <p:spPr bwMode="auto">
            <a:xfrm>
              <a:off x="2509" y="258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B8B08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9" name="AutoShape 20"/>
            <p:cNvSpPr>
              <a:spLocks noChangeArrowheads="1"/>
            </p:cNvSpPr>
            <p:nvPr/>
          </p:nvSpPr>
          <p:spPr bwMode="auto">
            <a:xfrm>
              <a:off x="3308" y="258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B8B08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0" name="AutoShape 21"/>
            <p:cNvSpPr>
              <a:spLocks noChangeArrowheads="1"/>
            </p:cNvSpPr>
            <p:nvPr/>
          </p:nvSpPr>
          <p:spPr bwMode="auto">
            <a:xfrm>
              <a:off x="3782" y="258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1" name="AutoShape 22"/>
            <p:cNvSpPr>
              <a:spLocks noChangeArrowheads="1"/>
            </p:cNvSpPr>
            <p:nvPr/>
          </p:nvSpPr>
          <p:spPr bwMode="auto">
            <a:xfrm>
              <a:off x="4575" y="258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2" name="AutoShape 23"/>
            <p:cNvSpPr>
              <a:spLocks noChangeArrowheads="1"/>
            </p:cNvSpPr>
            <p:nvPr/>
          </p:nvSpPr>
          <p:spPr bwMode="auto">
            <a:xfrm>
              <a:off x="4815" y="1661"/>
              <a:ext cx="325" cy="454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3" name="AutoShape 24"/>
            <p:cNvSpPr>
              <a:spLocks noChangeArrowheads="1"/>
            </p:cNvSpPr>
            <p:nvPr/>
          </p:nvSpPr>
          <p:spPr bwMode="auto">
            <a:xfrm flipV="1">
              <a:off x="4815" y="2108"/>
              <a:ext cx="325" cy="454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Нашивка 11"/>
            <p:cNvSpPr>
              <a:spLocks noChangeArrowheads="1"/>
            </p:cNvSpPr>
            <p:nvPr/>
          </p:nvSpPr>
          <p:spPr bwMode="auto">
            <a:xfrm>
              <a:off x="4879" y="1648"/>
              <a:ext cx="726" cy="908"/>
            </a:xfrm>
            <a:prstGeom prst="chevron">
              <a:avLst>
                <a:gd name="adj" fmla="val 45315"/>
              </a:avLst>
            </a:prstGeom>
            <a:solidFill>
              <a:srgbClr val="1B3F6B"/>
            </a:solidFill>
            <a:ln w="25400" algn="ctr">
              <a:noFill/>
              <a:miter lim="800000"/>
              <a:headEnd/>
              <a:tailEnd/>
            </a:ln>
            <a:effectLst>
              <a:outerShdw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1525" name="Text Box 26"/>
            <p:cNvSpPr txBox="1">
              <a:spLocks noChangeArrowheads="1"/>
            </p:cNvSpPr>
            <p:nvPr/>
          </p:nvSpPr>
          <p:spPr bwMode="auto">
            <a:xfrm>
              <a:off x="5187" y="1827"/>
              <a:ext cx="22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>
                  <a:solidFill>
                    <a:schemeClr val="bg1"/>
                  </a:solidFill>
                  <a:latin typeface="Calibri" pitchFamily="34" charset="0"/>
                </a:rPr>
                <a:t>ПНО</a:t>
              </a:r>
            </a:p>
          </p:txBody>
        </p:sp>
      </p:grpSp>
    </p:spTree>
  </p:cSld>
  <p:clrMapOvr>
    <a:masterClrMapping/>
  </p:clrMapOvr>
  <p:transition advTm="9000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 rot="-559369">
            <a:off x="468001" y="3068963"/>
            <a:ext cx="3204000" cy="3429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560" y="404683"/>
            <a:ext cx="8642880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9900"/>
                </a:solidFill>
              </a:rPr>
              <a:t>Постановка задач информатизации по Рослесхозу  –  необходимо вывести систему управления лесным хозяйством на  новый качественный уровень ….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96000" y="1844835"/>
            <a:ext cx="7129440" cy="418575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</a:rPr>
              <a:t>Информация о лесоустройстве должна обновляться раз в десять лет. В реальной жизни есть материалы, которым 10,15 и 30 лет.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endParaRPr lang="ru-RU" sz="2000" b="1" dirty="0">
              <a:solidFill>
                <a:schemeClr val="accent2"/>
              </a:solidFill>
            </a:endParaRPr>
          </a:p>
          <a:p>
            <a:endParaRPr lang="ru-RU" sz="2000" b="1" dirty="0">
              <a:solidFill>
                <a:schemeClr val="accent2"/>
              </a:solidFill>
            </a:endParaRPr>
          </a:p>
          <a:p>
            <a:r>
              <a:rPr lang="ru-RU" sz="2000" b="1" dirty="0"/>
              <a:t> - повысить качество учетных данных, довести полноту охвата, достоверность и качество до уровня сегодняшних требований,</a:t>
            </a:r>
          </a:p>
          <a:p>
            <a:r>
              <a:rPr lang="ru-RU" sz="2000" b="1" dirty="0"/>
              <a:t> - реализовать средствами информационной системы самые передовые методики и практики управления, выстроить процессы управления в лесной сфере,</a:t>
            </a:r>
          </a:p>
          <a:p>
            <a:r>
              <a:rPr lang="ru-RU" sz="2000" b="1" dirty="0"/>
              <a:t> -  опираясь на  достоверный учет и прозрачные процессы построить отраслевую  систему контроля эффективности и качества управления    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878561" y="6237296"/>
            <a:ext cx="443088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9900"/>
                </a:solidFill>
              </a:rPr>
              <a:t>а также……       </a:t>
            </a:r>
          </a:p>
        </p:txBody>
      </p:sp>
      <p:sp>
        <p:nvSpPr>
          <p:cNvPr id="5126" name="AutoShape 12"/>
          <p:cNvSpPr>
            <a:spLocks noChangeArrowheads="1"/>
          </p:cNvSpPr>
          <p:nvPr/>
        </p:nvSpPr>
        <p:spPr bwMode="auto">
          <a:xfrm>
            <a:off x="7812001" y="6309303"/>
            <a:ext cx="976320" cy="286590"/>
          </a:xfrm>
          <a:prstGeom prst="rightArrow">
            <a:avLst>
              <a:gd name="adj1" fmla="val 50000"/>
              <a:gd name="adj2" fmla="val 8516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ru-RU"/>
          </a:p>
        </p:txBody>
      </p:sp>
      <p:pic>
        <p:nvPicPr>
          <p:cNvPr id="5127" name="Picture 15" descr="u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8800" y="1126198"/>
            <a:ext cx="1614240" cy="16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75"/>
            <a:ext cx="75723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13" y="6429375"/>
            <a:ext cx="150018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428625" y="6446838"/>
            <a:ext cx="6740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Century Gothic" pitchFamily="34" charset="0"/>
              </a:rPr>
              <a:t>Концепция создания  многофункционального парка на территории промышленного </a:t>
            </a:r>
            <a:r>
              <a:rPr lang="ru-RU" sz="800" dirty="0" smtClean="0">
                <a:solidFill>
                  <a:schemeClr val="bg1"/>
                </a:solidFill>
                <a:latin typeface="Century Gothic" pitchFamily="34" charset="0"/>
              </a:rPr>
              <a:t>округа</a:t>
            </a:r>
            <a:r>
              <a:rPr lang="ru-RU" sz="7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ru-RU" sz="7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7859713" y="6456363"/>
            <a:ext cx="10715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>
                <a:solidFill>
                  <a:schemeClr val="bg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3081" name="Прямоугольник 11"/>
          <p:cNvSpPr>
            <a:spLocks noChangeArrowheads="1"/>
          </p:cNvSpPr>
          <p:nvPr/>
        </p:nvSpPr>
        <p:spPr bwMode="auto">
          <a:xfrm>
            <a:off x="0" y="1857375"/>
            <a:ext cx="9144000" cy="514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A50021"/>
                </a:solidFill>
                <a:latin typeface="Century Gothic" pitchFamily="34" charset="0"/>
              </a:rPr>
              <a:t>Цель создания -</a:t>
            </a:r>
            <a:r>
              <a:rPr lang="ru-RU" sz="1400" dirty="0" smtClean="0">
                <a:latin typeface="Century Gothic" pitchFamily="34" charset="0"/>
              </a:rPr>
              <a:t>  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формирование непрерывной многоуровневой системы подготовки  специалистов по приоритетным направлениям образования согласно Постановлению Правительства № 421 от 09 июня 2010 г., Приказа МОН от 16 мая 2011 г. № 1621 ( порядок реализации государственного плана подготовки научных работников и специалистов СПО и ВПО для организаций оборонно-промышленного комплекса на 2011-2015 годы ) и дорожной карте, утвержденной Распоряжением Правительства от 30 декабря 2012 г. № 2620-р .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                                           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                                                              </a:t>
            </a:r>
            <a:r>
              <a:rPr lang="ru-RU" sz="1400" b="1" dirty="0" smtClean="0">
                <a:solidFill>
                  <a:srgbClr val="A50021"/>
                </a:solidFill>
                <a:latin typeface="Century Gothic" pitchFamily="34" charset="0"/>
              </a:rPr>
              <a:t>Задачи :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dirty="0" smtClean="0">
                <a:latin typeface="Century Gothic" pitchFamily="34" charset="0"/>
              </a:rPr>
              <a:t>        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1.    Формирование НОЦ «Энергия» совместно с РКК «Энергия», участие МГУЛ  в технологических платформах РКК Энергия в  соответствии с Паспортом инновационного развития РКК «Энергия»  на 2011 -2020 г.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2.    Маркетинг и коммерциализация критических технологий в лесном комплексе. Подготовка  программы по развитию «двойных технологий» и внедрению результатов космической  деятельности  в  лесной  комплекс (</a:t>
            </a:r>
            <a:r>
              <a:rPr lang="ru-RU" sz="1400" b="1" dirty="0" err="1" smtClean="0">
                <a:solidFill>
                  <a:srgbClr val="FF0000"/>
                </a:solidFill>
                <a:latin typeface="Century Gothic" pitchFamily="34" charset="0"/>
              </a:rPr>
              <a:t>РЕКОД-Лес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),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3. Комплексное решение задач информатизации Федерального агентства лесного хозяйства, автоматизация его основных и обеспечивающих функций.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dirty="0">
              <a:latin typeface="Century Gothic" pitchFamily="34" charset="0"/>
            </a:endParaRPr>
          </a:p>
          <a:p>
            <a:endParaRPr lang="ru-RU" sz="16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21429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и задачи создания НОК МГУЛ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2560" cy="6836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600480" cy="71100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560" cy="69026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6" descr="E:\Библиотека\шахматк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66800"/>
            <a:ext cx="3938954" cy="4267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219" name="Picture 1027" descr="E:\Библиотека\шахматк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2" y="1066800"/>
            <a:ext cx="3798277" cy="4267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9220" name="Rectangle 1028"/>
          <p:cNvSpPr>
            <a:spLocks noGrp="1" noChangeArrowheads="1"/>
          </p:cNvSpPr>
          <p:nvPr>
            <p:ph type="title"/>
          </p:nvPr>
        </p:nvSpPr>
        <p:spPr>
          <a:xfrm>
            <a:off x="1406769" y="152400"/>
            <a:ext cx="5978769" cy="685800"/>
          </a:xfrm>
        </p:spPr>
        <p:txBody>
          <a:bodyPr>
            <a:normAutofit fontScale="90000"/>
          </a:bodyPr>
          <a:lstStyle/>
          <a:p>
            <a:pPr algn="ctr" defTabSz="957263"/>
            <a:r>
              <a:rPr lang="ru-RU" sz="1800" b="1" dirty="0" smtClean="0"/>
              <a:t>Использование технологий спутниковой навигации</a:t>
            </a:r>
            <a:r>
              <a:rPr lang="ru-RU" sz="1800" b="1" dirty="0" smtClean="0">
                <a:solidFill>
                  <a:srgbClr val="990000"/>
                </a:solidFill>
                <a:latin typeface="Arial Black" pitchFamily="34" charset="0"/>
              </a:rPr>
              <a:t> </a:t>
            </a:r>
            <a:r>
              <a:rPr lang="ru-RU" sz="1800" b="1" dirty="0" smtClean="0"/>
              <a:t>при  составлении  государственного лесного реестра</a:t>
            </a:r>
          </a:p>
        </p:txBody>
      </p:sp>
      <p:sp>
        <p:nvSpPr>
          <p:cNvPr id="9221" name="Text Box 1029"/>
          <p:cNvSpPr txBox="1">
            <a:spLocks noChangeArrowheads="1"/>
          </p:cNvSpPr>
          <p:nvPr/>
        </p:nvSpPr>
        <p:spPr bwMode="auto">
          <a:xfrm>
            <a:off x="468923" y="3790951"/>
            <a:ext cx="367078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На круговых орбитах на высоте около 20000 км развернуты навигационные космические аппараты  КНС ГЛОНАСС и </a:t>
            </a:r>
            <a:r>
              <a:rPr lang="en-US" sz="1400" b="1">
                <a:solidFill>
                  <a:srgbClr val="003399"/>
                </a:solidFill>
              </a:rPr>
              <a:t>GPS</a:t>
            </a:r>
            <a:endParaRPr lang="ru-RU" sz="1400" b="1">
              <a:solidFill>
                <a:srgbClr val="003399"/>
              </a:solidFill>
            </a:endParaRPr>
          </a:p>
          <a:p>
            <a:pPr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Одновременно в любой точке Земли наблюдаются от 4 до 16 спутников</a:t>
            </a:r>
          </a:p>
        </p:txBody>
      </p:sp>
      <p:sp>
        <p:nvSpPr>
          <p:cNvPr id="9222" name="Text Box 1030"/>
          <p:cNvSpPr txBox="1">
            <a:spLocks noChangeArrowheads="1"/>
          </p:cNvSpPr>
          <p:nvPr/>
        </p:nvSpPr>
        <p:spPr bwMode="auto">
          <a:xfrm>
            <a:off x="4717074" y="3790951"/>
            <a:ext cx="3960934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3399"/>
                </a:solidFill>
              </a:rPr>
              <a:t>По сигналам навигационных космических аппаратов КНС определяются:</a:t>
            </a:r>
          </a:p>
          <a:p>
            <a:pPr lvl="2"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местоположение</a:t>
            </a:r>
          </a:p>
          <a:p>
            <a:pPr lvl="2"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время</a:t>
            </a:r>
          </a:p>
          <a:p>
            <a:pPr lvl="2"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скорость</a:t>
            </a:r>
          </a:p>
          <a:p>
            <a:pPr lvl="2">
              <a:buFontTx/>
              <a:buBlip>
                <a:blip r:embed="rId3"/>
              </a:buBlip>
            </a:pPr>
            <a:r>
              <a:rPr lang="ru-RU" sz="1400" b="1">
                <a:solidFill>
                  <a:srgbClr val="003399"/>
                </a:solidFill>
              </a:rPr>
              <a:t> направление движения</a:t>
            </a:r>
          </a:p>
        </p:txBody>
      </p:sp>
      <p:sp>
        <p:nvSpPr>
          <p:cNvPr id="9223" name="Text Box 1031"/>
          <p:cNvSpPr txBox="1">
            <a:spLocks noChangeArrowheads="1"/>
          </p:cNvSpPr>
          <p:nvPr/>
        </p:nvSpPr>
        <p:spPr bwMode="auto">
          <a:xfrm>
            <a:off x="323851" y="5446713"/>
            <a:ext cx="84963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>
                <a:solidFill>
                  <a:srgbClr val="990000"/>
                </a:solidFill>
                <a:latin typeface="Arial Black" pitchFamily="34" charset="0"/>
              </a:rPr>
              <a:t>Использование космических навигационных технологий является наиболее эффективным и перспективным направлением в создании </a:t>
            </a:r>
            <a:r>
              <a:rPr lang="ru-RU" sz="1600" dirty="0" smtClean="0">
                <a:solidFill>
                  <a:srgbClr val="990000"/>
                </a:solidFill>
                <a:latin typeface="Arial Black" pitchFamily="34" charset="0"/>
              </a:rPr>
              <a:t>государственного лесного реестра</a:t>
            </a:r>
            <a:endParaRPr lang="ru-RU" sz="1600" dirty="0">
              <a:solidFill>
                <a:srgbClr val="990000"/>
              </a:solidFill>
              <a:latin typeface="Arial Black" pitchFamily="34" charset="0"/>
            </a:endParaRPr>
          </a:p>
        </p:txBody>
      </p:sp>
      <p:pic>
        <p:nvPicPr>
          <p:cNvPr id="9224" name="Picture 1032" descr="Untitled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766" y="1485901"/>
            <a:ext cx="219368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033" descr="1111111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6389" y="1414464"/>
            <a:ext cx="1787769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Рисунок 1" descr="http://www.msfu.ru/img/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Библиотека\шахмат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462" y="1093789"/>
            <a:ext cx="3250223" cy="14366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2292" name="Picture 5" descr="мерс_2"/>
          <p:cNvPicPr>
            <a:picLocks noChangeAspect="1" noChangeArrowheads="1"/>
          </p:cNvPicPr>
          <p:nvPr/>
        </p:nvPicPr>
        <p:blipFill>
          <a:blip r:embed="rId3" cstate="print"/>
          <a:srcRect r="24153"/>
          <a:stretch>
            <a:fillRect/>
          </a:stretch>
        </p:blipFill>
        <p:spPr bwMode="auto">
          <a:xfrm>
            <a:off x="643305" y="2813050"/>
            <a:ext cx="2658208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1679331" y="1754189"/>
            <a:ext cx="1884485" cy="973137"/>
          </a:xfrm>
          <a:prstGeom prst="wedgeEllipseCallout">
            <a:avLst>
              <a:gd name="adj1" fmla="val -33940"/>
              <a:gd name="adj2" fmla="val 122769"/>
            </a:avLst>
          </a:prstGeom>
          <a:solidFill>
            <a:schemeClr val="accent1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ru-RU" sz="1200" b="1">
              <a:solidFill>
                <a:srgbClr val="003399"/>
              </a:solidFill>
            </a:endParaRPr>
          </a:p>
          <a:p>
            <a:r>
              <a:rPr lang="ru-RU" sz="1200" b="1">
                <a:solidFill>
                  <a:srgbClr val="003399"/>
                </a:solidFill>
              </a:rPr>
              <a:t>Телематический модуль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150327" y="2235200"/>
            <a:ext cx="269631" cy="1144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84"/>
              </a:cxn>
              <a:cxn ang="0">
                <a:pos x="0" y="288"/>
              </a:cxn>
              <a:cxn ang="0">
                <a:pos x="192" y="816"/>
              </a:cxn>
            </a:cxnLst>
            <a:rect l="0" t="0" r="r" b="b"/>
            <a:pathLst>
              <a:path w="192" h="816">
                <a:moveTo>
                  <a:pt x="0" y="0"/>
                </a:moveTo>
                <a:lnTo>
                  <a:pt x="144" y="384"/>
                </a:lnTo>
                <a:lnTo>
                  <a:pt x="0" y="288"/>
                </a:lnTo>
                <a:lnTo>
                  <a:pt x="192" y="816"/>
                </a:lnTo>
              </a:path>
            </a:pathLst>
          </a:custGeom>
          <a:noFill/>
          <a:ln w="28575" cmpd="sng">
            <a:solidFill>
              <a:schemeClr val="hlink"/>
            </a:solidFill>
            <a:round/>
            <a:headEnd type="none" w="med" len="med"/>
            <a:tailEnd type="triangle" w="med" len="med"/>
          </a:ln>
          <a:effectLst>
            <a:outerShdw dist="28398" dir="17793903" algn="ctr" rotWithShape="0">
              <a:schemeClr val="bg2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973016" y="2300289"/>
            <a:ext cx="145074" cy="617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84"/>
              </a:cxn>
              <a:cxn ang="0">
                <a:pos x="0" y="288"/>
              </a:cxn>
              <a:cxn ang="0">
                <a:pos x="192" y="816"/>
              </a:cxn>
            </a:cxnLst>
            <a:rect l="0" t="0" r="r" b="b"/>
            <a:pathLst>
              <a:path w="192" h="816">
                <a:moveTo>
                  <a:pt x="0" y="0"/>
                </a:moveTo>
                <a:lnTo>
                  <a:pt x="144" y="384"/>
                </a:lnTo>
                <a:lnTo>
                  <a:pt x="0" y="288"/>
                </a:lnTo>
                <a:lnTo>
                  <a:pt x="192" y="816"/>
                </a:lnTo>
              </a:path>
            </a:pathLst>
          </a:custGeom>
          <a:noFill/>
          <a:ln w="28575" cmpd="sng">
            <a:solidFill>
              <a:schemeClr val="hlink"/>
            </a:solidFill>
            <a:round/>
            <a:headEnd type="none" w="med" len="med"/>
            <a:tailEnd type="triangle" w="med" len="med"/>
          </a:ln>
          <a:effectLst>
            <a:outerShdw dist="28398" dir="17793903" algn="ctr" rotWithShape="0">
              <a:schemeClr val="bg2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3754316" y="1206500"/>
            <a:ext cx="3106615" cy="1225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</a:pPr>
            <a:r>
              <a:rPr lang="ru-RU" sz="1200" b="1">
                <a:solidFill>
                  <a:srgbClr val="003399"/>
                </a:solidFill>
              </a:rPr>
              <a:t>По сигналам спутников определяется: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ru-RU" sz="1200" b="1">
                <a:solidFill>
                  <a:srgbClr val="003399"/>
                </a:solidFill>
              </a:rPr>
              <a:t> местоположение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ru-RU" sz="1200" b="1">
                <a:solidFill>
                  <a:srgbClr val="003399"/>
                </a:solidFill>
              </a:rPr>
              <a:t> скорость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ru-RU" sz="1200" b="1">
                <a:solidFill>
                  <a:srgbClr val="003399"/>
                </a:solidFill>
              </a:rPr>
              <a:t> направление движения</a:t>
            </a:r>
          </a:p>
          <a:p>
            <a:pPr>
              <a:spcBef>
                <a:spcPct val="5000"/>
              </a:spcBef>
            </a:pPr>
            <a:r>
              <a:rPr lang="ru-RU" sz="1200" b="1">
                <a:solidFill>
                  <a:srgbClr val="003399"/>
                </a:solidFill>
              </a:rPr>
              <a:t>Кроме того определяется состояние подключенных датчиков</a:t>
            </a:r>
          </a:p>
        </p:txBody>
      </p:sp>
      <p:pic>
        <p:nvPicPr>
          <p:cNvPr id="12297" name="Picture 10" descr="Untitled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547" y="1346200"/>
            <a:ext cx="9525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2" descr="А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6774" y="1409700"/>
            <a:ext cx="59934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3" descr="дп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8420" y="2327275"/>
            <a:ext cx="164855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AutoShape 14"/>
          <p:cNvSpPr>
            <a:spLocks noChangeArrowheads="1"/>
          </p:cNvSpPr>
          <p:nvPr/>
        </p:nvSpPr>
        <p:spPr bwMode="auto">
          <a:xfrm>
            <a:off x="7154008" y="935039"/>
            <a:ext cx="1796562" cy="973137"/>
          </a:xfrm>
          <a:prstGeom prst="wedgeEllipseCallout">
            <a:avLst>
              <a:gd name="adj1" fmla="val -33236"/>
              <a:gd name="adj2" fmla="val 116139"/>
            </a:avLst>
          </a:prstGeom>
          <a:solidFill>
            <a:schemeClr val="accent1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ru-RU" sz="1200" b="1">
              <a:solidFill>
                <a:srgbClr val="003399"/>
              </a:solidFill>
            </a:endParaRPr>
          </a:p>
          <a:p>
            <a:r>
              <a:rPr lang="ru-RU" sz="1200" b="1">
                <a:solidFill>
                  <a:srgbClr val="003399"/>
                </a:solidFill>
              </a:rPr>
              <a:t>Диспетчерский </a:t>
            </a:r>
          </a:p>
          <a:p>
            <a:r>
              <a:rPr lang="ru-RU" sz="1200" b="1">
                <a:solidFill>
                  <a:srgbClr val="003399"/>
                </a:solidFill>
              </a:rPr>
              <a:t>центр</a:t>
            </a:r>
          </a:p>
        </p:txBody>
      </p:sp>
      <p:sp>
        <p:nvSpPr>
          <p:cNvPr id="12302" name="AutoShape 15"/>
          <p:cNvSpPr>
            <a:spLocks noChangeArrowheads="1"/>
          </p:cNvSpPr>
          <p:nvPr/>
        </p:nvSpPr>
        <p:spPr bwMode="auto">
          <a:xfrm>
            <a:off x="914400" y="825500"/>
            <a:ext cx="1472712" cy="717550"/>
          </a:xfrm>
          <a:prstGeom prst="wedgeEllipseCallout">
            <a:avLst>
              <a:gd name="adj1" fmla="val -28481"/>
              <a:gd name="adj2" fmla="val 69139"/>
            </a:avLst>
          </a:prstGeom>
          <a:solidFill>
            <a:schemeClr val="accent1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endParaRPr lang="ru-RU" sz="1200" b="1">
              <a:solidFill>
                <a:srgbClr val="003399"/>
              </a:solidFill>
            </a:endParaRPr>
          </a:p>
          <a:p>
            <a:r>
              <a:rPr lang="ru-RU" sz="1200" b="1">
                <a:solidFill>
                  <a:srgbClr val="003399"/>
                </a:solidFill>
              </a:rPr>
              <a:t>КНС ГЛОНАСС, </a:t>
            </a:r>
            <a:r>
              <a:rPr lang="en-US" sz="1200" b="1">
                <a:solidFill>
                  <a:srgbClr val="003399"/>
                </a:solidFill>
              </a:rPr>
              <a:t>GPS</a:t>
            </a:r>
            <a:endParaRPr lang="ru-RU" sz="1200" b="1">
              <a:solidFill>
                <a:srgbClr val="003399"/>
              </a:solidFill>
            </a:endParaRPr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title"/>
          </p:nvPr>
        </p:nvSpPr>
        <p:spPr>
          <a:xfrm>
            <a:off x="1406769" y="152400"/>
            <a:ext cx="5978769" cy="584200"/>
          </a:xfrm>
        </p:spPr>
        <p:txBody>
          <a:bodyPr rtlCol="0">
            <a:normAutofit fontScale="90000"/>
          </a:bodyPr>
          <a:lstStyle/>
          <a:p>
            <a:pPr algn="ctr" defTabSz="957263" eaLnBrk="1" fontAlgn="auto" hangingPunct="1">
              <a:spcAft>
                <a:spcPts val="0"/>
              </a:spcAft>
              <a:defRPr/>
            </a:pPr>
            <a:r>
              <a:rPr lang="ru-RU" sz="1800" dirty="0" smtClean="0"/>
              <a:t>Принцип работы системы мониторинга и управления транспортными средствами  при международных перевозках</a:t>
            </a:r>
          </a:p>
        </p:txBody>
      </p:sp>
      <p:sp>
        <p:nvSpPr>
          <p:cNvPr id="12304" name="Rectangle 18"/>
          <p:cNvSpPr>
            <a:spLocks noChangeArrowheads="1"/>
          </p:cNvSpPr>
          <p:nvPr/>
        </p:nvSpPr>
        <p:spPr bwMode="auto">
          <a:xfrm>
            <a:off x="140677" y="4184650"/>
            <a:ext cx="2801815" cy="3429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solidFill>
                  <a:srgbClr val="000099"/>
                </a:solidFill>
              </a:rPr>
              <a:t>Мониторинг</a:t>
            </a:r>
          </a:p>
        </p:txBody>
      </p:sp>
      <p:sp>
        <p:nvSpPr>
          <p:cNvPr id="12305" name="Rectangle 19"/>
          <p:cNvSpPr>
            <a:spLocks noChangeArrowheads="1"/>
          </p:cNvSpPr>
          <p:nvPr/>
        </p:nvSpPr>
        <p:spPr bwMode="auto">
          <a:xfrm>
            <a:off x="140677" y="4618038"/>
            <a:ext cx="2801815" cy="317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solidFill>
                  <a:srgbClr val="000099"/>
                </a:solidFill>
              </a:rPr>
              <a:t>Контроль</a:t>
            </a:r>
          </a:p>
        </p:txBody>
      </p:sp>
      <p:sp>
        <p:nvSpPr>
          <p:cNvPr id="12306" name="Rectangle 20"/>
          <p:cNvSpPr>
            <a:spLocks noChangeArrowheads="1"/>
          </p:cNvSpPr>
          <p:nvPr/>
        </p:nvSpPr>
        <p:spPr bwMode="auto">
          <a:xfrm>
            <a:off x="140677" y="5026025"/>
            <a:ext cx="2790092" cy="317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400" b="1">
                <a:solidFill>
                  <a:srgbClr val="000099"/>
                </a:solidFill>
              </a:rPr>
              <a:t>Оперативное управление</a:t>
            </a:r>
          </a:p>
        </p:txBody>
      </p:sp>
      <p:sp>
        <p:nvSpPr>
          <p:cNvPr id="12307" name="Rectangle 21"/>
          <p:cNvSpPr>
            <a:spLocks noChangeArrowheads="1"/>
          </p:cNvSpPr>
          <p:nvPr/>
        </p:nvSpPr>
        <p:spPr bwMode="auto">
          <a:xfrm>
            <a:off x="140677" y="5448300"/>
            <a:ext cx="2801815" cy="4699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400" b="1">
                <a:solidFill>
                  <a:srgbClr val="000099"/>
                </a:solidFill>
              </a:rPr>
              <a:t>Формирование маршрутного задания</a:t>
            </a:r>
          </a:p>
        </p:txBody>
      </p:sp>
      <p:sp>
        <p:nvSpPr>
          <p:cNvPr id="12308" name="Rectangle 22"/>
          <p:cNvSpPr>
            <a:spLocks noChangeArrowheads="1"/>
          </p:cNvSpPr>
          <p:nvPr/>
        </p:nvSpPr>
        <p:spPr bwMode="auto">
          <a:xfrm>
            <a:off x="140677" y="6019800"/>
            <a:ext cx="2801815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400" b="1">
                <a:solidFill>
                  <a:srgbClr val="000099"/>
                </a:solidFill>
              </a:rPr>
              <a:t>Анализ параметров движения по маршруту</a:t>
            </a:r>
          </a:p>
        </p:txBody>
      </p:sp>
      <p:sp>
        <p:nvSpPr>
          <p:cNvPr id="12309" name="Text Box 23"/>
          <p:cNvSpPr txBox="1">
            <a:spLocks noChangeArrowheads="1"/>
          </p:cNvSpPr>
          <p:nvPr/>
        </p:nvSpPr>
        <p:spPr bwMode="auto">
          <a:xfrm>
            <a:off x="2942492" y="4152900"/>
            <a:ext cx="620150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Определение местоположения, состояния транспортного средства, перевозимого груза. Отображение информации на электронной карте</a:t>
            </a:r>
          </a:p>
        </p:txBody>
      </p:sp>
      <p:sp>
        <p:nvSpPr>
          <p:cNvPr id="12310" name="Text Box 24"/>
          <p:cNvSpPr txBox="1">
            <a:spLocks noChangeArrowheads="1"/>
          </p:cNvSpPr>
          <p:nvPr/>
        </p:nvSpPr>
        <p:spPr bwMode="auto">
          <a:xfrm>
            <a:off x="2942492" y="4660900"/>
            <a:ext cx="62015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Автоматизированный контроль выполнения маршрута, расписания движения</a:t>
            </a:r>
          </a:p>
        </p:txBody>
      </p:sp>
      <p:sp>
        <p:nvSpPr>
          <p:cNvPr id="12311" name="Text Box 25"/>
          <p:cNvSpPr txBox="1">
            <a:spLocks noChangeArrowheads="1"/>
          </p:cNvSpPr>
          <p:nvPr/>
        </p:nvSpPr>
        <p:spPr bwMode="auto">
          <a:xfrm>
            <a:off x="2942492" y="5067300"/>
            <a:ext cx="62015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Передача оперативной информации, команд</a:t>
            </a:r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2954215" y="5448300"/>
            <a:ext cx="62015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Формирование и контроль выполнения расписания движения маршрутов</a:t>
            </a:r>
          </a:p>
        </p:txBody>
      </p:sp>
      <p:sp>
        <p:nvSpPr>
          <p:cNvPr id="12313" name="Text Box 27"/>
          <p:cNvSpPr txBox="1">
            <a:spLocks noChangeArrowheads="1"/>
          </p:cNvSpPr>
          <p:nvPr/>
        </p:nvSpPr>
        <p:spPr bwMode="auto">
          <a:xfrm>
            <a:off x="2942492" y="6019800"/>
            <a:ext cx="620150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Формирование и предоставление статистических данных, специализированных отчетов</a:t>
            </a:r>
          </a:p>
        </p:txBody>
      </p:sp>
      <p:pic>
        <p:nvPicPr>
          <p:cNvPr id="17410" name="Рисунок 1" descr="http://www.msfu.ru/img/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560" cy="69026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75"/>
            <a:ext cx="75723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13" y="6429375"/>
            <a:ext cx="150018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428625" y="6446838"/>
            <a:ext cx="6740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Century Gothic" pitchFamily="34" charset="0"/>
              </a:rPr>
              <a:t>Концепция создания  многофункционального парка на территории промышленного </a:t>
            </a:r>
            <a:r>
              <a:rPr lang="ru-RU" sz="800" dirty="0" smtClean="0">
                <a:solidFill>
                  <a:schemeClr val="bg1"/>
                </a:solidFill>
                <a:latin typeface="Century Gothic" pitchFamily="34" charset="0"/>
              </a:rPr>
              <a:t>округа</a:t>
            </a:r>
            <a:r>
              <a:rPr lang="ru-RU" sz="7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ru-RU" sz="7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7859713" y="6456363"/>
            <a:ext cx="10715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>
                <a:solidFill>
                  <a:schemeClr val="bg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3081" name="Прямоугольник 11"/>
          <p:cNvSpPr>
            <a:spLocks noChangeArrowheads="1"/>
          </p:cNvSpPr>
          <p:nvPr/>
        </p:nvSpPr>
        <p:spPr bwMode="auto">
          <a:xfrm>
            <a:off x="0" y="1857375"/>
            <a:ext cx="91440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                                           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                                                              </a:t>
            </a:r>
            <a:r>
              <a:rPr lang="ru-RU" sz="1400" b="1" dirty="0" smtClean="0">
                <a:solidFill>
                  <a:srgbClr val="A50021"/>
                </a:solidFill>
                <a:latin typeface="Century Gothic" pitchFamily="34" charset="0"/>
              </a:rPr>
              <a:t>Задачи :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4.  Создание непрерывной системы подготовки кадров по программе </a:t>
            </a:r>
            <a:r>
              <a:rPr lang="ru-RU" sz="1400" b="1" dirty="0" err="1" smtClean="0">
                <a:solidFill>
                  <a:srgbClr val="FF0000"/>
                </a:solidFill>
                <a:latin typeface="Century Gothic" pitchFamily="34" charset="0"/>
              </a:rPr>
              <a:t>РЕКОД-Лес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, включая  СПО, ВПО и ДПО по ПНО для ОПК  ( включая 231000 ).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 5.  Развитие Единой автоматизированной информационной системы (далее – ЕАИС) Федерального агентства лесного хозяйства с использованием ИСС. 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dirty="0" smtClean="0"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dirty="0" smtClean="0">
                <a:latin typeface="Century Gothic" pitchFamily="34" charset="0"/>
              </a:rPr>
              <a:t>        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6. Формирование </a:t>
            </a:r>
            <a:r>
              <a:rPr lang="ru-RU" sz="1400" b="1" dirty="0" err="1" smtClean="0">
                <a:solidFill>
                  <a:srgbClr val="FF0000"/>
                </a:solidFill>
                <a:latin typeface="Century Gothic" pitchFamily="34" charset="0"/>
              </a:rPr>
              <a:t>пилотных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инновационных проектов для нужд участников научно-образовательного кластера в рамках формируемой ВЦП по информатизации лесного комплекса, ГП «Информационное общество»  2012-2020 г.г. для Министерства образования и науки РФ.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</a:rPr>
              <a:t>       7. Формирование предложений в формируемую федеральную целевую программу по обеспечению широкополосного доступа для СМЭВ на основе информационно-спутниковых систем (ИСС). Использование ИСС позволит обеспечить широкополосным доступом в интернет образовательные организации, расположенные в отдаленных  и труднодоступных лесных регионах РФ.</a:t>
            </a:r>
          </a:p>
          <a:p>
            <a:pPr algn="just">
              <a:lnSpc>
                <a:spcPts val="1700"/>
              </a:lnSpc>
              <a:buFontTx/>
              <a:buBlip>
                <a:blip r:embed="rId3"/>
              </a:buBlip>
            </a:pPr>
            <a:endParaRPr lang="ru-RU" sz="1400" dirty="0">
              <a:latin typeface="Century Gothic" pitchFamily="34" charset="0"/>
            </a:endParaRPr>
          </a:p>
          <a:p>
            <a:endParaRPr lang="ru-RU" sz="16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21429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и задачи создания НОК МГУЛ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03"/>
          <a:lstStyle/>
          <a:p>
            <a:pPr eaLnBrk="1"/>
            <a:endParaRPr lang="ru-RU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</p:spPr>
        <p:txBody>
          <a:bodyPr/>
          <a:lstStyle/>
          <a:p>
            <a:pPr eaLnBrk="1"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603"/>
            <a:ext cx="9142560" cy="6836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1800" dirty="0" smtClean="0"/>
              <a:t>Электронные карты</a:t>
            </a:r>
            <a:br>
              <a:rPr lang="ru-RU" sz="1800" dirty="0" smtClean="0"/>
            </a:br>
            <a:r>
              <a:rPr lang="ru-RU" sz="1800" dirty="0" smtClean="0"/>
              <a:t> для комплексного анализа бизнес-процессов предприятий научно-образовательного кластера  </a:t>
            </a:r>
          </a:p>
        </p:txBody>
      </p:sp>
      <p:pic>
        <p:nvPicPr>
          <p:cNvPr id="24579" name="Picture 51" descr="В статью Дипломат 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0661" y="1128714"/>
            <a:ext cx="3037743" cy="2185987"/>
          </a:xfrm>
          <a:ln w="28575">
            <a:solidFill>
              <a:srgbClr val="FF6600"/>
            </a:solidFill>
          </a:ln>
        </p:spPr>
      </p:pic>
      <p:pic>
        <p:nvPicPr>
          <p:cNvPr id="24580" name="Picture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797" y="1484314"/>
            <a:ext cx="2687515" cy="194468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1" name="Picture 32" descr="Медиц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3659" y="1196975"/>
            <a:ext cx="4086957" cy="25669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531" y="3929063"/>
            <a:ext cx="461889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0828" y="4000500"/>
            <a:ext cx="286189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1" descr="http://www.msfu.ru/img/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96975"/>
            <a:ext cx="9144000" cy="1871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85860"/>
          </a:xfrm>
        </p:spPr>
        <p:txBody>
          <a:bodyPr/>
          <a:lstStyle/>
          <a:p>
            <a:pPr eaLnBrk="1" hangingPunct="1"/>
            <a:r>
              <a:rPr lang="ru-RU" sz="2400" dirty="0" smtClean="0">
                <a:latin typeface="Myriad Pro"/>
              </a:rPr>
              <a:t>231000, 081100 – направления непрерывной подготовки специалистов для информационного общества</a:t>
            </a:r>
          </a:p>
        </p:txBody>
      </p:sp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285750" y="1000125"/>
            <a:ext cx="8572500" cy="46038"/>
            <a:chOff x="571472" y="1000108"/>
            <a:chExt cx="8001056" cy="46055"/>
          </a:xfrm>
        </p:grpSpPr>
        <p:cxnSp>
          <p:nvCxnSpPr>
            <p:cNvPr id="14" name="Прямая соединительная линия 13"/>
            <p:cNvCxnSpPr/>
            <p:nvPr/>
          </p:nvCxnSpPr>
          <p:spPr bwMode="auto">
            <a:xfrm>
              <a:off x="571472" y="1000108"/>
              <a:ext cx="8001056" cy="0"/>
            </a:xfrm>
            <a:prstGeom prst="line">
              <a:avLst/>
            </a:prstGeom>
            <a:ln w="4445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571472" y="1046163"/>
              <a:ext cx="8001056" cy="0"/>
            </a:xfrm>
            <a:prstGeom prst="line">
              <a:avLst/>
            </a:prstGeom>
            <a:ln w="1270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9" name="Прямоугольник 8"/>
          <p:cNvSpPr>
            <a:spLocks noChangeArrowheads="1"/>
          </p:cNvSpPr>
          <p:nvPr/>
        </p:nvSpPr>
        <p:spPr bwMode="auto">
          <a:xfrm>
            <a:off x="323850" y="3532188"/>
            <a:ext cx="84963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/>
              </a:rPr>
              <a:t>увеличение роли информации, знаний и информационных технологий в жизни общества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/>
              </a:rPr>
              <a:t>увеличение числа людей, занятых в сфере информационных технологий, телекоммуникаций и производстве информационных продуктов и услуг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/>
              </a:rPr>
              <a:t>увеличение доли ИКТ-отрасли в структуре ВВП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/>
              </a:rPr>
              <a:t>нарастающая информатизация общества с использованием телефонии, радио, телевидения, сети Интернет, а также традиционных и электронных СМИ</a:t>
            </a:r>
          </a:p>
          <a:p>
            <a:pPr marL="620713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ru-RU" sz="1400">
                <a:latin typeface="Myriad Pro"/>
              </a:rPr>
              <a:t>создание глобального информационного пространства, обеспечивающего: </a:t>
            </a:r>
          </a:p>
          <a:p>
            <a:pPr marL="1077913" lvl="2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ru-RU" sz="1400">
                <a:latin typeface="Myriad Pro"/>
              </a:rPr>
              <a:t>(а) эффективное информационное взаимодействие людей</a:t>
            </a:r>
          </a:p>
          <a:p>
            <a:pPr marL="1077913" lvl="2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ru-RU" sz="1400">
                <a:latin typeface="Myriad Pro"/>
              </a:rPr>
              <a:t>(б) их доступ к мировым информационным ресурсам</a:t>
            </a:r>
          </a:p>
          <a:p>
            <a:pPr marL="1077913" lvl="2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ru-RU" sz="1400">
                <a:latin typeface="Myriad Pro"/>
              </a:rPr>
              <a:t>(в) удовлетворение их потребностей в информационных продуктах и услугах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357438" y="1428750"/>
            <a:ext cx="6643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Myriad Pro"/>
              </a:rPr>
              <a:t>Информационное общество</a:t>
            </a:r>
            <a:r>
              <a:rPr lang="ru-RU" sz="2000">
                <a:solidFill>
                  <a:schemeClr val="bg1"/>
                </a:solidFill>
                <a:latin typeface="Myriad Pro"/>
              </a:rPr>
              <a:t> - историческая фаза развития постиндустриального общества, в которой главными продуктами производства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 </a:t>
            </a:r>
            <a:r>
              <a:rPr lang="ru-RU" sz="2000">
                <a:solidFill>
                  <a:schemeClr val="bg1"/>
                </a:solidFill>
                <a:latin typeface="Myriad Pro"/>
              </a:rPr>
              <a:t>становятся информация и знания.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649288" y="3141663"/>
            <a:ext cx="375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</a:rPr>
              <a:t>Отличительные черты</a:t>
            </a:r>
          </a:p>
        </p:txBody>
      </p:sp>
      <p:pic>
        <p:nvPicPr>
          <p:cNvPr id="6152" name="Picture 2" descr="Картинка 2 из 3015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13" y="1357313"/>
            <a:ext cx="122713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2"/>
          <p:cNvSpPr>
            <a:spLocks noGrp="1"/>
          </p:cNvSpPr>
          <p:nvPr>
            <p:ph type="title"/>
          </p:nvPr>
        </p:nvSpPr>
        <p:spPr>
          <a:xfrm>
            <a:off x="0" y="285728"/>
            <a:ext cx="8858250" cy="35721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ts val="325"/>
              </a:spcBef>
            </a:pP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231000, 081100 - Электронное государство. </a:t>
            </a:r>
            <a:br>
              <a:rPr lang="ru-RU" sz="2400" dirty="0" smtClean="0">
                <a:solidFill>
                  <a:srgbClr val="0D0D0D"/>
                </a:solidFill>
                <a:latin typeface="Myriad Pro"/>
              </a:rPr>
            </a:br>
            <a:r>
              <a:rPr lang="ru-RU" sz="2000" dirty="0" smtClean="0">
                <a:solidFill>
                  <a:srgbClr val="0D0D0D"/>
                </a:solidFill>
                <a:latin typeface="Myriad Pro"/>
              </a:rPr>
              <a:t>Повышение эффективности государственного управления за счет внедрения информационных технологий</a:t>
            </a:r>
          </a:p>
        </p:txBody>
      </p: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1428750" y="928688"/>
            <a:ext cx="5230813" cy="557212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600" b="1" dirty="0" smtClean="0">
                <a:latin typeface="Myriad Pro" pitchFamily="34" charset="0"/>
              </a:rPr>
              <a:t>Региональные информационные системы федерального масштаба различных ветвей власти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200" dirty="0" smtClean="0">
                <a:latin typeface="Myriad Pro" pitchFamily="34" charset="0"/>
              </a:rPr>
              <a:t>Электронное правительство, общегосударственные системы, развитие проекта «Электронный регион» и муниципалитет, электронный офис Президента, электронный парламент и суды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Среда коллективной оперативной работы и удаленного управления документами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sz="1200" dirty="0" smtClean="0">
                <a:latin typeface="Myriad Pro" pitchFamily="34" charset="0"/>
              </a:rPr>
              <a:t>Создание </a:t>
            </a:r>
            <a:r>
              <a:rPr lang="ru-RU" sz="1200" dirty="0">
                <a:latin typeface="Myriad Pro" pitchFamily="34" charset="0"/>
              </a:rPr>
              <a:t>национального массового сервиса коллективной работы обработки текстовой и табличной информации с использованием технологий </a:t>
            </a:r>
            <a:r>
              <a:rPr lang="ru-RU" sz="1200" dirty="0" smtClean="0">
                <a:latin typeface="Myriad Pro" pitchFamily="34" charset="0"/>
              </a:rPr>
              <a:t>программный продукт как сервис (</a:t>
            </a:r>
            <a:r>
              <a:rPr lang="ru-RU" sz="1200" dirty="0" err="1" smtClean="0">
                <a:latin typeface="Myriad Pro" pitchFamily="34" charset="0"/>
              </a:rPr>
              <a:t>SaaS</a:t>
            </a:r>
            <a:r>
              <a:rPr lang="ru-RU" sz="1200" dirty="0" smtClean="0">
                <a:latin typeface="Myriad Pro" pitchFamily="34" charset="0"/>
              </a:rPr>
              <a:t>)</a:t>
            </a:r>
            <a:endParaRPr lang="ru-RU" sz="1200" dirty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200" dirty="0" smtClean="0">
              <a:latin typeface="Myriad Pro" pitchFamily="34" charset="0"/>
            </a:endParaRPr>
          </a:p>
          <a:p>
            <a:pPr marL="3175" lvl="1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Повышение компьютерной грамотности государственных и муниципальных служащих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200" dirty="0" smtClean="0">
                <a:latin typeface="Myriad Pro" pitchFamily="34" charset="0"/>
              </a:rPr>
              <a:t>Введение стандартов при приеме на государственную и муниципальную службу. Массовое обучение и сертификация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2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Интеграция федеральных систем различных ветвей власти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Проведение обследования, анализ государственных информационных систем, создание федеральных сегментов и комплексов информационных систем</a:t>
            </a:r>
            <a:endParaRPr lang="ru-RU" sz="1200" dirty="0" smtClean="0">
              <a:latin typeface="Myriad Pro" pitchFamily="34" charset="0"/>
            </a:endParaRPr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285750" y="2500313"/>
            <a:ext cx="928688" cy="928687"/>
            <a:chOff x="285720" y="3571876"/>
            <a:chExt cx="1285884" cy="1285884"/>
          </a:xfrm>
        </p:grpSpPr>
        <p:pic>
          <p:nvPicPr>
            <p:cNvPr id="14347" name="Picture 8" descr="E:\Green\Минсвязи\2010-11-03\Imagen PN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4071942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9" descr="E:\Green\Минсвязи\2010-11-03\Video WMV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5786" y="3857628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1" descr="E:\Green\Минсвязи\2010-11-03\Spreadsheet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20" y="4000504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Picture 7" descr="E:\Green\Минсвязи\2010-11-03\System Binary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10" y="3571876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0" descr="E:\Green\Минсвязи\2010-11-03\TextoPlan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8596" y="3786190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2" name="Picture 2" descr="E:\Green\Минсвязи\2010-11-03\WorldMap-2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1217613"/>
            <a:ext cx="8540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E:\download\63810424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813" y="10001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6804025" y="903288"/>
            <a:ext cx="2197100" cy="4811712"/>
          </a:xfrm>
          <a:prstGeom prst="roundRect">
            <a:avLst>
              <a:gd name="adj" fmla="val 810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0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</a:rPr>
              <a:t>Дополнительные финансовые инструменты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Отраслевые ФЦП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Транспорт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Культура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Образование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Спорт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и др.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НП «Здоровье», ГИР ТЭК, Программа модернизации казначейства и др. 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Ведомственные целевые программы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Будут уточняться в процессе взаимодействия с ведомствами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4345" name="Picture 2" descr="C:\Users\Евгения\Pictures\Организатор клипов (Microsoft)\j04349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8" y="385762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Евгения\Pictures\Организатор клипов (Microsoft)\j043389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8" y="5214938"/>
            <a:ext cx="857250" cy="8572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/>
          <p:cNvSpPr>
            <a:spLocks noGrp="1"/>
          </p:cNvSpPr>
          <p:nvPr>
            <p:ph type="title"/>
          </p:nvPr>
        </p:nvSpPr>
        <p:spPr>
          <a:xfrm>
            <a:off x="0" y="142875"/>
            <a:ext cx="8858250" cy="64293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325"/>
              </a:spcBef>
            </a:pPr>
            <a:r>
              <a:rPr lang="ru-RU" sz="2000" b="1" dirty="0" smtClean="0">
                <a:solidFill>
                  <a:srgbClr val="0D0D0D"/>
                </a:solidFill>
                <a:latin typeface="Myriad Pro"/>
              </a:rPr>
              <a:t>Развитие российского рынка ИКТ и российских технологий. Обеспечение перехода к цифровой экономике </a:t>
            </a:r>
            <a:br>
              <a:rPr lang="ru-RU" sz="2000" b="1" dirty="0" smtClean="0">
                <a:solidFill>
                  <a:srgbClr val="0D0D0D"/>
                </a:solidFill>
                <a:latin typeface="Myriad Pro"/>
              </a:rPr>
            </a:br>
            <a:r>
              <a:rPr lang="ru-RU" sz="2000" dirty="0" smtClean="0">
                <a:solidFill>
                  <a:srgbClr val="0D0D0D"/>
                </a:solidFill>
                <a:latin typeface="Myriad Pro"/>
              </a:rPr>
              <a:t> 231000, 081100 </a:t>
            </a:r>
            <a:endParaRPr lang="en-US" sz="2000" b="1" dirty="0" smtClean="0">
              <a:solidFill>
                <a:srgbClr val="0D0D0D"/>
              </a:solidFill>
              <a:latin typeface="Myriad Pro"/>
            </a:endParaRPr>
          </a:p>
        </p:txBody>
      </p:sp>
      <p:pic>
        <p:nvPicPr>
          <p:cNvPr id="15363" name="Picture 5" descr="E:\Green\Минсвязи\2010-11-03\Intranet-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565400"/>
            <a:ext cx="785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E:\Green\Минсвязи\2010-11-03\Headphones with microphon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3" y="5373688"/>
            <a:ext cx="92868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285750" y="1000125"/>
            <a:ext cx="8572500" cy="46038"/>
            <a:chOff x="571472" y="1000108"/>
            <a:chExt cx="8001056" cy="46055"/>
          </a:xfrm>
        </p:grpSpPr>
        <p:cxnSp>
          <p:nvCxnSpPr>
            <p:cNvPr id="14" name="Прямая соединительная линия 13"/>
            <p:cNvCxnSpPr/>
            <p:nvPr/>
          </p:nvCxnSpPr>
          <p:spPr bwMode="auto">
            <a:xfrm>
              <a:off x="571472" y="1000108"/>
              <a:ext cx="8001056" cy="0"/>
            </a:xfrm>
            <a:prstGeom prst="line">
              <a:avLst/>
            </a:prstGeom>
            <a:ln w="4445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571472" y="1046163"/>
              <a:ext cx="8001056" cy="0"/>
            </a:xfrm>
            <a:prstGeom prst="line">
              <a:avLst/>
            </a:prstGeom>
            <a:ln w="1270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1143000" y="1143000"/>
            <a:ext cx="5229225" cy="5572125"/>
          </a:xfrm>
        </p:spPr>
        <p:txBody>
          <a:bodyPr rtlCol="0">
            <a:noAutofit/>
          </a:bodyPr>
          <a:lstStyle/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Myriad Pro"/>
              </a:rPr>
              <a:t>Создание условий для развития </a:t>
            </a:r>
            <a:r>
              <a:rPr lang="ru-RU" sz="1600" b="1" dirty="0" smtClean="0">
                <a:solidFill>
                  <a:srgbClr val="000000"/>
                </a:solidFill>
                <a:latin typeface="Myriad Pro"/>
              </a:rPr>
              <a:t>конкурентоспособного </a:t>
            </a:r>
            <a:r>
              <a:rPr lang="ru-RU" sz="1600" b="1" dirty="0">
                <a:solidFill>
                  <a:srgbClr val="000000"/>
                </a:solidFill>
                <a:latin typeface="Myriad Pro"/>
              </a:rPr>
              <a:t>на мировой арене ИКТ </a:t>
            </a:r>
            <a:r>
              <a:rPr lang="ru-RU" sz="1600" b="1" dirty="0" smtClean="0">
                <a:solidFill>
                  <a:srgbClr val="000000"/>
                </a:solidFill>
                <a:latin typeface="Myriad Pro"/>
              </a:rPr>
              <a:t>рынка – </a:t>
            </a:r>
            <a:r>
              <a:rPr lang="ru-RU" sz="1400" dirty="0" smtClean="0">
                <a:solidFill>
                  <a:srgbClr val="000000"/>
                </a:solidFill>
                <a:latin typeface="Myriad Pro"/>
              </a:rPr>
              <a:t>технопарки, трансфер технологий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latin typeface="Myriad Pro" pitchFamily="34" charset="0"/>
              </a:rPr>
              <a:t>Национальная </a:t>
            </a:r>
            <a:r>
              <a:rPr lang="ru-RU" sz="1600" b="1" dirty="0">
                <a:latin typeface="Myriad Pro" pitchFamily="34" charset="0"/>
              </a:rPr>
              <a:t>платформа </a:t>
            </a:r>
            <a:r>
              <a:rPr lang="ru-RU" sz="1600" b="1" dirty="0" smtClean="0">
                <a:latin typeface="Myriad Pro" pitchFamily="34" charset="0"/>
              </a:rPr>
              <a:t>функциональных-приложений</a:t>
            </a:r>
            <a:r>
              <a:rPr lang="ru-RU" sz="1400" b="1" dirty="0" smtClean="0">
                <a:latin typeface="Myriad Pro" pitchFamily="34" charset="0"/>
              </a:rPr>
              <a:t> </a:t>
            </a:r>
            <a:r>
              <a:rPr lang="ru-RU" sz="1400" dirty="0">
                <a:latin typeface="Myriad Pro" pitchFamily="34" charset="0"/>
              </a:rPr>
              <a:t>– </a:t>
            </a:r>
            <a:r>
              <a:rPr lang="en-US" sz="1400" dirty="0">
                <a:latin typeface="Myriad Pro" pitchFamily="34" charset="0"/>
              </a:rPr>
              <a:t>Apps.gov </a:t>
            </a:r>
            <a:r>
              <a:rPr lang="ru-RU" sz="1400" dirty="0">
                <a:latin typeface="Myriad Pro" pitchFamily="34" charset="0"/>
              </a:rPr>
              <a:t>(</a:t>
            </a:r>
            <a:r>
              <a:rPr lang="ru-RU" sz="1400" dirty="0" err="1">
                <a:latin typeface="Myriad Pro" pitchFamily="34" charset="0"/>
              </a:rPr>
              <a:t>Гос.приклад.рф</a:t>
            </a:r>
            <a:r>
              <a:rPr lang="ru-RU" sz="1400" dirty="0">
                <a:latin typeface="Myriad Pro" pitchFamily="34" charset="0"/>
              </a:rPr>
              <a:t>)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dirty="0">
                <a:latin typeface="Myriad Pro" pitchFamily="34" charset="0"/>
              </a:rPr>
              <a:t>Бухгалтерия, склад, школа, медицина, средства взаимодействия с клиентами и </a:t>
            </a:r>
            <a:r>
              <a:rPr lang="ru-RU" sz="1200" dirty="0" smtClean="0">
                <a:latin typeface="Myriad Pro" pitchFamily="34" charset="0"/>
              </a:rPr>
              <a:t>поставщиками</a:t>
            </a:r>
            <a:endParaRPr lang="en-US" sz="1200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200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200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Myriad Pro"/>
              </a:rPr>
              <a:t>Интеграция российского информационного общества в мировое. Повышение имиджа страны в глазах мирового сообщества</a:t>
            </a:r>
          </a:p>
          <a:p>
            <a:pPr marL="6350" indent="-635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Повышение рейтингов страны, Взаимодействие с международными организациями</a:t>
            </a:r>
          </a:p>
          <a:p>
            <a:pPr marL="6350" indent="-635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Видеоаудио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конференц связь отечественного производства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Развитие средств голосовых и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видеокоммуникаций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.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 частности, для видеоконференций с госслужащими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2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400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400" dirty="0" smtClean="0">
              <a:latin typeface="Myriad Pro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858000" y="1143000"/>
            <a:ext cx="1981200" cy="4714875"/>
          </a:xfrm>
          <a:prstGeom prst="roundRect">
            <a:avLst>
              <a:gd name="adj" fmla="val 810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0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</a:rPr>
              <a:t>Дополнительные финансовые инструменты</a:t>
            </a:r>
          </a:p>
          <a:p>
            <a:pPr marL="1778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ЧГП с ИТ компаниями 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Национальная технологическая база (2012-2020)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Развитие радиоэлектроники (2008-2015)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Ведомственные целевые программы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Венчурные фонды, </a:t>
            </a:r>
            <a:r>
              <a:rPr lang="ru-RU" sz="1200" dirty="0" err="1">
                <a:solidFill>
                  <a:schemeClr val="tx2"/>
                </a:solidFill>
              </a:rPr>
              <a:t>Роснанотехнологии</a:t>
            </a:r>
            <a:r>
              <a:rPr lang="ru-RU" sz="1200" dirty="0">
                <a:solidFill>
                  <a:schemeClr val="tx2"/>
                </a:solidFill>
              </a:rPr>
              <a:t>, РВК, </a:t>
            </a:r>
            <a:r>
              <a:rPr lang="ru-RU" sz="1200" dirty="0" err="1">
                <a:solidFill>
                  <a:schemeClr val="tx2"/>
                </a:solidFill>
              </a:rPr>
              <a:t>Росинфоком</a:t>
            </a:r>
            <a:endParaRPr lang="ru-RU" sz="1200" dirty="0">
              <a:solidFill>
                <a:schemeClr val="tx2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Будут уточняться в процессе взаимодействия с ведомствами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5368" name="Picture 2" descr="C:\Users\Евгения\Pictures\Организатор клипов (Microsoft)\j04326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2779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 descr="C:\Users\Евгения\Pictures\Организатор клипов (Microsoft)\j043263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64490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3" cstate="print"/>
          <a:srcRect l="61873" b="65790"/>
          <a:stretch>
            <a:fillRect/>
          </a:stretch>
        </p:blipFill>
        <p:spPr bwMode="auto">
          <a:xfrm>
            <a:off x="285750" y="3767138"/>
            <a:ext cx="107156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2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714375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325"/>
              </a:spcBef>
            </a:pP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Преодоление цифрового неравенства и создание базовой инфраструктуры информационного общества</a:t>
            </a:r>
            <a:br>
              <a:rPr lang="ru-RU" sz="2400" dirty="0" smtClean="0">
                <a:solidFill>
                  <a:srgbClr val="0D0D0D"/>
                </a:solidFill>
                <a:latin typeface="Myriad Pro"/>
              </a:rPr>
            </a:b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 231000, 081100 </a:t>
            </a:r>
          </a:p>
        </p:txBody>
      </p:sp>
      <p:sp>
        <p:nvSpPr>
          <p:cNvPr id="21506" name="Содержимое 1"/>
          <p:cNvSpPr>
            <a:spLocks noGrp="1"/>
          </p:cNvSpPr>
          <p:nvPr>
            <p:ph idx="1"/>
          </p:nvPr>
        </p:nvSpPr>
        <p:spPr>
          <a:xfrm>
            <a:off x="1357313" y="1143000"/>
            <a:ext cx="5230812" cy="5572125"/>
          </a:xfrm>
        </p:spPr>
        <p:txBody>
          <a:bodyPr rtlCol="0">
            <a:normAutofit fontScale="85000" lnSpcReduction="20000"/>
          </a:bodyPr>
          <a:lstStyle/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Дешевый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широкополосный доступ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 каждый регион.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50 Мбит для 85 % населения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Дешевая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связь посредством 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VoIP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Замена командировок на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видеоконференции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Новое поколение высокопроизводительных сетевых технологий доставки сигнала.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500" dirty="0" smtClean="0">
                <a:latin typeface="Myriad Pro" pitchFamily="34" charset="0"/>
              </a:rPr>
              <a:t>Создание , развитие и  совершенствование отечественной сетевой платформы широкополосного доступа на базе спутниковых технологий ка-диапазона</a:t>
            </a:r>
            <a:endParaRPr lang="en-US" sz="1500" dirty="0" smtClean="0"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Инновационная ТВ-приставка как средство доступа к интернет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USB или </a:t>
            </a:r>
            <a:r>
              <a:rPr lang="ru-RU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Bluetooth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интерфейс для подключения внешних устройств (клавиатура, мышь)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Управление ТВ, приставкой и доступом через мобильный телефон</a:t>
            </a:r>
            <a:endParaRPr lang="en-US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6350" lvl="2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Обеспечение доступа к беспроводному интернету (3G, 4G), «раздача» доступа к Интернет всем домашним устройствам</a:t>
            </a:r>
          </a:p>
          <a:p>
            <a:pPr marL="6350" lvl="2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cs typeface="Arial" pitchFamily="34" charset="0"/>
              </a:rPr>
              <a:t>Использование  в ТВ приставке </a:t>
            </a:r>
            <a:r>
              <a:rPr lang="ru-RU" sz="1400" dirty="0" err="1" smtClean="0">
                <a:cs typeface="Arial" pitchFamily="34" charset="0"/>
              </a:rPr>
              <a:t>предзагруженного</a:t>
            </a:r>
            <a:r>
              <a:rPr lang="ru-RU" sz="1400" dirty="0" smtClean="0">
                <a:cs typeface="Arial" pitchFamily="34" charset="0"/>
              </a:rPr>
              <a:t> на жесткий диск (</a:t>
            </a:r>
            <a:r>
              <a:rPr lang="ru-RU" sz="1400" dirty="0" err="1" smtClean="0">
                <a:cs typeface="Arial" pitchFamily="34" charset="0"/>
              </a:rPr>
              <a:t>флэш</a:t>
            </a:r>
            <a:r>
              <a:rPr lang="ru-RU" sz="1400" dirty="0" smtClean="0">
                <a:cs typeface="Arial" pitchFamily="34" charset="0"/>
              </a:rPr>
              <a:t> память) </a:t>
            </a:r>
            <a:r>
              <a:rPr lang="ru-RU" sz="1400" dirty="0" err="1" smtClean="0">
                <a:cs typeface="Arial" pitchFamily="34" charset="0"/>
              </a:rPr>
              <a:t>контента</a:t>
            </a:r>
            <a:r>
              <a:rPr lang="ru-RU" sz="1400" dirty="0" smtClean="0">
                <a:cs typeface="Arial" pitchFamily="34" charset="0"/>
              </a:rPr>
              <a:t> по электронному правительству и </a:t>
            </a:r>
            <a:r>
              <a:rPr lang="ru-RU" sz="1400" dirty="0" err="1" smtClean="0">
                <a:cs typeface="Arial" pitchFamily="34" charset="0"/>
              </a:rPr>
              <a:t>госуслугам</a:t>
            </a:r>
            <a:r>
              <a:rPr lang="ru-RU" sz="1400" dirty="0" smtClean="0">
                <a:cs typeface="Arial" pitchFamily="34" charset="0"/>
              </a:rPr>
              <a:t> , с возможностью обновления.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Всеобщая «мобилизация»</a:t>
            </a:r>
          </a:p>
          <a:p>
            <a:pPr marL="6350" indent="-6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Стимулирование использования мобильного телефона как единого конвергентного устройства, которое объединит в себе все необходимые человеку цифровые функции (фотоаппарат, модем, </a:t>
            </a:r>
            <a:r>
              <a:rPr lang="ru-RU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нетбук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, органайзер, навигатор и т.д.)</a:t>
            </a: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3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300" dirty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6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ru-RU" sz="1600" dirty="0" smtClean="0">
              <a:latin typeface="Myriad Pro" pitchFamily="34" charset="0"/>
            </a:endParaRPr>
          </a:p>
        </p:txBody>
      </p:sp>
      <p:pic>
        <p:nvPicPr>
          <p:cNvPr id="16389" name="Picture 7" descr="E:\Green\Минсвязи\2010-11-03\Network share-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" y="1039813"/>
            <a:ext cx="9842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E:\Green\Минсвязи\2010-11-03\Mobile 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5715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285750" y="1000125"/>
            <a:ext cx="8572500" cy="46038"/>
            <a:chOff x="571472" y="1000108"/>
            <a:chExt cx="8001056" cy="46055"/>
          </a:xfrm>
        </p:grpSpPr>
        <p:cxnSp>
          <p:nvCxnSpPr>
            <p:cNvPr id="11" name="Прямая соединительная линия 10"/>
            <p:cNvCxnSpPr/>
            <p:nvPr/>
          </p:nvCxnSpPr>
          <p:spPr bwMode="auto">
            <a:xfrm>
              <a:off x="571472" y="1000108"/>
              <a:ext cx="8001056" cy="0"/>
            </a:xfrm>
            <a:prstGeom prst="line">
              <a:avLst/>
            </a:prstGeom>
            <a:ln w="4445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auto">
            <a:xfrm>
              <a:off x="571472" y="1046163"/>
              <a:ext cx="8001056" cy="0"/>
            </a:xfrm>
            <a:prstGeom prst="line">
              <a:avLst/>
            </a:prstGeom>
            <a:ln w="1270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кругленный прямоугольник 11"/>
          <p:cNvSpPr/>
          <p:nvPr/>
        </p:nvSpPr>
        <p:spPr bwMode="auto">
          <a:xfrm>
            <a:off x="6804025" y="1143000"/>
            <a:ext cx="2197100" cy="5572125"/>
          </a:xfrm>
          <a:prstGeom prst="roundRect">
            <a:avLst>
              <a:gd name="adj" fmla="val 810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</a:rPr>
              <a:t>Дополнительные финансовые инструменты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ЧГП </a:t>
            </a:r>
            <a:r>
              <a:rPr lang="ru-RU" sz="1200" dirty="0" err="1">
                <a:solidFill>
                  <a:schemeClr val="tx2"/>
                </a:solidFill>
              </a:rPr>
              <a:t>Ростелеком</a:t>
            </a:r>
            <a:r>
              <a:rPr lang="ru-RU" sz="1200" dirty="0">
                <a:solidFill>
                  <a:schemeClr val="tx2"/>
                </a:solidFill>
              </a:rPr>
              <a:t>, Связьинвест, мобильные операторы электронные СМИ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Национальная технологическая база (2012-2020)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Развитие телерадиовещания (2009-2015)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Развитие электронной компонентной базы и радиоэлектроники (2008-2015)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ФЦП </a:t>
            </a:r>
            <a:r>
              <a:rPr lang="ru-RU" sz="1200" dirty="0" err="1">
                <a:solidFill>
                  <a:schemeClr val="tx2"/>
                </a:solidFill>
              </a:rPr>
              <a:t>Глонасс</a:t>
            </a:r>
            <a:r>
              <a:rPr lang="ru-RU" sz="1200" dirty="0">
                <a:solidFill>
                  <a:schemeClr val="tx2"/>
                </a:solidFill>
              </a:rPr>
              <a:t> (2012-2020)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Космическая программа (2006-2015)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Ведомственные целевые программы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2"/>
                </a:solidFill>
              </a:rPr>
              <a:t>Будут уточняться в процессе взаимодействия с ведомствами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6393" name="Picture 3" descr="C:\Users\Евгения\Pictures\Организатор клипов (Microsoft)\j043392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2454275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325"/>
              </a:spcBef>
            </a:pP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Обеспечение безопасности в информационном обществе 231000, 081100 </a:t>
            </a:r>
          </a:p>
        </p:txBody>
      </p: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1643063" y="1143000"/>
            <a:ext cx="4657725" cy="5500688"/>
          </a:xfrm>
        </p:spPr>
        <p:txBody>
          <a:bodyPr rtlCol="0">
            <a:normAutofit fontScale="85000" lnSpcReduction="20000"/>
          </a:bodyPr>
          <a:lstStyle/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Национальная программная платформа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Создание государственного </a:t>
            </a:r>
            <a:r>
              <a:rPr lang="ru-RU" sz="1400" dirty="0" err="1" smtClean="0">
                <a:latin typeface="Myriad Pro" pitchFamily="34" charset="0"/>
              </a:rPr>
              <a:t>репозитория</a:t>
            </a:r>
            <a:r>
              <a:rPr lang="ru-RU" sz="1400" dirty="0" smtClean="0">
                <a:latin typeface="Myriad Pro" pitchFamily="34" charset="0"/>
              </a:rPr>
              <a:t> продуктов разработанных на СПО, его поддержка и обновление современными драйверами и версиями, включающего ОС, СУБД, среду разработки, набор типовых решений для автоматизации госорганов и автоматизации средних и малых предприятий, офисные приложения.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20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Российская </a:t>
            </a:r>
            <a:r>
              <a:rPr lang="ru-RU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геоинформационная</a:t>
            </a: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платформа</a:t>
            </a:r>
            <a:r>
              <a:rPr lang="ru-RU" sz="2000" dirty="0" smtClean="0">
                <a:latin typeface="Myriad Pro" pitchFamily="34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включая собственную картографию, интегрированная с ГЛОНАСС приемниками (сейчас все ключевые используемые продукты – западные)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900" b="1" dirty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Инновации в области отечественных вычислительных систем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Создание отечественных математических моделей для использования в </a:t>
            </a:r>
            <a:r>
              <a:rPr lang="ru-RU" sz="1400" dirty="0" err="1" smtClean="0">
                <a:latin typeface="Myriad Pro" pitchFamily="34" charset="0"/>
              </a:rPr>
              <a:t>супер-компьютерных</a:t>
            </a:r>
            <a:r>
              <a:rPr lang="ru-RU" sz="1400" dirty="0" smtClean="0">
                <a:latin typeface="Myriad Pro" pitchFamily="34" charset="0"/>
              </a:rPr>
              <a:t> вычислениях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Создание вычислительной </a:t>
            </a:r>
            <a:r>
              <a:rPr lang="ru-RU" sz="1400" dirty="0" err="1" smtClean="0">
                <a:latin typeface="Myriad Pro" pitchFamily="34" charset="0"/>
              </a:rPr>
              <a:t>грид-системы</a:t>
            </a:r>
            <a:r>
              <a:rPr lang="ru-RU" sz="1400" dirty="0" smtClean="0">
                <a:latin typeface="Myriad Pro" pitchFamily="34" charset="0"/>
              </a:rPr>
              <a:t> с использованием персональных компьютеров госслужащих и написание задач для нее</a:t>
            </a:r>
            <a:endParaRPr lang="en-US" sz="14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5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Инновационные сетевые устройства</a:t>
            </a:r>
          </a:p>
          <a:p>
            <a:pPr marL="3175" indent="-3175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Инновации в области сетевых технологий, развитие решений для реализации сервисов «последней мили» развитие сетевых устройств нового поколения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5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>
              <a:solidFill>
                <a:schemeClr val="dk1"/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500" dirty="0" smtClean="0">
              <a:latin typeface="Myriad Pro" pitchFamily="34" charset="0"/>
            </a:endParaRPr>
          </a:p>
        </p:txBody>
      </p:sp>
      <p:pic>
        <p:nvPicPr>
          <p:cNvPr id="17412" name="Picture 4" descr="E:\Green\Минсвязи\2010-11-03\Layers-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21456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E:\Green\Минсвязи\2010-11-03\Software-Box-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071563"/>
            <a:ext cx="118586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E:\download\6381042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928688"/>
            <a:ext cx="7858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716338"/>
            <a:ext cx="12747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285750" y="1000125"/>
            <a:ext cx="8572500" cy="46038"/>
            <a:chOff x="571472" y="1000108"/>
            <a:chExt cx="8001056" cy="46055"/>
          </a:xfrm>
        </p:grpSpPr>
        <p:cxnSp>
          <p:nvCxnSpPr>
            <p:cNvPr id="14" name="Прямая соединительная линия 13"/>
            <p:cNvCxnSpPr/>
            <p:nvPr/>
          </p:nvCxnSpPr>
          <p:spPr bwMode="auto">
            <a:xfrm>
              <a:off x="571472" y="1000108"/>
              <a:ext cx="8001056" cy="0"/>
            </a:xfrm>
            <a:prstGeom prst="line">
              <a:avLst/>
            </a:prstGeom>
            <a:ln w="4445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571472" y="1046163"/>
              <a:ext cx="8001056" cy="0"/>
            </a:xfrm>
            <a:prstGeom prst="line">
              <a:avLst/>
            </a:prstGeom>
            <a:ln w="1270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Скругленный прямоугольник 12"/>
          <p:cNvSpPr/>
          <p:nvPr/>
        </p:nvSpPr>
        <p:spPr bwMode="auto">
          <a:xfrm>
            <a:off x="6804025" y="1046163"/>
            <a:ext cx="2197100" cy="5454650"/>
          </a:xfrm>
          <a:prstGeom prst="roundRect">
            <a:avLst>
              <a:gd name="adj" fmla="val 810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</a:rPr>
              <a:t>Дополнительные финансовые инструменты</a:t>
            </a:r>
          </a:p>
          <a:p>
            <a:pPr marL="1778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ЧГП </a:t>
            </a:r>
            <a:r>
              <a:rPr lang="ru-RU" sz="1200" dirty="0" err="1">
                <a:solidFill>
                  <a:schemeClr val="tx1"/>
                </a:solidFill>
              </a:rPr>
              <a:t>Ростелеком</a:t>
            </a:r>
            <a:r>
              <a:rPr lang="ru-RU" sz="1200" dirty="0">
                <a:solidFill>
                  <a:schemeClr val="tx1"/>
                </a:solidFill>
              </a:rPr>
              <a:t>, Связьинвест, мобильные операторы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ФЦП Национальная технологическая база (2012-2020)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ФЦП Развитие телерадиовещания (2009-2015)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ФЦП Развитие электронной компонентной базы и радиоэлектроники (2008-2015)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ФЦП </a:t>
            </a:r>
            <a:r>
              <a:rPr lang="ru-RU" sz="1200" dirty="0" err="1">
                <a:solidFill>
                  <a:schemeClr val="tx1"/>
                </a:solidFill>
              </a:rPr>
              <a:t>Глонасс</a:t>
            </a:r>
            <a:r>
              <a:rPr lang="ru-RU" sz="1200" dirty="0">
                <a:solidFill>
                  <a:schemeClr val="tx1"/>
                </a:solidFill>
              </a:rPr>
              <a:t> (2012-2020)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Космическая программа (2006-2015)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Ведомственные целевые программы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5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Будут уточняться в процессе взаимодействия с ведомствами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7418" name="Picture 6" descr="E:\Green\Минсвязи\innovations\HDD-Network-2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5357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8"/>
          <p:cNvSpPr>
            <a:spLocks noChangeArrowheads="1"/>
          </p:cNvSpPr>
          <p:nvPr/>
        </p:nvSpPr>
        <p:spPr bwMode="auto">
          <a:xfrm>
            <a:off x="468313" y="1700213"/>
            <a:ext cx="2881312" cy="48244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643042"/>
          </a:xfrm>
          <a:solidFill>
            <a:srgbClr val="00B050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</a:rPr>
              <a:t>НАУЧНО-ОБРАЗОВАТЕЛЬНЫЙ КЛАСТЕР ВКЛЮЧАЕТ СИСТЕМУ МНОГОУРОВНЕВОЙ ПОДГОТОВКИ ПО ПНО ( СПО МГУЛ, БАКАЛАВРИАТ, МАГИСТРАТУРА, </a:t>
            </a:r>
            <a:r>
              <a:rPr lang="en-US" sz="2400" b="1" dirty="0" smtClean="0">
                <a:solidFill>
                  <a:srgbClr val="FF0000"/>
                </a:solidFill>
              </a:rPr>
              <a:t>PhD</a:t>
            </a:r>
            <a:r>
              <a:rPr lang="ru-RU" sz="2400" b="1" dirty="0" smtClean="0">
                <a:solidFill>
                  <a:srgbClr val="FF0000"/>
                </a:solidFill>
              </a:rPr>
              <a:t> )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6238" y="1576388"/>
            <a:ext cx="837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419475" y="1989138"/>
            <a:ext cx="51117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ru-RU" sz="2400" b="1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endParaRPr lang="ru-RU" sz="2400" b="1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ru-RU" sz="2400" b="1">
                <a:solidFill>
                  <a:srgbClr val="FFFF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</a:t>
            </a:r>
            <a:endParaRPr lang="en-US" sz="2400" b="1">
              <a:solidFill>
                <a:srgbClr val="FFFF00"/>
              </a:solidFill>
            </a:endParaRPr>
          </a:p>
        </p:txBody>
      </p:sp>
      <p:pic>
        <p:nvPicPr>
          <p:cNvPr id="8198" name="Picture 1" descr="Juggler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989138"/>
            <a:ext cx="25923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477" name="Group 115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14006755"/>
              </p:ext>
            </p:extLst>
          </p:nvPr>
        </p:nvGraphicFramePr>
        <p:xfrm>
          <a:off x="3635375" y="1700213"/>
          <a:ext cx="5040313" cy="4765593"/>
        </p:xfrm>
        <a:graphic>
          <a:graphicData uri="http://schemas.openxmlformats.org/drawingml/2006/table">
            <a:tbl>
              <a:tblPr/>
              <a:tblGrid>
                <a:gridCol w="5040313"/>
              </a:tblGrid>
              <a:tr h="484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Управления эффективностью маркетинговой деятельности предприятия на основе  критических технологий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4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Упра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вление  коммерциализацией на основе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CALS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-технологий 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84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Инженерной деятельности по критическим технологиям 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Обеспечения качества наукоемкого производства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8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Организации наукоемкого производства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1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Маркетинга и рекламы  критических технологий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8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Экономики инноваций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Патентной защиты инноваций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8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Правовой защиты инноваций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Инвестиционно-финансовой   деятельности  в сфере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критических технологий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Tm="15000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31495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Технологические платформы с участием РКК «Энергия»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1.Национальная космическая технологическая платформа,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2.Национальная информационная спутниковая система,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3. Национальная программная платформа,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4. Медицина будущего,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5.Технологии экологического развития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28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3" descr="C:\Users\1\Desktop\Новы233ок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71603" cy="1428736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715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325"/>
              </a:spcBef>
            </a:pP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Развитие цифрового </a:t>
            </a:r>
            <a:r>
              <a:rPr lang="ru-RU" sz="2400" dirty="0" err="1" smtClean="0">
                <a:solidFill>
                  <a:srgbClr val="0D0D0D"/>
                </a:solidFill>
                <a:latin typeface="Myriad Pro"/>
              </a:rPr>
              <a:t>контента</a:t>
            </a: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. Перевод </a:t>
            </a:r>
            <a:r>
              <a:rPr lang="ru-RU" sz="2400" dirty="0" err="1" smtClean="0">
                <a:solidFill>
                  <a:srgbClr val="0D0D0D"/>
                </a:solidFill>
                <a:latin typeface="Myriad Pro"/>
              </a:rPr>
              <a:t>контента</a:t>
            </a:r>
            <a:r>
              <a:rPr lang="ru-RU" sz="2400" dirty="0" smtClean="0">
                <a:solidFill>
                  <a:srgbClr val="0D0D0D"/>
                </a:solidFill>
                <a:latin typeface="Myriad Pro"/>
              </a:rPr>
              <a:t> в электронный вид 231000, 081100 </a:t>
            </a:r>
            <a:br>
              <a:rPr lang="ru-RU" sz="2400" dirty="0" smtClean="0">
                <a:solidFill>
                  <a:srgbClr val="0D0D0D"/>
                </a:solidFill>
                <a:latin typeface="Myriad Pro"/>
              </a:rPr>
            </a:br>
            <a:endParaRPr lang="ru-RU" sz="2400" dirty="0" smtClean="0">
              <a:solidFill>
                <a:srgbClr val="0D0D0D"/>
              </a:solidFill>
              <a:latin typeface="Myriad Pro"/>
            </a:endParaRPr>
          </a:p>
        </p:txBody>
      </p: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1571625" y="1214438"/>
            <a:ext cx="5232400" cy="5429250"/>
          </a:xfrm>
        </p:spPr>
        <p:txBody>
          <a:bodyPr rtlCol="0">
            <a:normAutofit fontScale="92500" lnSpcReduction="20000"/>
          </a:bodyPr>
          <a:lstStyle/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Национальная платформа распространения цифрового контента</a:t>
            </a:r>
            <a:endParaRPr lang="ru-RU" sz="1900" b="1" dirty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Единая платформа для стимулирования разработки и распространения цифрового </a:t>
            </a:r>
            <a:r>
              <a:rPr lang="ru-RU" sz="1400" dirty="0" err="1" smtClean="0">
                <a:latin typeface="Myriad Pro" pitchFamily="34" charset="0"/>
              </a:rPr>
              <a:t>контента</a:t>
            </a:r>
            <a:r>
              <a:rPr lang="ru-RU" sz="1400" dirty="0" smtClean="0">
                <a:latin typeface="Myriad Pro" pitchFamily="34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Защита авторских прав, снижение порога для начала бизнеса для индивидуальных авторов</a:t>
            </a:r>
            <a:endParaRPr lang="en-US" sz="14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4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Сохранение культурного наследия 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Создание национального электронного музея российской истории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Перевод музейных и библиотечных фондов в электронный вид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400" dirty="0" smtClean="0">
              <a:latin typeface="Myriad Pro" pitchFamily="34" charset="0"/>
            </a:endParaRPr>
          </a:p>
          <a:p>
            <a:pPr marL="3175" indent="-31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Создание и распространение цифрового энциклопедического </a:t>
            </a:r>
            <a:r>
              <a:rPr lang="ru-RU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контента</a:t>
            </a: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В т.ч.на иностранных языках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400" dirty="0" smtClean="0">
                <a:latin typeface="Myriad Pro" pitchFamily="34" charset="0"/>
              </a:rPr>
              <a:t>Распространение через тематические порталы</a:t>
            </a:r>
            <a:endParaRPr lang="en-US" sz="14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1400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СМИ</a:t>
            </a:r>
            <a:r>
              <a:rPr lang="ru-RU" sz="1400" dirty="0" smtClean="0">
                <a:latin typeface="Myriad Pro" pitchFamily="34" charset="0"/>
              </a:rPr>
              <a:t>. Создание архивов средств массовой информации. Стимулирование  создания мультимедийных средств массовой информации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400" b="1" dirty="0" smtClean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400" b="1" dirty="0">
              <a:latin typeface="Myriad Pro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700" b="1" dirty="0" smtClean="0">
                <a:latin typeface="Myriad Pro" pitchFamily="34" charset="0"/>
              </a:rPr>
              <a:t>Развитие </a:t>
            </a:r>
            <a:r>
              <a:rPr lang="ru-RU" sz="1700" b="1" dirty="0">
                <a:latin typeface="Myriad Pro" pitchFamily="34" charset="0"/>
              </a:rPr>
              <a:t>российских технологий поиска информации по различным видам контента</a:t>
            </a:r>
          </a:p>
          <a:p>
            <a:pPr marL="0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1400" dirty="0" smtClean="0">
              <a:latin typeface="Myriad Pro" pitchFamily="34" charset="0"/>
            </a:endParaRPr>
          </a:p>
        </p:txBody>
      </p:sp>
      <p:pic>
        <p:nvPicPr>
          <p:cNvPr id="18436" name="Picture 4" descr="E:\Green\Минсвязи\2010-11-03\Crystal_Clear_app_lsong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" y="1541463"/>
            <a:ext cx="84137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357188" y="1357313"/>
            <a:ext cx="576262" cy="1071562"/>
            <a:chOff x="446452" y="1723404"/>
            <a:chExt cx="946551" cy="1750239"/>
          </a:xfrm>
        </p:grpSpPr>
        <p:pic>
          <p:nvPicPr>
            <p:cNvPr id="18450" name="Picture 8" descr="E:\Green\Минсвязи\2010-11-03\Imagen PN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452" y="2687825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10" descr="E:\Green\Минсвязи\2010-11-03\TextoPlan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185" y="1723404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8" name="Picture 2" descr="E:\Green\Минсвязи\2010-11-03\Database-4-256x2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4670425"/>
            <a:ext cx="830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285750" y="1000125"/>
            <a:ext cx="8572500" cy="46038"/>
            <a:chOff x="571472" y="1000108"/>
            <a:chExt cx="8001056" cy="46055"/>
          </a:xfrm>
        </p:grpSpPr>
        <p:cxnSp>
          <p:nvCxnSpPr>
            <p:cNvPr id="13" name="Прямая соединительная линия 12"/>
            <p:cNvCxnSpPr/>
            <p:nvPr/>
          </p:nvCxnSpPr>
          <p:spPr bwMode="auto">
            <a:xfrm>
              <a:off x="571472" y="1000108"/>
              <a:ext cx="8001056" cy="0"/>
            </a:xfrm>
            <a:prstGeom prst="line">
              <a:avLst/>
            </a:prstGeom>
            <a:ln w="4445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auto">
            <a:xfrm>
              <a:off x="571472" y="1046163"/>
              <a:ext cx="8001056" cy="0"/>
            </a:xfrm>
            <a:prstGeom prst="line">
              <a:avLst/>
            </a:prstGeom>
            <a:ln w="12700">
              <a:solidFill>
                <a:srgbClr val="5C9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7"/>
          <p:cNvGrpSpPr>
            <a:grpSpLocks/>
          </p:cNvGrpSpPr>
          <p:nvPr/>
        </p:nvGrpSpPr>
        <p:grpSpPr bwMode="auto">
          <a:xfrm>
            <a:off x="357188" y="3573463"/>
            <a:ext cx="1000125" cy="811212"/>
            <a:chOff x="214313" y="4046538"/>
            <a:chExt cx="1266825" cy="1168400"/>
          </a:xfrm>
        </p:grpSpPr>
        <p:pic>
          <p:nvPicPr>
            <p:cNvPr id="1844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 r="75658" b="71352"/>
            <a:stretch>
              <a:fillRect/>
            </a:stretch>
          </p:blipFill>
          <p:spPr bwMode="auto">
            <a:xfrm>
              <a:off x="242888" y="4046538"/>
              <a:ext cx="685800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 t="34698" r="76315" b="35942"/>
            <a:stretch>
              <a:fillRect/>
            </a:stretch>
          </p:blipFill>
          <p:spPr bwMode="auto">
            <a:xfrm>
              <a:off x="214313" y="4625975"/>
              <a:ext cx="642937" cy="58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 l="51315" r="24998" b="71352"/>
            <a:stretch>
              <a:fillRect/>
            </a:stretch>
          </p:blipFill>
          <p:spPr bwMode="auto">
            <a:xfrm>
              <a:off x="857250" y="4124325"/>
              <a:ext cx="500063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 l="78951" t="69395" r="-2635" b="1244"/>
            <a:stretch>
              <a:fillRect/>
            </a:stretch>
          </p:blipFill>
          <p:spPr bwMode="auto">
            <a:xfrm>
              <a:off x="857250" y="4643438"/>
              <a:ext cx="623888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1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0" y="2628900"/>
            <a:ext cx="1047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6786563" y="1143000"/>
            <a:ext cx="2197100" cy="5454650"/>
          </a:xfrm>
          <a:prstGeom prst="roundRect">
            <a:avLst>
              <a:gd name="adj" fmla="val 810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</a:rPr>
              <a:t>Дополнительные финансовые инструменты</a:t>
            </a:r>
          </a:p>
          <a:p>
            <a:pPr marL="1778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ЧГП Ростелеком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Связьинвест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ФЦП «Развитие Космоса»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Отраслевые ФЦП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Транспорт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Культура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ЧГП со средствами электронной массовой информации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ЧГП со СМИ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Будут уточняться в процессе взаимодействия с ведомствами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8443" name="Picture 8" descr="C:\Users\Евгения\Pictures\Организатор клипов (Microsoft)\j043164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5572125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4"/>
          <p:cNvSpPr>
            <a:spLocks noChangeArrowheads="1"/>
          </p:cNvSpPr>
          <p:nvPr/>
        </p:nvSpPr>
        <p:spPr bwMode="auto">
          <a:xfrm>
            <a:off x="323850" y="333375"/>
            <a:ext cx="8496300" cy="6191250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ТАКЖЕ ШИРОКА И СФЕРА ПРИМЕНЕНИЯ ЗНАНИЙ НАШИХ ВЫПУСКНИКОВ-участников многоуровневой системы подготовки кадров по ПНО:</a:t>
            </a:r>
            <a:endParaRPr lang="en-US" sz="20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3438" y="1785926"/>
            <a:ext cx="4103687" cy="3484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ИПИ 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</a:rPr>
              <a:t>(CALS)</a:t>
            </a: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-технологии,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сфера высоких технологий,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лесной комплекс,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управление чрезвычайными ситуациями,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противодействие лесным пожарам,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>…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pic>
        <p:nvPicPr>
          <p:cNvPr id="10245" name="Picture 2" descr="Scienc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060575"/>
            <a:ext cx="17287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 descr="Impel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4005263"/>
            <a:ext cx="17287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4" descr="Brainsto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2060575"/>
            <a:ext cx="16557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5" descr="Man Holding Up Penc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4005263"/>
            <a:ext cx="165576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ChangeArrowheads="1"/>
          </p:cNvSpPr>
          <p:nvPr/>
        </p:nvSpPr>
        <p:spPr bwMode="auto">
          <a:xfrm>
            <a:off x="250825" y="333375"/>
            <a:ext cx="8642350" cy="6118225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 useBgFill="1">
        <p:nvSpPr>
          <p:cNvPr id="16387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FF0000"/>
                </a:solidFill>
                <a:latin typeface="Verdana" pitchFamily="34" charset="0"/>
              </a:rPr>
              <a:t>КОНФЕРЕНЦИИ И СЕМИНАРЫ</a:t>
            </a:r>
          </a:p>
        </p:txBody>
      </p:sp>
      <p:pic>
        <p:nvPicPr>
          <p:cNvPr id="16388" name="Picture 4" descr="Изображение 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20825"/>
            <a:ext cx="4249738" cy="3240088"/>
          </a:xfrm>
        </p:spPr>
      </p:pic>
      <p:pic>
        <p:nvPicPr>
          <p:cNvPr id="16389" name="Picture 11" descr="Изображение 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520825"/>
            <a:ext cx="4249737" cy="3244850"/>
          </a:xfrm>
        </p:spPr>
      </p:pic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395288" y="476250"/>
            <a:ext cx="83534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Text Box 17"/>
          <p:cNvSpPr txBox="1">
            <a:spLocks noChangeArrowheads="1"/>
          </p:cNvSpPr>
          <p:nvPr/>
        </p:nvSpPr>
        <p:spPr bwMode="auto">
          <a:xfrm>
            <a:off x="395288" y="5084763"/>
            <a:ext cx="8208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395288" y="5084763"/>
            <a:ext cx="8353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FFFF00"/>
                </a:solidFill>
                <a:latin typeface="Verdana" pitchFamily="34" charset="0"/>
              </a:rPr>
              <a:t>НА </a:t>
            </a:r>
            <a:r>
              <a:rPr lang="ru-RU" sz="1600" b="1" dirty="0" smtClean="0">
                <a:solidFill>
                  <a:srgbClr val="FFFF00"/>
                </a:solidFill>
                <a:latin typeface="Verdana" pitchFamily="34" charset="0"/>
              </a:rPr>
              <a:t>ФАКУЛЬТЕТЕ </a:t>
            </a:r>
            <a:r>
              <a:rPr lang="ru-RU" sz="1600" b="1" dirty="0">
                <a:solidFill>
                  <a:srgbClr val="FFFF00"/>
                </a:solidFill>
                <a:latin typeface="Verdana" pitchFamily="34" charset="0"/>
              </a:rPr>
              <a:t>ПРОВОДЯТСЯ СЕМИНАРЫ И КОНФЕРЕНЦИИ, ПОСВЯЩЕННЫЕ ПРОБЛЕМАМ ИННОВАЦИОННОЙ </a:t>
            </a:r>
            <a:r>
              <a:rPr lang="ru-RU" sz="1600" b="1" dirty="0" smtClean="0">
                <a:solidFill>
                  <a:srgbClr val="FFFF00"/>
                </a:solidFill>
                <a:latin typeface="Verdana" pitchFamily="34" charset="0"/>
              </a:rPr>
              <a:t>ДЕЯТЕЛЬНОСТИ ПО ПНО,     </a:t>
            </a:r>
            <a:r>
              <a:rPr lang="ru-RU" sz="1600" b="1" dirty="0">
                <a:solidFill>
                  <a:srgbClr val="FFFF00"/>
                </a:solidFill>
                <a:latin typeface="Verdana" pitchFamily="34" charset="0"/>
              </a:rPr>
              <a:t>В КОТОРЫХ УЧАСТВУЮТ НЕ ТОЛЬКО МАГИСТРЫ И АСПИРАНТЫ </a:t>
            </a:r>
            <a:r>
              <a:rPr lang="ru-RU" sz="1600" b="1" dirty="0" smtClean="0">
                <a:solidFill>
                  <a:srgbClr val="FFFF00"/>
                </a:solidFill>
                <a:latin typeface="Verdana" pitchFamily="34" charset="0"/>
              </a:rPr>
              <a:t>УНИВЕРСИТЕТА, </a:t>
            </a:r>
            <a:r>
              <a:rPr lang="ru-RU" sz="1600" b="1" dirty="0">
                <a:solidFill>
                  <a:srgbClr val="FFFF00"/>
                </a:solidFill>
                <a:latin typeface="Verdana" pitchFamily="34" charset="0"/>
              </a:rPr>
              <a:t>НО И УЧАЩИЕСЯ ШКОЛ И СПЕЦИАЛИЗИРОВАННЫХ ЛИЦЕЕВ.</a:t>
            </a:r>
          </a:p>
        </p:txBody>
      </p:sp>
    </p:spTree>
  </p:cSld>
  <p:clrMapOvr>
    <a:masterClrMapping/>
  </p:clrMapOvr>
  <p:transition spd="med" advTm="10000"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773238"/>
            <a:ext cx="3538537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ЦЕЛЕВАЯ ПОДГОТОВКА ПО ПНО</a:t>
            </a: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Verdana" pitchFamily="34" charset="0"/>
              </a:rPr>
            </a:br>
            <a:endParaRPr lang="ru-RU" sz="1600" b="1" dirty="0" smtClean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40200" y="981075"/>
            <a:ext cx="4464050" cy="547211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ru-RU" sz="14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Verdana" pitchFamily="34" charset="0"/>
              </a:rPr>
              <a:t>ВОЗМОЖНА ЦЕЛЕВАЯ ПОДГОТОВКА в РАМКАХ СПО МГУЛ, БАКАЛАВРИАТА, МАГИСТРАТУРЫ, АСПИРАНТУРЫ.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ru-RU" sz="14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Verdana" pitchFamily="34" charset="0"/>
              </a:rPr>
              <a:t>ШИРОКИЙ ВЫБОР ТЕМ ПРОЕКТОВ, ОСНОВНЫМИ ТРЕБОВАНИЯМИ К КОТОРЫМ ЯВЛЯЮТСЯ: НАЛИЧИЕ НОВИЗНЫ И ВОЗМОЖНОСТЬ КОММЕРЧЕСКОГО ДОХОДА.</a:t>
            </a:r>
          </a:p>
          <a:p>
            <a:pPr eaLnBrk="1" hangingPunct="1">
              <a:lnSpc>
                <a:spcPct val="110000"/>
              </a:lnSpc>
            </a:pPr>
            <a:endParaRPr lang="ru-RU" sz="14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Verdana" pitchFamily="34" charset="0"/>
              </a:rPr>
              <a:t>ПРАКТИКА   ПРОВОДИТСЯ НА ПРЕДПРИЯТИЯХ С РАЗВИТОЙ ИННОВАЦИОННОЙ СОСТАВЛЯЮЩЕЙ.</a:t>
            </a:r>
          </a:p>
          <a:p>
            <a:pPr eaLnBrk="1" hangingPunct="1">
              <a:lnSpc>
                <a:spcPct val="110000"/>
              </a:lnSpc>
            </a:pPr>
            <a:endParaRPr lang="ru-RU" sz="14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Verdana" pitchFamily="34" charset="0"/>
              </a:rPr>
              <a:t>ДИПЛОМНАЯ РАБОТА  И МАГИСТЕРСКАЯ  ДИССЕРТАЦИЯ ОТРАЖАЮТ РЕЗУЛЬТАТЫ ИССЛЕДОВАТЕЛЬСКОЙ РАБОТЫ , А ТАКЖЕ ЕГО УМЕНИЕ ВЛАДЕТЬ ИНТРУМЕНТАМИ ИННОВАЦИОННОЙ ДЕЯТЕЛЬНОСТИ.</a:t>
            </a:r>
          </a:p>
          <a:p>
            <a:pPr eaLnBrk="1" hangingPunct="1">
              <a:lnSpc>
                <a:spcPct val="80000"/>
              </a:lnSpc>
            </a:pPr>
            <a:endParaRPr lang="ru-RU" sz="16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600" b="1" dirty="0" smtClean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20485" name="Picture 5" descr="G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636838"/>
            <a:ext cx="3240088" cy="2201862"/>
          </a:xfrm>
          <a:ln>
            <a:solidFill>
              <a:srgbClr val="FFFF00"/>
            </a:solidFill>
          </a:ln>
        </p:spPr>
      </p:pic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323850" y="333375"/>
            <a:ext cx="3671888" cy="6191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4067175" y="333375"/>
            <a:ext cx="4752975" cy="6191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25000">
    <p:check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Contract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65125"/>
            <a:ext cx="8353425" cy="61277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09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2916237" cy="31242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</a:rPr>
              <a:t>Возможна целевая подготовка специалистов по приоритетным направлениям образования.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6" y="2214554"/>
            <a:ext cx="3816350" cy="29083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Verdana" pitchFamily="34" charset="0"/>
              </a:rPr>
              <a:t>Выпускники университета востребованы на предприятиях НТК и в других организациях, занимающихся инновационной деятельностью.</a:t>
            </a:r>
          </a:p>
          <a:p>
            <a:pPr eaLnBrk="1" hangingPunct="1"/>
            <a:endParaRPr lang="en-US" sz="2400" dirty="0" smtClean="0"/>
          </a:p>
        </p:txBody>
      </p:sp>
    </p:spTree>
  </p:cSld>
  <p:clrMapOvr>
    <a:masterClrMapping/>
  </p:clrMapOvr>
  <p:transition spd="med" advClick="0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build="p"/>
      <p:bldP spid="4097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31495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>СПАСИБО ЗА ВНИМАНИЕ</a:t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28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85750" y="928670"/>
            <a:ext cx="8643938" cy="5000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РС МКС – поставщик космических данных  по  глобальной  экологической  безопасности </a:t>
            </a:r>
            <a:endParaRPr lang="ru-RU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496785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Состав текущих и разрабатываемых приборов ДЗЗ РС МКС открывает возможности глобального экологического  мониторинга  в различных сферах  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1). Лесные  пожары,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2).Землетрясения,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3). Космические метеориты,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4). Наводнения,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5). Засуха 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6).  Ураганы,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7) Геологоразведка 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8) Штормовые предупреждения и др.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3" name="Рисунок 12" descr="H:\ФИРЭ РАН\Этапы диссер. СТАТЬИ, ссылки\Этап 4 (Обсуждение результатов, внедрение и применение)\Радиоркостные температуры\SVCH-radiometriy_04_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643446"/>
            <a:ext cx="35719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RALcameras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643446"/>
            <a:ext cx="29289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16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7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 РЛХ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85750" y="928670"/>
            <a:ext cx="8643938" cy="5000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РС МКС – поставщик космических </a:t>
            </a:r>
            <a:r>
              <a:rPr lang="ru-RU" b="1" dirty="0" err="1" smtClean="0">
                <a:solidFill>
                  <a:schemeClr val="tx2"/>
                </a:solidFill>
              </a:rPr>
              <a:t>геоданных</a:t>
            </a:r>
            <a:r>
              <a:rPr lang="ru-RU" b="1" dirty="0" smtClean="0">
                <a:solidFill>
                  <a:schemeClr val="tx2"/>
                </a:solidFill>
              </a:rPr>
              <a:t> лесных ресурсов </a:t>
            </a:r>
            <a:endParaRPr lang="ru-RU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4967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Состав текущих и разрабатываемых приборов ДЗЗ РС МКС открывает возможности глобального экологического  мониторинга  в широком диапазоне длин волн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" name="Рисунок 9" descr="ФСС с подп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571744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28" descr="Новый рисунок (39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643182"/>
            <a:ext cx="857255" cy="128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Внешний вид ФС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571744"/>
            <a:ext cx="95905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:\ФИРЭ РАН\Этапы диссер. СТАТЬИ, ссылки\Этап 4 (Обсуждение результатов, внедрение и применение)\Радиоркостные температуры\SVCH-radiometriy_04_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143380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RALcameras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214818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1438" y="71438"/>
            <a:ext cx="857250" cy="857250"/>
            <a:chOff x="3071802" y="2708822"/>
            <a:chExt cx="3071834" cy="3363384"/>
          </a:xfrm>
        </p:grpSpPr>
        <p:pic>
          <p:nvPicPr>
            <p:cNvPr id="16" name="Picture 3" descr="E:\Green\Минсвязи\2010-11-03\ger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71802" y="2708822"/>
              <a:ext cx="3071834" cy="3363384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0"/>
            <a:srcRect t="21739" r="9999" b="23914"/>
            <a:stretch>
              <a:fillRect/>
            </a:stretch>
          </p:blipFill>
          <p:spPr bwMode="auto">
            <a:xfrm>
              <a:off x="4273461" y="4196617"/>
              <a:ext cx="685805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G2B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643688" y="0"/>
            <a:ext cx="2500312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Государственная программа</a:t>
            </a:r>
            <a:br>
              <a:rPr lang="ru-RU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B050"/>
                </a:solidFill>
                <a:latin typeface="Myriad Pro" pitchFamily="34" charset="0"/>
                <a:ea typeface="+mj-ea"/>
                <a:cs typeface="+mj-cs"/>
              </a:rPr>
              <a:t>ГП  РЛХ</a:t>
            </a:r>
            <a: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ru-RU" sz="1200" b="1" dirty="0" smtClean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2013-2020 </a:t>
            </a:r>
            <a:r>
              <a:rPr lang="ru-RU" sz="1200" b="1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годы</a:t>
            </a:r>
          </a:p>
        </p:txBody>
      </p:sp>
      <p:pic>
        <p:nvPicPr>
          <p:cNvPr id="20" name="Picture 3" descr="C:\Users\1\Desktop\Новы233ок (1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2206630"/>
            <a:ext cx="3076395" cy="200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31495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Инновации в информационных технологиях согласно паспорта инновационного развития РКК «Энергия»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Интегрированная информационная система Корпорации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включает 4 основные системы 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: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1.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BI-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система анализа данных проекта,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2. 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ERP-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система управления ресурсами проекта,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3.СЭД-система электронного документооборота,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4. 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PLM-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единый комплекс средств создания, хранения, обработки и обмена информацией по проекту.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>Эти системы можно адаптировать под проекты ВЦП информатизации лесного хозяйства.</a:t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28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31495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>СПАСИБО ЗА ВНИМАНИЕ</a:t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</a:br>
            <a:endParaRPr lang="en-US" sz="28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2130" y="4173"/>
            <a:chExt cx="8025" cy="4740"/>
          </a:xfrm>
        </p:grpSpPr>
        <p:sp>
          <p:nvSpPr>
            <p:cNvPr id="45059" name="Oval 3"/>
            <p:cNvSpPr>
              <a:spLocks noChangeArrowheads="1"/>
            </p:cNvSpPr>
            <p:nvPr/>
          </p:nvSpPr>
          <p:spPr bwMode="auto">
            <a:xfrm>
              <a:off x="2130" y="4173"/>
              <a:ext cx="8025" cy="47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auto">
            <a:xfrm>
              <a:off x="2569" y="5160"/>
              <a:ext cx="2835" cy="2835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Кафедра  менеджмента  и маркетинга 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61" name="Oval 5"/>
            <p:cNvSpPr>
              <a:spLocks noChangeArrowheads="1"/>
            </p:cNvSpPr>
            <p:nvPr/>
          </p:nvSpPr>
          <p:spPr bwMode="auto">
            <a:xfrm>
              <a:off x="7146" y="5111"/>
              <a:ext cx="2835" cy="2835"/>
            </a:xfrm>
            <a:prstGeom prst="ellipse">
              <a:avLst/>
            </a:prstGeom>
            <a:gradFill rotWithShape="0">
              <a:gsLst>
                <a:gs pos="0">
                  <a:srgbClr val="FABF8F"/>
                </a:gs>
                <a:gs pos="50000">
                  <a:srgbClr val="FDE9D9"/>
                </a:gs>
                <a:gs pos="100000">
                  <a:srgbClr val="FABF8F"/>
                </a:gs>
              </a:gsLst>
              <a:lin ang="18900000" scaled="1"/>
            </a:gradFill>
            <a:ln w="12700">
              <a:solidFill>
                <a:srgbClr val="FABF8F"/>
              </a:solidFill>
              <a:round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Кафедра автоматизации и управления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3975" y="4563"/>
              <a:ext cx="426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Кафедры-участники  НОЦ «Энергия»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63" name="Text Box 7"/>
            <p:cNvSpPr txBox="1">
              <a:spLocks noChangeArrowheads="1"/>
            </p:cNvSpPr>
            <p:nvPr/>
          </p:nvSpPr>
          <p:spPr bwMode="auto">
            <a:xfrm>
              <a:off x="4011" y="8024"/>
              <a:ext cx="4260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МГУЛ –РКК «Энергия»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2928926" y="1428736"/>
            <a:ext cx="3230310" cy="4101778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Кафедра  информационных  технологий  в лесном секторе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1\Desktop\Новы233ок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6016" cy="1650974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theme/theme1.xml><?xml version="1.0" encoding="utf-8"?>
<a:theme xmlns:a="http://schemas.openxmlformats.org/drawingml/2006/main" name="Магистратура ФЭиВС-Рекламный ролик для ТВ МГУЛ-1(1)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Магистратура ФЭиВС-Рекламный ролик для ТВ МГУЛ-1(1)</Template>
  <TotalTime>1253</TotalTime>
  <Words>2236</Words>
  <Application>Microsoft Office PowerPoint</Application>
  <PresentationFormat>Экран (4:3)</PresentationFormat>
  <Paragraphs>412</Paragraphs>
  <Slides>55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Магистратура ФЭиВС-Рекламный ролик для ТВ МГУЛ-1(1)</vt:lpstr>
      <vt:lpstr>Точечный рисунок</vt:lpstr>
      <vt:lpstr> ФОРМИРОВАНИЕ   НАУЧНО-ОБРАЗОВАТЕЛЬНОГО  КЛАСТЕРА «ЭНЕРГИЯ» МГУЛ  </vt:lpstr>
      <vt:lpstr>НАУЧНО-ОБРАЗОВАТЕЛЬНЫЙ  КЛАСТЕР «ЭНЕРГИЯ» -     договорная форма кооперации университета и организаций, обеспечивающих и осуществляющих целенаправленную  деятельность по разработке, производству и продвижению высокотехнологичной продукции  на внутренние и внешние рынки  </vt:lpstr>
      <vt:lpstr>Слайд 3</vt:lpstr>
      <vt:lpstr>Слайд 4</vt:lpstr>
      <vt:lpstr>            Технологические платформы с участием РКК «Энергия»   1.Национальная космическая технологическая платформа,  2.Национальная информационная спутниковая система,   3. Национальная программная платформа,  4. Медицина будущего,  5.Технологии экологического развития     </vt:lpstr>
      <vt:lpstr>Слайд 6</vt:lpstr>
      <vt:lpstr>Слайд 7</vt:lpstr>
      <vt:lpstr>        Инновации в информационных технологиях согласно паспорта инновационного развития РКК «Энергия»  Интегрированная информационная система Корпорации включает 4 основные системы :   1.BI- система анализа данных проекта,  2. ERP-система управления ресурсами проекта,  3.СЭД-система электронного документооборота,  4. PLM-единый комплекс средств создания, хранения, обработки и обмена информацией по проекту. Эти системы можно адаптировать под проекты ВЦП информатизации лесного хозяйства.     </vt:lpstr>
      <vt:lpstr>СПАСИБО ЗА ВНИМАНИЕ   </vt:lpstr>
      <vt:lpstr>Слайд 10</vt:lpstr>
      <vt:lpstr>Космические снимки</vt:lpstr>
      <vt:lpstr>Космические снимки</vt:lpstr>
      <vt:lpstr>Космоснимки – основа привязки планов насаждений</vt:lpstr>
      <vt:lpstr>Слайд 14</vt:lpstr>
      <vt:lpstr>Слайд 15</vt:lpstr>
      <vt:lpstr>Слайд 16</vt:lpstr>
      <vt:lpstr>Слайд 17</vt:lpstr>
      <vt:lpstr>Слайд 18</vt:lpstr>
      <vt:lpstr>Незафиксированные рубки </vt:lpstr>
      <vt:lpstr>Незафиксированные рубки </vt:lpstr>
      <vt:lpstr>Незафиксированные рубки </vt:lpstr>
      <vt:lpstr>Выявление несоответсвия таксационного описания и снимка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Использование технологий спутниковой навигации при  составлении  государственного лесного реестра</vt:lpstr>
      <vt:lpstr>Принцип работы системы мониторинга и управления транспортными средствами  при международных перевозках</vt:lpstr>
      <vt:lpstr>Слайд 38</vt:lpstr>
      <vt:lpstr>Слайд 39</vt:lpstr>
      <vt:lpstr>Слайд 40</vt:lpstr>
      <vt:lpstr>Слайд 41</vt:lpstr>
      <vt:lpstr>Слайд 42</vt:lpstr>
      <vt:lpstr>Электронные карты  для комплексного анализа бизнес-процессов предприятий научно-образовательного кластера  </vt:lpstr>
      <vt:lpstr>231000, 081100 – направления непрерывной подготовки специалистов для информационного общества</vt:lpstr>
      <vt:lpstr>231000, 081100 - Электронное государство.  Повышение эффективности государственного управления за счет внедрения информационных технологий</vt:lpstr>
      <vt:lpstr>Развитие российского рынка ИКТ и российских технологий. Обеспечение перехода к цифровой экономике   231000, 081100 </vt:lpstr>
      <vt:lpstr>Преодоление цифрового неравенства и создание базовой инфраструктуры информационного общества  231000, 081100 </vt:lpstr>
      <vt:lpstr>Обеспечение безопасности в информационном обществе 231000, 081100 </vt:lpstr>
      <vt:lpstr>НАУЧНО-ОБРАЗОВАТЕЛЬНЫЙ КЛАСТЕР ВКЛЮЧАЕТ СИСТЕМУ МНОГОУРОВНЕВОЙ ПОДГОТОВКИ ПО ПНО ( СПО МГУЛ, БАКАЛАВРИАТ, МАГИСТРАТУРА, PhD )</vt:lpstr>
      <vt:lpstr>Развитие цифрового контента. Перевод контента в электронный вид 231000, 081100  </vt:lpstr>
      <vt:lpstr>ТАКЖЕ ШИРОКА И СФЕРА ПРИМЕНЕНИЯ ЗНАНИЙ НАШИХ ВЫПУСКНИКОВ-участников многоуровневой системы подготовки кадров по ПНО:</vt:lpstr>
      <vt:lpstr>КОНФЕРЕНЦИИ И СЕМИНАРЫ</vt:lpstr>
      <vt:lpstr>ЦЕЛЕВАЯ ПОДГОТОВКА ПО ПНО  </vt:lpstr>
      <vt:lpstr>Слайд 54</vt:lpstr>
      <vt:lpstr>СПАСИБО ЗА ВНИМАНИЕ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МОСКОВСКИЙ ГОСУДАРСТВЕННЫЙ УНИВЕРСИТЕТ ЛЕСА  ФАКУЛЬТЕТ ЭКОНОМИКИ и ВНЕШНИХ СВЯЗЕЙ</dc:title>
  <dc:creator>Максим</dc:creator>
  <cp:lastModifiedBy>Alexander</cp:lastModifiedBy>
  <cp:revision>268</cp:revision>
  <dcterms:created xsi:type="dcterms:W3CDTF">2012-06-21T18:14:53Z</dcterms:created>
  <dcterms:modified xsi:type="dcterms:W3CDTF">2013-03-09T07:53:03Z</dcterms:modified>
</cp:coreProperties>
</file>