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30"/>
  </p:notesMasterIdLst>
  <p:sldIdLst>
    <p:sldId id="294" r:id="rId2"/>
    <p:sldId id="302" r:id="rId3"/>
    <p:sldId id="328" r:id="rId4"/>
    <p:sldId id="322" r:id="rId5"/>
    <p:sldId id="325" r:id="rId6"/>
    <p:sldId id="326" r:id="rId7"/>
    <p:sldId id="308" r:id="rId8"/>
    <p:sldId id="307" r:id="rId9"/>
    <p:sldId id="303" r:id="rId10"/>
    <p:sldId id="306" r:id="rId11"/>
    <p:sldId id="310" r:id="rId12"/>
    <p:sldId id="305" r:id="rId13"/>
    <p:sldId id="301" r:id="rId14"/>
    <p:sldId id="304" r:id="rId15"/>
    <p:sldId id="311" r:id="rId16"/>
    <p:sldId id="309" r:id="rId17"/>
    <p:sldId id="300" r:id="rId18"/>
    <p:sldId id="313" r:id="rId19"/>
    <p:sldId id="312" r:id="rId20"/>
    <p:sldId id="298" r:id="rId21"/>
    <p:sldId id="299" r:id="rId22"/>
    <p:sldId id="320" r:id="rId23"/>
    <p:sldId id="327" r:id="rId24"/>
    <p:sldId id="330" r:id="rId25"/>
    <p:sldId id="331" r:id="rId26"/>
    <p:sldId id="319" r:id="rId27"/>
    <p:sldId id="333" r:id="rId28"/>
    <p:sldId id="297" r:id="rId29"/>
  </p:sldIdLst>
  <p:sldSz cx="30279975" cy="21494750"/>
  <p:notesSz cx="7099300" cy="10234613"/>
  <p:defaultTextStyle>
    <a:defPPr>
      <a:defRPr lang="ru-RU"/>
    </a:defPPr>
    <a:lvl1pPr algn="l" defTabSz="2957513" rtl="0" fontAlgn="base">
      <a:spcBef>
        <a:spcPct val="0"/>
      </a:spcBef>
      <a:spcAft>
        <a:spcPct val="0"/>
      </a:spcAft>
      <a:defRPr sz="5800" kern="1200">
        <a:solidFill>
          <a:schemeClr val="tx1"/>
        </a:solidFill>
        <a:latin typeface="Arial" charset="0"/>
        <a:ea typeface="+mn-ea"/>
        <a:cs typeface="Arial" charset="0"/>
      </a:defRPr>
    </a:lvl1pPr>
    <a:lvl2pPr marL="1477963" indent="-1020763" algn="l" defTabSz="2957513" rtl="0" fontAlgn="base">
      <a:spcBef>
        <a:spcPct val="0"/>
      </a:spcBef>
      <a:spcAft>
        <a:spcPct val="0"/>
      </a:spcAft>
      <a:defRPr sz="5800" kern="1200">
        <a:solidFill>
          <a:schemeClr val="tx1"/>
        </a:solidFill>
        <a:latin typeface="Arial" charset="0"/>
        <a:ea typeface="+mn-ea"/>
        <a:cs typeface="Arial" charset="0"/>
      </a:defRPr>
    </a:lvl2pPr>
    <a:lvl3pPr marL="2957513" indent="-2043113" algn="l" defTabSz="2957513" rtl="0" fontAlgn="base">
      <a:spcBef>
        <a:spcPct val="0"/>
      </a:spcBef>
      <a:spcAft>
        <a:spcPct val="0"/>
      </a:spcAft>
      <a:defRPr sz="5800" kern="1200">
        <a:solidFill>
          <a:schemeClr val="tx1"/>
        </a:solidFill>
        <a:latin typeface="Arial" charset="0"/>
        <a:ea typeface="+mn-ea"/>
        <a:cs typeface="Arial" charset="0"/>
      </a:defRPr>
    </a:lvl3pPr>
    <a:lvl4pPr marL="4437063" indent="-3065463" algn="l" defTabSz="2957513" rtl="0" fontAlgn="base">
      <a:spcBef>
        <a:spcPct val="0"/>
      </a:spcBef>
      <a:spcAft>
        <a:spcPct val="0"/>
      </a:spcAft>
      <a:defRPr sz="5800" kern="1200">
        <a:solidFill>
          <a:schemeClr val="tx1"/>
        </a:solidFill>
        <a:latin typeface="Arial" charset="0"/>
        <a:ea typeface="+mn-ea"/>
        <a:cs typeface="Arial" charset="0"/>
      </a:defRPr>
    </a:lvl4pPr>
    <a:lvl5pPr marL="5916613" indent="-4087813" algn="l" defTabSz="2957513" rtl="0" fontAlgn="base">
      <a:spcBef>
        <a:spcPct val="0"/>
      </a:spcBef>
      <a:spcAft>
        <a:spcPct val="0"/>
      </a:spcAft>
      <a:defRPr sz="5800" kern="1200">
        <a:solidFill>
          <a:schemeClr val="tx1"/>
        </a:solidFill>
        <a:latin typeface="Arial" charset="0"/>
        <a:ea typeface="+mn-ea"/>
        <a:cs typeface="Arial" charset="0"/>
      </a:defRPr>
    </a:lvl5pPr>
    <a:lvl6pPr marL="2286000" algn="l" defTabSz="914400" rtl="0" eaLnBrk="1" latinLnBrk="0" hangingPunct="1">
      <a:defRPr sz="5800" kern="1200">
        <a:solidFill>
          <a:schemeClr val="tx1"/>
        </a:solidFill>
        <a:latin typeface="Arial" charset="0"/>
        <a:ea typeface="+mn-ea"/>
        <a:cs typeface="Arial" charset="0"/>
      </a:defRPr>
    </a:lvl6pPr>
    <a:lvl7pPr marL="2743200" algn="l" defTabSz="914400" rtl="0" eaLnBrk="1" latinLnBrk="0" hangingPunct="1">
      <a:defRPr sz="5800" kern="1200">
        <a:solidFill>
          <a:schemeClr val="tx1"/>
        </a:solidFill>
        <a:latin typeface="Arial" charset="0"/>
        <a:ea typeface="+mn-ea"/>
        <a:cs typeface="Arial" charset="0"/>
      </a:defRPr>
    </a:lvl7pPr>
    <a:lvl8pPr marL="3200400" algn="l" defTabSz="914400" rtl="0" eaLnBrk="1" latinLnBrk="0" hangingPunct="1">
      <a:defRPr sz="5800" kern="1200">
        <a:solidFill>
          <a:schemeClr val="tx1"/>
        </a:solidFill>
        <a:latin typeface="Arial" charset="0"/>
        <a:ea typeface="+mn-ea"/>
        <a:cs typeface="Arial" charset="0"/>
      </a:defRPr>
    </a:lvl8pPr>
    <a:lvl9pPr marL="3657600" algn="l" defTabSz="914400" rtl="0" eaLnBrk="1" latinLnBrk="0" hangingPunct="1">
      <a:defRPr sz="58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CCCC00"/>
    <a:srgbClr val="FFFFFF"/>
    <a:srgbClr val="FF66FF"/>
    <a:srgbClr val="CC6600"/>
    <a:srgbClr val="00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09" autoAdjust="0"/>
    <p:restoredTop sz="89429" autoAdjust="0"/>
  </p:normalViewPr>
  <p:slideViewPr>
    <p:cSldViewPr>
      <p:cViewPr varScale="1">
        <p:scale>
          <a:sx n="26" d="100"/>
          <a:sy n="26" d="100"/>
        </p:scale>
        <p:origin x="-108" y="-396"/>
      </p:cViewPr>
      <p:guideLst>
        <p:guide orient="horz" pos="6770"/>
        <p:guide pos="9537"/>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4021138" y="0"/>
            <a:ext cx="3076575" cy="511175"/>
          </a:xfrm>
          <a:prstGeom prst="rect">
            <a:avLst/>
          </a:prstGeom>
        </p:spPr>
        <p:txBody>
          <a:bodyPr vert="horz" lIns="91440" tIns="45720" rIns="91440" bIns="45720" rtlCol="0"/>
          <a:lstStyle>
            <a:lvl1pPr algn="r">
              <a:defRPr sz="1200"/>
            </a:lvl1pPr>
          </a:lstStyle>
          <a:p>
            <a:fld id="{3AB73FBB-D124-4EB1-815F-031ED8621C09}" type="datetimeFigureOut">
              <a:rPr lang="ru-RU" smtClean="0"/>
              <a:pPr/>
              <a:t>13.10.2009</a:t>
            </a:fld>
            <a:endParaRPr lang="ru-RU"/>
          </a:p>
        </p:txBody>
      </p:sp>
      <p:sp>
        <p:nvSpPr>
          <p:cNvPr id="4" name="Образ слайда 3"/>
          <p:cNvSpPr>
            <a:spLocks noGrp="1" noRot="1" noChangeAspect="1"/>
          </p:cNvSpPr>
          <p:nvPr>
            <p:ph type="sldImg" idx="2"/>
          </p:nvPr>
        </p:nvSpPr>
        <p:spPr>
          <a:xfrm>
            <a:off x="847725" y="768350"/>
            <a:ext cx="5403850" cy="383698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709613" y="4860925"/>
            <a:ext cx="5680075" cy="4605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4021138" y="9721850"/>
            <a:ext cx="3076575" cy="511175"/>
          </a:xfrm>
          <a:prstGeom prst="rect">
            <a:avLst/>
          </a:prstGeom>
        </p:spPr>
        <p:txBody>
          <a:bodyPr vert="horz" lIns="91440" tIns="45720" rIns="91440" bIns="45720" rtlCol="0" anchor="b"/>
          <a:lstStyle>
            <a:lvl1pPr algn="r">
              <a:defRPr sz="1200"/>
            </a:lvl1pPr>
          </a:lstStyle>
          <a:p>
            <a:fld id="{C0DE8F96-59B3-4697-AD33-079F80EDABF2}"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0" dirty="0" smtClean="0">
                <a:ln w="9525">
                  <a:round/>
                  <a:headEnd/>
                  <a:tailEnd/>
                </a:ln>
                <a:blipFill dpi="0" rotWithShape="0">
                  <a:blip r:embed="rId3"/>
                  <a:srcRect/>
                  <a:tile tx="0" ty="0" sx="100000" sy="100000" flip="none" algn="tl"/>
                </a:blipFill>
                <a:latin typeface="Monotype Corsiva"/>
              </a:rPr>
              <a:t>	Рост мирового автотракторного парка в начале прошлого века сильно увеличил потребление жидкого топлива. Чрезвычайно не равномерное распределение нефти на земной поверхности скоро поставило ряд стран перед необходимостью найти заменителей этого сравнительно редкого ископаемого.</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	Эти разработки оказали огромное влияние на дальнейшее развитие транспортных газогенераторов получили мировое признание и всеобщее распространение.</a:t>
            </a:r>
            <a:endParaRPr lang="ru-RU" sz="1200" kern="10" dirty="0" smtClean="0">
              <a:ln w="9525">
                <a:round/>
                <a:headEnd/>
                <a:tailEnd/>
              </a:ln>
              <a:blipFill dpi="0" rotWithShape="0">
                <a:blip r:embed="rId3"/>
                <a:srcRect/>
                <a:tile tx="0" ty="0" sx="100000" sy="100000" flip="none" algn="tl"/>
              </a:blipFill>
              <a:latin typeface="Monotype Corsiva"/>
            </a:endParaRPr>
          </a:p>
          <a:p>
            <a:endParaRPr lang="ru-RU" dirty="0"/>
          </a:p>
        </p:txBody>
      </p:sp>
      <p:sp>
        <p:nvSpPr>
          <p:cNvPr id="4" name="Номер слайда 3"/>
          <p:cNvSpPr>
            <a:spLocks noGrp="1"/>
          </p:cNvSpPr>
          <p:nvPr>
            <p:ph type="sldNum" sz="quarter" idx="10"/>
          </p:nvPr>
        </p:nvSpPr>
        <p:spPr/>
        <p:txBody>
          <a:bodyPr/>
          <a:lstStyle/>
          <a:p>
            <a:fld id="{C0DE8F96-59B3-4697-AD33-079F80EDABF2}" type="slidenum">
              <a:rPr lang="ru-RU" smtClean="0"/>
              <a:pPr/>
              <a:t>5</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r>
              <a:rPr lang="ru-RU" sz="1200" kern="10" smtClean="0">
                <a:ln w="9525">
                  <a:round/>
                  <a:headEnd/>
                  <a:tailEnd/>
                </a:ln>
                <a:blipFill dpi="0" rotWithShape="0">
                  <a:blip r:embed="rId3"/>
                  <a:srcRect/>
                  <a:tile tx="0" ty="0" sx="100000" sy="100000" flip="none" algn="tl"/>
                </a:blipFill>
                <a:latin typeface="Monotype Corsiva"/>
              </a:rPr>
              <a:t>К </a:t>
            </a:r>
            <a:r>
              <a:rPr lang="ru-RU" sz="1200" kern="10" dirty="0" smtClean="0">
                <a:ln w="9525">
                  <a:round/>
                  <a:headEnd/>
                  <a:tailEnd/>
                </a:ln>
                <a:blipFill dpi="0" rotWithShape="0">
                  <a:blip r:embed="rId3"/>
                  <a:srcRect/>
                  <a:tile tx="0" ty="0" sx="100000" sy="100000" flip="none" algn="tl"/>
                </a:blipFill>
                <a:latin typeface="Monotype Corsiva"/>
              </a:rPr>
              <a:t>числу этих газогенераторов особого рода, из которых некоторые на первый взгляд могут показаться нелепыми, а некоторые в действительности таковыми и являются:</a:t>
            </a:r>
          </a:p>
          <a:p>
            <a:r>
              <a:rPr lang="ru-RU" sz="1200" kern="10" dirty="0" smtClean="0">
                <a:ln w="9525">
                  <a:round/>
                  <a:headEnd/>
                  <a:tailEnd/>
                </a:ln>
                <a:blipFill dpi="0" rotWithShape="0">
                  <a:blip r:embed="rId3"/>
                  <a:srcRect/>
                  <a:tile tx="0" ty="0" sx="100000" sy="100000" flip="none" algn="tl"/>
                </a:blipFill>
                <a:latin typeface="Monotype Corsiva"/>
              </a:rPr>
              <a:t>1. Газогенераторы необычного процесса газификации,</a:t>
            </a:r>
          </a:p>
          <a:p>
            <a:r>
              <a:rPr lang="ru-RU" sz="1200" kern="10" dirty="0" smtClean="0">
                <a:ln w="9525">
                  <a:round/>
                  <a:headEnd/>
                  <a:tailEnd/>
                </a:ln>
                <a:blipFill dpi="0" rotWithShape="0">
                  <a:blip r:embed="rId3"/>
                  <a:srcRect/>
                  <a:tile tx="0" ty="0" sx="100000" sy="100000" flip="none" algn="tl"/>
                </a:blipFill>
                <a:latin typeface="Monotype Corsiva"/>
              </a:rPr>
              <a:t>2. Газогенераторы необычной конструкции,</a:t>
            </a:r>
          </a:p>
          <a:p>
            <a:r>
              <a:rPr lang="ru-RU" sz="1200" kern="10" dirty="0" smtClean="0">
                <a:ln w="9525">
                  <a:round/>
                  <a:headEnd/>
                  <a:tailEnd/>
                </a:ln>
                <a:blipFill dpi="0" rotWithShape="0">
                  <a:blip r:embed="rId3"/>
                  <a:srcRect/>
                  <a:tile tx="0" ty="0" sx="100000" sy="100000" flip="none" algn="tl"/>
                </a:blipFill>
                <a:latin typeface="Monotype Corsiva"/>
              </a:rPr>
              <a:t>3. Газогенераторы, характеризующиеся и той и другой особенностью. </a:t>
            </a:r>
            <a:endParaRPr lang="ru-RU" dirty="0" smtClean="0"/>
          </a:p>
          <a:p>
            <a:endParaRPr lang="ru-RU" dirty="0"/>
          </a:p>
        </p:txBody>
      </p:sp>
      <p:sp>
        <p:nvSpPr>
          <p:cNvPr id="4" name="Номер слайда 3"/>
          <p:cNvSpPr>
            <a:spLocks noGrp="1"/>
          </p:cNvSpPr>
          <p:nvPr>
            <p:ph type="sldNum" sz="quarter" idx="10"/>
          </p:nvPr>
        </p:nvSpPr>
        <p:spPr/>
        <p:txBody>
          <a:bodyPr/>
          <a:lstStyle/>
          <a:p>
            <a:fld id="{C0DE8F96-59B3-4697-AD33-079F80EDABF2}" type="slidenum">
              <a:rPr lang="ru-RU" smtClean="0"/>
              <a:pPr/>
              <a:t>22</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0" dirty="0" smtClean="0">
                <a:ln w="9525">
                  <a:round/>
                  <a:headEnd/>
                  <a:tailEnd/>
                </a:ln>
                <a:blipFill dpi="0" rotWithShape="0">
                  <a:blip r:embed="rId3"/>
                  <a:srcRect/>
                  <a:tile tx="0" ty="0" sx="100000" sy="100000" flip="none" algn="tl"/>
                </a:blipFill>
                <a:latin typeface="Monotype Corsiva"/>
              </a:rPr>
              <a:t>	Активное развитие технологии автомобильных газогенераторов получило в 1936 году, когда, в результате политической нестабильности, руководства большинства Европейских стран, предвидя возможность войны и стараясь обеспечить энергетическую безопасность своих государств, активно субсидировали развитие этой технологии</a:t>
            </a:r>
            <a:r>
              <a:rPr lang="ru-RU" dirty="0" smtClean="0"/>
              <a:t>.</a:t>
            </a:r>
            <a:endParaRPr lang="ru-RU" dirty="0"/>
          </a:p>
        </p:txBody>
      </p:sp>
      <p:sp>
        <p:nvSpPr>
          <p:cNvPr id="4" name="Номер слайда 3"/>
          <p:cNvSpPr>
            <a:spLocks noGrp="1"/>
          </p:cNvSpPr>
          <p:nvPr>
            <p:ph type="sldNum" sz="quarter" idx="10"/>
          </p:nvPr>
        </p:nvSpPr>
        <p:spPr/>
        <p:txBody>
          <a:bodyPr/>
          <a:lstStyle/>
          <a:p>
            <a:fld id="{C0DE8F96-59B3-4697-AD33-079F80EDABF2}" type="slidenum">
              <a:rPr lang="ru-RU" smtClean="0"/>
              <a:pPr/>
              <a:t>6</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0" dirty="0" smtClean="0">
                <a:ln w="9525">
                  <a:round/>
                  <a:headEnd/>
                  <a:tailEnd/>
                </a:ln>
                <a:blipFill dpi="0" rotWithShape="0">
                  <a:blip r:embed="rId3"/>
                  <a:srcRect/>
                  <a:tile tx="0" ty="0" sx="100000" sy="100000" flip="none" algn="tl"/>
                </a:blipFill>
                <a:latin typeface="Monotype Corsiva"/>
              </a:rPr>
              <a:t>	Важно отметить, что в германии все газогенераторные мотоциклы имели четырехтактные двигатели в отличие от Франции, где газогенераторными установками оснащались и мотоциклы с двухтактными двигателями, что было технически сложнее из за затруднений с подачей масла в двигатель. Газогенераторная установка для мотоцикла Пежо разработанная во Франции </a:t>
            </a:r>
            <a:r>
              <a:rPr lang="ru-RU" sz="1200" kern="10" dirty="0" err="1" smtClean="0">
                <a:ln w="9525">
                  <a:round/>
                  <a:headEnd/>
                  <a:tailEnd/>
                </a:ln>
                <a:blipFill dpi="0" rotWithShape="0">
                  <a:blip r:embed="rId3"/>
                  <a:srcRect/>
                  <a:tile tx="0" ty="0" sx="100000" sy="100000" flip="none" algn="tl"/>
                </a:blipFill>
                <a:latin typeface="Monotype Corsiva"/>
              </a:rPr>
              <a:t>комерческое</a:t>
            </a:r>
            <a:r>
              <a:rPr lang="ru-RU" sz="1200" kern="10" dirty="0" smtClean="0">
                <a:ln w="9525">
                  <a:round/>
                  <a:headEnd/>
                  <a:tailEnd/>
                </a:ln>
                <a:blipFill dpi="0" rotWithShape="0">
                  <a:blip r:embed="rId3"/>
                  <a:srcRect/>
                  <a:tile tx="0" ty="0" sx="100000" sy="100000" flip="none" algn="tl"/>
                </a:blipFill>
                <a:latin typeface="Monotype Corsiva"/>
              </a:rPr>
              <a:t> </a:t>
            </a:r>
            <a:r>
              <a:rPr lang="ru-RU" sz="1200" kern="10" dirty="0" err="1" smtClean="0">
                <a:ln w="9525">
                  <a:round/>
                  <a:headEnd/>
                  <a:tailEnd/>
                </a:ln>
                <a:blipFill dpi="0" rotWithShape="0">
                  <a:blip r:embed="rId3"/>
                  <a:srcRect/>
                  <a:tile tx="0" ty="0" sx="100000" sy="100000" flip="none" algn="tl"/>
                </a:blipFill>
                <a:latin typeface="Monotype Corsiva"/>
              </a:rPr>
              <a:t>распостранение</a:t>
            </a:r>
            <a:r>
              <a:rPr lang="ru-RU" sz="1200" kern="10" dirty="0" smtClean="0">
                <a:ln w="9525">
                  <a:round/>
                  <a:headEnd/>
                  <a:tailEnd/>
                </a:ln>
                <a:blipFill dpi="0" rotWithShape="0">
                  <a:blip r:embed="rId3"/>
                  <a:srcRect/>
                  <a:tile tx="0" ty="0" sx="100000" sy="100000" flip="none" algn="tl"/>
                </a:blipFill>
                <a:latin typeface="Monotype Corsiva"/>
              </a:rPr>
              <a:t> получила в Германии.</a:t>
            </a:r>
            <a:endParaRPr lang="ru-RU" dirty="0"/>
          </a:p>
        </p:txBody>
      </p:sp>
      <p:sp>
        <p:nvSpPr>
          <p:cNvPr id="4" name="Номер слайда 3"/>
          <p:cNvSpPr>
            <a:spLocks noGrp="1"/>
          </p:cNvSpPr>
          <p:nvPr>
            <p:ph type="sldNum" sz="quarter" idx="10"/>
          </p:nvPr>
        </p:nvSpPr>
        <p:spPr/>
        <p:txBody>
          <a:bodyPr/>
          <a:lstStyle/>
          <a:p>
            <a:fld id="{C0DE8F96-59B3-4697-AD33-079F80EDABF2}" type="slidenum">
              <a:rPr lang="ru-RU" smtClean="0"/>
              <a:pPr/>
              <a:t>7</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0" dirty="0" smtClean="0">
                <a:ln w="9525">
                  <a:round/>
                  <a:headEnd/>
                  <a:tailEnd/>
                </a:ln>
                <a:blipFill dpi="0" rotWithShape="0">
                  <a:blip r:embed="rId3"/>
                  <a:srcRect/>
                  <a:tile tx="0" ty="0" sx="100000" sy="100000" flip="none" algn="tl"/>
                </a:blipFill>
                <a:latin typeface="Monotype Corsiva"/>
              </a:rPr>
              <a:t>	Наиболее интересна иллюстрация возможностей газогенераторных технологий на примере Швеции. В сентябре 1939 года Швеция имела приблизительно 1500 газогенераторных грузовых автомобилей и один газогенераторный автобус. </a:t>
            </a:r>
            <a:endParaRPr lang="ru-RU" dirty="0"/>
          </a:p>
        </p:txBody>
      </p:sp>
      <p:sp>
        <p:nvSpPr>
          <p:cNvPr id="4" name="Номер слайда 3"/>
          <p:cNvSpPr>
            <a:spLocks noGrp="1"/>
          </p:cNvSpPr>
          <p:nvPr>
            <p:ph type="sldNum" sz="quarter" idx="10"/>
          </p:nvPr>
        </p:nvSpPr>
        <p:spPr/>
        <p:txBody>
          <a:bodyPr/>
          <a:lstStyle/>
          <a:p>
            <a:fld id="{C0DE8F96-59B3-4697-AD33-079F80EDABF2}" type="slidenum">
              <a:rPr lang="ru-RU" smtClean="0"/>
              <a:pPr/>
              <a:t>11</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Из более поздних разработок представляют интерес установки К. Густова, </a:t>
            </a:r>
            <a:r>
              <a:rPr lang="fr-FR" sz="1200" kern="10" dirty="0" smtClean="0">
                <a:ln w="9525">
                  <a:round/>
                  <a:headEnd/>
                  <a:tailEnd/>
                </a:ln>
                <a:blipFill dpi="0" rotWithShape="0">
                  <a:blip r:embed="rId3"/>
                  <a:srcRect/>
                  <a:tile tx="0" ty="0" sx="100000" sy="100000" flip="none" algn="tl"/>
                </a:blipFill>
                <a:latin typeface="Monotype Corsiva"/>
              </a:rPr>
              <a:t>Rocky Creek</a:t>
            </a:r>
            <a:r>
              <a:rPr lang="ru-RU" sz="1200" kern="10" dirty="0" smtClean="0">
                <a:ln w="9525">
                  <a:round/>
                  <a:headEnd/>
                  <a:tailEnd/>
                </a:ln>
                <a:blipFill dpi="0" rotWithShape="0">
                  <a:blip r:embed="rId3"/>
                  <a:srcRect/>
                  <a:tile tx="0" ty="0" sx="100000" sy="100000" flip="none" algn="tl"/>
                </a:blipFill>
                <a:latin typeface="Monotype Corsiva"/>
              </a:rPr>
              <a:t> и </a:t>
            </a:r>
            <a:r>
              <a:rPr lang="fr-FR" sz="1200" kern="10" dirty="0" smtClean="0">
                <a:ln w="9525">
                  <a:round/>
                  <a:headEnd/>
                  <a:tailEnd/>
                </a:ln>
                <a:blipFill dpi="0" rotWithShape="0">
                  <a:blip r:embed="rId3"/>
                  <a:srcRect/>
                  <a:tile tx="0" ty="0" sx="100000" sy="100000" flip="none" algn="tl"/>
                </a:blipFill>
                <a:latin typeface="Monotype Corsiva"/>
              </a:rPr>
              <a:t>USD</a:t>
            </a:r>
            <a:r>
              <a:rPr lang="ru-RU" sz="1200" kern="10" dirty="0" smtClean="0">
                <a:ln w="9525">
                  <a:round/>
                  <a:headEnd/>
                  <a:tailEnd/>
                </a:ln>
                <a:blipFill dpi="0" rotWithShape="0">
                  <a:blip r:embed="rId3"/>
                  <a:srcRect/>
                  <a:tile tx="0" ty="0" sx="100000" sy="100000" flip="none" algn="tl"/>
                </a:blipFill>
                <a:latin typeface="Monotype Corsiva"/>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0" dirty="0" smtClean="0">
              <a:ln w="9525">
                <a:round/>
                <a:headEnd/>
                <a:tailEnd/>
              </a:ln>
              <a:blipFill dpi="0" rotWithShape="0">
                <a:blip r:embed="rId3"/>
                <a:srcRect/>
                <a:tile tx="0" ty="0" sx="100000" sy="100000" flip="none" algn="tl"/>
              </a:blipFill>
              <a:latin typeface="Monotype Corsiva"/>
            </a:endParaRPr>
          </a:p>
          <a:p>
            <a:endParaRPr lang="ru-RU" dirty="0"/>
          </a:p>
        </p:txBody>
      </p:sp>
      <p:sp>
        <p:nvSpPr>
          <p:cNvPr id="4" name="Номер слайда 3"/>
          <p:cNvSpPr>
            <a:spLocks noGrp="1"/>
          </p:cNvSpPr>
          <p:nvPr>
            <p:ph type="sldNum" sz="quarter" idx="10"/>
          </p:nvPr>
        </p:nvSpPr>
        <p:spPr/>
        <p:txBody>
          <a:bodyPr/>
          <a:lstStyle/>
          <a:p>
            <a:fld id="{C0DE8F96-59B3-4697-AD33-079F80EDABF2}" type="slidenum">
              <a:rPr lang="ru-RU" smtClean="0"/>
              <a:pPr/>
              <a:t>12</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И очиститель</a:t>
            </a:r>
            <a:r>
              <a:rPr lang="ru-RU" baseline="0" dirty="0" smtClean="0"/>
              <a:t> с глубоким </a:t>
            </a:r>
            <a:r>
              <a:rPr lang="ru-RU" baseline="0" dirty="0" err="1" smtClean="0"/>
              <a:t>барботажем</a:t>
            </a:r>
            <a:r>
              <a:rPr lang="ru-RU" baseline="0" dirty="0" smtClean="0"/>
              <a:t> конструкции </a:t>
            </a:r>
            <a:r>
              <a:rPr lang="ru-RU" baseline="0" dirty="0" err="1" smtClean="0"/>
              <a:t>Эдгарда</a:t>
            </a:r>
            <a:r>
              <a:rPr lang="ru-RU" baseline="0" dirty="0" smtClean="0"/>
              <a:t>.</a:t>
            </a:r>
            <a:endParaRPr lang="ru-RU" dirty="0"/>
          </a:p>
        </p:txBody>
      </p:sp>
      <p:sp>
        <p:nvSpPr>
          <p:cNvPr id="4" name="Номер слайда 3"/>
          <p:cNvSpPr>
            <a:spLocks noGrp="1"/>
          </p:cNvSpPr>
          <p:nvPr>
            <p:ph type="sldNum" sz="quarter" idx="10"/>
          </p:nvPr>
        </p:nvSpPr>
        <p:spPr/>
        <p:txBody>
          <a:bodyPr/>
          <a:lstStyle/>
          <a:p>
            <a:fld id="{C0DE8F96-59B3-4697-AD33-079F80EDABF2}" type="slidenum">
              <a:rPr lang="ru-RU" smtClean="0"/>
              <a:pPr/>
              <a:t>13</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В последующие годы такие суда получили большое распространение на речном флоте: на 1 января 1941 года во всех пароходствах страны числилось 469 газоходов разного назначения. Общая мощность их силовых установок составляла 38 118 л. с. </a:t>
            </a:r>
            <a:endParaRPr lang="ru-RU" dirty="0"/>
          </a:p>
        </p:txBody>
      </p:sp>
      <p:sp>
        <p:nvSpPr>
          <p:cNvPr id="4" name="Номер слайда 3"/>
          <p:cNvSpPr>
            <a:spLocks noGrp="1"/>
          </p:cNvSpPr>
          <p:nvPr>
            <p:ph type="sldNum" sz="quarter" idx="10"/>
          </p:nvPr>
        </p:nvSpPr>
        <p:spPr/>
        <p:txBody>
          <a:bodyPr/>
          <a:lstStyle/>
          <a:p>
            <a:fld id="{C0DE8F96-59B3-4697-AD33-079F80EDABF2}" type="slidenum">
              <a:rPr lang="ru-RU" smtClean="0"/>
              <a:pPr/>
              <a:t>18</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sz="1200" kern="1200" dirty="0" smtClean="0">
              <a:solidFill>
                <a:schemeClr val="tx1"/>
              </a:solidFill>
              <a:latin typeface="+mn-lt"/>
              <a:ea typeface="+mn-ea"/>
              <a:cs typeface="+mn-cs"/>
            </a:endParaRPr>
          </a:p>
          <a:p>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	Т20-1</a:t>
            </a:r>
            <a:r>
              <a:rPr lang="ru-RU" sz="1200" kern="1200" baseline="0" dirty="0" smtClean="0">
                <a:solidFill>
                  <a:schemeClr val="tx1"/>
                </a:solidFill>
                <a:latin typeface="+mn-lt"/>
                <a:ea typeface="+mn-ea"/>
                <a:cs typeface="+mn-cs"/>
              </a:rPr>
              <a:t> и Т20-2 которые использовались </a:t>
            </a:r>
            <a:r>
              <a:rPr lang="ru-RU" sz="1200" kern="1200" dirty="0" smtClean="0">
                <a:solidFill>
                  <a:schemeClr val="tx1"/>
                </a:solidFill>
                <a:latin typeface="+mn-lt"/>
                <a:ea typeface="+mn-ea"/>
                <a:cs typeface="+mn-cs"/>
              </a:rPr>
              <a:t>на небольших ж.-д. электростанциях</a:t>
            </a:r>
            <a:r>
              <a:rPr lang="ru-RU" sz="1200" kern="1200" baseline="0" dirty="0" smtClean="0">
                <a:solidFill>
                  <a:schemeClr val="tx1"/>
                </a:solidFill>
                <a:latin typeface="+mn-lt"/>
                <a:ea typeface="+mn-ea"/>
                <a:cs typeface="+mn-cs"/>
              </a:rPr>
              <a:t>.</a:t>
            </a:r>
          </a:p>
          <a:p>
            <a:r>
              <a:rPr lang="ru-RU" sz="1200" kern="1200" dirty="0" smtClean="0">
                <a:solidFill>
                  <a:schemeClr val="tx1"/>
                </a:solidFill>
                <a:latin typeface="+mn-lt"/>
                <a:ea typeface="+mn-ea"/>
                <a:cs typeface="+mn-cs"/>
              </a:rPr>
              <a:t>	В начале 1958 г. действующих тепловозов серии ТЭ1г остались единицы. В это же время Китайская Народная Республика попросила провести испытания газогенераторных тепловозов на ее железных дорогах. В 1959 г. китайскими и советскими специалистами были проведены испытания двух тепловозов выпуска 1954 г., давшие хорошие результаты. При испытаниях использовались антрациты китайских месторождений. Один из испытанных тепловозов был приобретен Министерством железнодорожного транспорта Китая, где они впоследствии получили широкое распространение.</a:t>
            </a:r>
            <a:endParaRPr lang="ru-RU" dirty="0"/>
          </a:p>
        </p:txBody>
      </p:sp>
      <p:sp>
        <p:nvSpPr>
          <p:cNvPr id="4" name="Номер слайда 3"/>
          <p:cNvSpPr>
            <a:spLocks noGrp="1"/>
          </p:cNvSpPr>
          <p:nvPr>
            <p:ph type="sldNum" sz="quarter" idx="10"/>
          </p:nvPr>
        </p:nvSpPr>
        <p:spPr/>
        <p:txBody>
          <a:bodyPr/>
          <a:lstStyle/>
          <a:p>
            <a:fld id="{C0DE8F96-59B3-4697-AD33-079F80EDABF2}" type="slidenum">
              <a:rPr lang="ru-RU" smtClean="0"/>
              <a:pPr/>
              <a:t>19</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Результаты производственной работы газомоторных установок в сельском хозяйстве показали их большую экономичность. Удельный расход соломы составлял в среднем 1,15-1-1,20 </a:t>
            </a:r>
            <a:r>
              <a:rPr lang="ru-RU" sz="1200" kern="1200" dirty="0" err="1" smtClean="0">
                <a:solidFill>
                  <a:schemeClr val="tx1"/>
                </a:solidFill>
                <a:latin typeface="+mn-lt"/>
                <a:ea typeface="+mn-ea"/>
                <a:cs typeface="+mn-cs"/>
              </a:rPr>
              <a:t>кг\э.л.с-час</a:t>
            </a:r>
            <a:r>
              <a:rPr lang="ru-RU" sz="1200" kern="1200" dirty="0" smtClean="0">
                <a:solidFill>
                  <a:schemeClr val="tx1"/>
                </a:solidFill>
                <a:latin typeface="+mn-lt"/>
                <a:ea typeface="+mn-ea"/>
                <a:cs typeface="+mn-cs"/>
              </a:rPr>
              <a:t>. Удельный расход соломы на 1 </a:t>
            </a:r>
            <a:r>
              <a:rPr lang="ru-RU" sz="1200" i="1" kern="1200" dirty="0" smtClean="0">
                <a:solidFill>
                  <a:schemeClr val="tx1"/>
                </a:solidFill>
                <a:latin typeface="+mn-lt"/>
                <a:ea typeface="+mn-ea"/>
                <a:cs typeface="+mn-cs"/>
              </a:rPr>
              <a:t>т</a:t>
            </a:r>
            <a:r>
              <a:rPr lang="ru-RU" sz="1200" kern="1200" dirty="0" smtClean="0">
                <a:solidFill>
                  <a:schemeClr val="tx1"/>
                </a:solidFill>
                <a:latin typeface="+mn-lt"/>
                <a:ea typeface="+mn-ea"/>
                <a:cs typeface="+mn-cs"/>
              </a:rPr>
              <a:t>. обмолоченного зерна лежал в пределах 14-17 кг/</a:t>
            </a:r>
            <a:r>
              <a:rPr lang="ru-RU" sz="1200" i="1" kern="1200" dirty="0" smtClean="0">
                <a:solidFill>
                  <a:schemeClr val="tx1"/>
                </a:solidFill>
                <a:latin typeface="+mn-lt"/>
                <a:ea typeface="+mn-ea"/>
                <a:cs typeface="+mn-cs"/>
              </a:rPr>
              <a:t>т</a:t>
            </a:r>
            <a:r>
              <a:rPr lang="ru-RU" sz="1200" kern="1200" dirty="0" smtClean="0">
                <a:solidFill>
                  <a:schemeClr val="tx1"/>
                </a:solidFill>
                <a:latin typeface="+mn-lt"/>
                <a:ea typeface="+mn-ea"/>
                <a:cs typeface="+mn-cs"/>
              </a:rPr>
              <a:t> (в среднем-15 кг/</a:t>
            </a:r>
            <a:r>
              <a:rPr lang="ru-RU" sz="1200" i="1" kern="1200" dirty="0" smtClean="0">
                <a:solidFill>
                  <a:schemeClr val="tx1"/>
                </a:solidFill>
                <a:latin typeface="+mn-lt"/>
                <a:ea typeface="+mn-ea"/>
                <a:cs typeface="+mn-cs"/>
              </a:rPr>
              <a:t>т</a:t>
            </a:r>
            <a:r>
              <a:rPr lang="ru-RU" sz="1200" kern="1200" dirty="0" smtClean="0">
                <a:solidFill>
                  <a:schemeClr val="tx1"/>
                </a:solidFill>
                <a:latin typeface="+mn-lt"/>
                <a:ea typeface="+mn-ea"/>
                <a:cs typeface="+mn-cs"/>
              </a:rPr>
              <a:t>). Этот удельный расход по отношению к общему количеству выдаваемой молотилкой соломы составлял всего 1 - 1,5%. Описанная газомоторная установка с газогенератором для газификации соломы имела К.П.Д. не ниже 13- 14%.</a:t>
            </a:r>
            <a:endParaRPr lang="ru-RU" dirty="0"/>
          </a:p>
        </p:txBody>
      </p:sp>
      <p:sp>
        <p:nvSpPr>
          <p:cNvPr id="4" name="Номер слайда 3"/>
          <p:cNvSpPr>
            <a:spLocks noGrp="1"/>
          </p:cNvSpPr>
          <p:nvPr>
            <p:ph type="sldNum" sz="quarter" idx="10"/>
          </p:nvPr>
        </p:nvSpPr>
        <p:spPr/>
        <p:txBody>
          <a:bodyPr/>
          <a:lstStyle/>
          <a:p>
            <a:fld id="{C0DE8F96-59B3-4697-AD33-079F80EDABF2}" type="slidenum">
              <a:rPr lang="ru-RU" smtClean="0"/>
              <a:pPr/>
              <a:t>20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270998" y="6677306"/>
            <a:ext cx="25737979" cy="460743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4541996" y="12180358"/>
            <a:ext cx="21195983" cy="5493103"/>
          </a:xfrm>
        </p:spPr>
        <p:txBody>
          <a:bodyPr/>
          <a:lstStyle>
            <a:lvl1pPr marL="0" indent="0" algn="ctr">
              <a:buNone/>
              <a:defRPr>
                <a:solidFill>
                  <a:schemeClr val="tx1">
                    <a:tint val="75000"/>
                  </a:schemeClr>
                </a:solidFill>
              </a:defRPr>
            </a:lvl1pPr>
            <a:lvl2pPr marL="1479271" indent="0" algn="ctr">
              <a:buNone/>
              <a:defRPr>
                <a:solidFill>
                  <a:schemeClr val="tx1">
                    <a:tint val="75000"/>
                  </a:schemeClr>
                </a:solidFill>
              </a:defRPr>
            </a:lvl2pPr>
            <a:lvl3pPr marL="2958541" indent="0" algn="ctr">
              <a:buNone/>
              <a:defRPr>
                <a:solidFill>
                  <a:schemeClr val="tx1">
                    <a:tint val="75000"/>
                  </a:schemeClr>
                </a:solidFill>
              </a:defRPr>
            </a:lvl3pPr>
            <a:lvl4pPr marL="4437812" indent="0" algn="ctr">
              <a:buNone/>
              <a:defRPr>
                <a:solidFill>
                  <a:schemeClr val="tx1">
                    <a:tint val="75000"/>
                  </a:schemeClr>
                </a:solidFill>
              </a:defRPr>
            </a:lvl4pPr>
            <a:lvl5pPr marL="5917082" indent="0" algn="ctr">
              <a:buNone/>
              <a:defRPr>
                <a:solidFill>
                  <a:schemeClr val="tx1">
                    <a:tint val="75000"/>
                  </a:schemeClr>
                </a:solidFill>
              </a:defRPr>
            </a:lvl5pPr>
            <a:lvl6pPr marL="7396353" indent="0" algn="ctr">
              <a:buNone/>
              <a:defRPr>
                <a:solidFill>
                  <a:schemeClr val="tx1">
                    <a:tint val="75000"/>
                  </a:schemeClr>
                </a:solidFill>
              </a:defRPr>
            </a:lvl6pPr>
            <a:lvl7pPr marL="8875624" indent="0" algn="ctr">
              <a:buNone/>
              <a:defRPr>
                <a:solidFill>
                  <a:schemeClr val="tx1">
                    <a:tint val="75000"/>
                  </a:schemeClr>
                </a:solidFill>
              </a:defRPr>
            </a:lvl7pPr>
            <a:lvl8pPr marL="10354894" indent="0" algn="ctr">
              <a:buNone/>
              <a:defRPr>
                <a:solidFill>
                  <a:schemeClr val="tx1">
                    <a:tint val="75000"/>
                  </a:schemeClr>
                </a:solidFill>
              </a:defRPr>
            </a:lvl8pPr>
            <a:lvl9pPr marL="11834165"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E020CED3-A5E9-4B2D-ABD1-EAEC4E0FE60A}" type="datetimeFigureOut">
              <a:rPr lang="ru-RU"/>
              <a:pPr>
                <a:defRPr/>
              </a:pPr>
              <a:t>13.10.2009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7A31C8B-460E-4123-B282-F93783B5C22F}" type="slidenum">
              <a:rPr lang="ru-RU"/>
              <a:pPr>
                <a:defRPr/>
              </a:pPr>
              <a:t>‹#›</a:t>
            </a:fld>
            <a:endParaRPr lang="ru-RU"/>
          </a:p>
        </p:txBody>
      </p:sp>
    </p:spTree>
  </p:cSld>
  <p:clrMapOvr>
    <a:masterClrMapping/>
  </p:clrMapOvr>
  <p:transition advTm="3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9C9E374-9271-4B5A-A880-6669136169CA}" type="datetimeFigureOut">
              <a:rPr lang="ru-RU"/>
              <a:pPr>
                <a:defRPr/>
              </a:pPr>
              <a:t>13.10.2009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D33C883-DB8C-4C87-9793-AC3A8971C652}" type="slidenum">
              <a:rPr lang="ru-RU"/>
              <a:pPr>
                <a:defRPr/>
              </a:pPr>
              <a:t>‹#›</a:t>
            </a:fld>
            <a:endParaRPr lang="ru-RU"/>
          </a:p>
        </p:txBody>
      </p:sp>
    </p:spTree>
  </p:cSld>
  <p:clrMapOvr>
    <a:masterClrMapping/>
  </p:clrMapOvr>
  <p:transition advTm="3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21952982" y="860788"/>
            <a:ext cx="6812994" cy="18340196"/>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513999" y="860788"/>
            <a:ext cx="19934317" cy="18340196"/>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F25B745-6750-4AC3-AFED-7703E08E7CB7}" type="datetimeFigureOut">
              <a:rPr lang="ru-RU"/>
              <a:pPr>
                <a:defRPr/>
              </a:pPr>
              <a:t>13.10.2009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CB187C2-BED4-4F29-8154-D0BE8185AB60}" type="slidenum">
              <a:rPr lang="ru-RU"/>
              <a:pPr>
                <a:defRPr/>
              </a:pPr>
              <a:t>‹#›</a:t>
            </a:fld>
            <a:endParaRPr lang="ru-RU"/>
          </a:p>
        </p:txBody>
      </p:sp>
    </p:spTree>
  </p:cSld>
  <p:clrMapOvr>
    <a:masterClrMapping/>
  </p:clrMapOvr>
  <p:transition advTm="30000"/>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1514475" y="860425"/>
            <a:ext cx="27251025" cy="183403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3"/>
          <p:cNvSpPr>
            <a:spLocks noGrp="1"/>
          </p:cNvSpPr>
          <p:nvPr>
            <p:ph type="dt" sz="half" idx="10"/>
          </p:nvPr>
        </p:nvSpPr>
        <p:spPr/>
        <p:txBody>
          <a:bodyPr/>
          <a:lstStyle>
            <a:lvl1pPr>
              <a:defRPr/>
            </a:lvl1pPr>
          </a:lstStyle>
          <a:p>
            <a:pPr>
              <a:defRPr/>
            </a:pPr>
            <a:fld id="{045881FD-FD47-4E5E-AD2D-26AD8F7B5087}" type="datetimeFigureOut">
              <a:rPr lang="ru-RU"/>
              <a:pPr>
                <a:defRPr/>
              </a:pPr>
              <a:t>13.10.2009</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CC004053-AE0D-47FE-A1DE-021D3290DB4B}" type="slidenum">
              <a:rPr lang="ru-RU"/>
              <a:pPr>
                <a:defRPr/>
              </a:pPr>
              <a:t>‹#›</a:t>
            </a:fld>
            <a:endParaRPr lang="ru-RU"/>
          </a:p>
        </p:txBody>
      </p:sp>
    </p:spTree>
  </p:cSld>
  <p:clrMapOvr>
    <a:masterClrMapping/>
  </p:clrMapOvr>
  <p:transition advTm="3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E5B5D27-1082-413D-B45C-05875056BB0B}" type="datetimeFigureOut">
              <a:rPr lang="ru-RU"/>
              <a:pPr>
                <a:defRPr/>
              </a:pPr>
              <a:t>13.10.2009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7DF3B5C-6473-47C1-9B16-6C79B254670F}" type="slidenum">
              <a:rPr lang="ru-RU"/>
              <a:pPr>
                <a:defRPr/>
              </a:pPr>
              <a:t>‹#›</a:t>
            </a:fld>
            <a:endParaRPr lang="ru-RU"/>
          </a:p>
        </p:txBody>
      </p:sp>
    </p:spTree>
  </p:cSld>
  <p:clrMapOvr>
    <a:masterClrMapping/>
  </p:clrMapOvr>
  <p:transition advTm="3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91909" y="13812369"/>
            <a:ext cx="25737979" cy="4269096"/>
          </a:xfrm>
        </p:spPr>
        <p:txBody>
          <a:bodyPr anchor="t"/>
          <a:lstStyle>
            <a:lvl1pPr algn="l">
              <a:defRPr sz="12900" b="1" cap="all"/>
            </a:lvl1pPr>
          </a:lstStyle>
          <a:p>
            <a:r>
              <a:rPr lang="ru-RU" smtClean="0"/>
              <a:t>Образец заголовка</a:t>
            </a:r>
            <a:endParaRPr lang="ru-RU"/>
          </a:p>
        </p:txBody>
      </p:sp>
      <p:sp>
        <p:nvSpPr>
          <p:cNvPr id="3" name="Текст 2"/>
          <p:cNvSpPr>
            <a:spLocks noGrp="1"/>
          </p:cNvSpPr>
          <p:nvPr>
            <p:ph type="body" idx="1"/>
          </p:nvPr>
        </p:nvSpPr>
        <p:spPr>
          <a:xfrm>
            <a:off x="2391909" y="9110394"/>
            <a:ext cx="25737979" cy="4701975"/>
          </a:xfrm>
        </p:spPr>
        <p:txBody>
          <a:bodyPr anchor="b"/>
          <a:lstStyle>
            <a:lvl1pPr marL="0" indent="0">
              <a:buNone/>
              <a:defRPr sz="6500">
                <a:solidFill>
                  <a:schemeClr val="tx1">
                    <a:tint val="75000"/>
                  </a:schemeClr>
                </a:solidFill>
              </a:defRPr>
            </a:lvl1pPr>
            <a:lvl2pPr marL="1479271" indent="0">
              <a:buNone/>
              <a:defRPr sz="5800">
                <a:solidFill>
                  <a:schemeClr val="tx1">
                    <a:tint val="75000"/>
                  </a:schemeClr>
                </a:solidFill>
              </a:defRPr>
            </a:lvl2pPr>
            <a:lvl3pPr marL="2958541" indent="0">
              <a:buNone/>
              <a:defRPr sz="5200">
                <a:solidFill>
                  <a:schemeClr val="tx1">
                    <a:tint val="75000"/>
                  </a:schemeClr>
                </a:solidFill>
              </a:defRPr>
            </a:lvl3pPr>
            <a:lvl4pPr marL="4437812" indent="0">
              <a:buNone/>
              <a:defRPr sz="4500">
                <a:solidFill>
                  <a:schemeClr val="tx1">
                    <a:tint val="75000"/>
                  </a:schemeClr>
                </a:solidFill>
              </a:defRPr>
            </a:lvl4pPr>
            <a:lvl5pPr marL="5917082" indent="0">
              <a:buNone/>
              <a:defRPr sz="4500">
                <a:solidFill>
                  <a:schemeClr val="tx1">
                    <a:tint val="75000"/>
                  </a:schemeClr>
                </a:solidFill>
              </a:defRPr>
            </a:lvl5pPr>
            <a:lvl6pPr marL="7396353" indent="0">
              <a:buNone/>
              <a:defRPr sz="4500">
                <a:solidFill>
                  <a:schemeClr val="tx1">
                    <a:tint val="75000"/>
                  </a:schemeClr>
                </a:solidFill>
              </a:defRPr>
            </a:lvl6pPr>
            <a:lvl7pPr marL="8875624" indent="0">
              <a:buNone/>
              <a:defRPr sz="4500">
                <a:solidFill>
                  <a:schemeClr val="tx1">
                    <a:tint val="75000"/>
                  </a:schemeClr>
                </a:solidFill>
              </a:defRPr>
            </a:lvl7pPr>
            <a:lvl8pPr marL="10354894" indent="0">
              <a:buNone/>
              <a:defRPr sz="4500">
                <a:solidFill>
                  <a:schemeClr val="tx1">
                    <a:tint val="75000"/>
                  </a:schemeClr>
                </a:solidFill>
              </a:defRPr>
            </a:lvl8pPr>
            <a:lvl9pPr marL="11834165" indent="0">
              <a:buNone/>
              <a:defRPr sz="45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FB7185A6-264E-42A4-807A-0B803C73D5B1}" type="datetimeFigureOut">
              <a:rPr lang="ru-RU"/>
              <a:pPr>
                <a:defRPr/>
              </a:pPr>
              <a:t>13.10.2009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CE35FAB-F911-4736-A1CE-4C2D00E07396}" type="slidenum">
              <a:rPr lang="ru-RU"/>
              <a:pPr>
                <a:defRPr/>
              </a:pPr>
              <a:t>‹#›</a:t>
            </a:fld>
            <a:endParaRPr lang="ru-RU"/>
          </a:p>
        </p:txBody>
      </p:sp>
    </p:spTree>
  </p:cSld>
  <p:clrMapOvr>
    <a:masterClrMapping/>
  </p:clrMapOvr>
  <p:transition advTm="3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513999" y="5015443"/>
            <a:ext cx="13373656" cy="14185541"/>
          </a:xfrm>
        </p:spPr>
        <p:txBody>
          <a:bodyPr/>
          <a:lstStyle>
            <a:lvl1pPr>
              <a:defRPr sz="9100"/>
            </a:lvl1pPr>
            <a:lvl2pPr>
              <a:defRPr sz="7800"/>
            </a:lvl2pPr>
            <a:lvl3pPr>
              <a:defRPr sz="6500"/>
            </a:lvl3pPr>
            <a:lvl4pPr>
              <a:defRPr sz="5800"/>
            </a:lvl4pPr>
            <a:lvl5pPr>
              <a:defRPr sz="5800"/>
            </a:lvl5pPr>
            <a:lvl6pPr>
              <a:defRPr sz="5800"/>
            </a:lvl6pPr>
            <a:lvl7pPr>
              <a:defRPr sz="5800"/>
            </a:lvl7pPr>
            <a:lvl8pPr>
              <a:defRPr sz="5800"/>
            </a:lvl8pPr>
            <a:lvl9pPr>
              <a:defRPr sz="5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15392320" y="5015443"/>
            <a:ext cx="13373656" cy="14185541"/>
          </a:xfrm>
        </p:spPr>
        <p:txBody>
          <a:bodyPr/>
          <a:lstStyle>
            <a:lvl1pPr>
              <a:defRPr sz="9100"/>
            </a:lvl1pPr>
            <a:lvl2pPr>
              <a:defRPr sz="7800"/>
            </a:lvl2pPr>
            <a:lvl3pPr>
              <a:defRPr sz="6500"/>
            </a:lvl3pPr>
            <a:lvl4pPr>
              <a:defRPr sz="5800"/>
            </a:lvl4pPr>
            <a:lvl5pPr>
              <a:defRPr sz="5800"/>
            </a:lvl5pPr>
            <a:lvl6pPr>
              <a:defRPr sz="5800"/>
            </a:lvl6pPr>
            <a:lvl7pPr>
              <a:defRPr sz="5800"/>
            </a:lvl7pPr>
            <a:lvl8pPr>
              <a:defRPr sz="5800"/>
            </a:lvl8pPr>
            <a:lvl9pPr>
              <a:defRPr sz="5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99906434-D501-4E24-8B61-195DDDC9AB60}" type="datetimeFigureOut">
              <a:rPr lang="ru-RU"/>
              <a:pPr>
                <a:defRPr/>
              </a:pPr>
              <a:t>13.10.2009</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140A6B8-22A7-49C8-BDBC-828A41C6A08D}" type="slidenum">
              <a:rPr lang="ru-RU"/>
              <a:pPr>
                <a:defRPr/>
              </a:pPr>
              <a:t>‹#›</a:t>
            </a:fld>
            <a:endParaRPr lang="ru-RU"/>
          </a:p>
        </p:txBody>
      </p:sp>
    </p:spTree>
  </p:cSld>
  <p:clrMapOvr>
    <a:masterClrMapping/>
  </p:clrMapOvr>
  <p:transition advTm="3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1513999" y="4811442"/>
            <a:ext cx="13378914" cy="2005180"/>
          </a:xfrm>
        </p:spPr>
        <p:txBody>
          <a:bodyPr anchor="b"/>
          <a:lstStyle>
            <a:lvl1pPr marL="0" indent="0">
              <a:buNone/>
              <a:defRPr sz="7800" b="1"/>
            </a:lvl1pPr>
            <a:lvl2pPr marL="1479271" indent="0">
              <a:buNone/>
              <a:defRPr sz="6500" b="1"/>
            </a:lvl2pPr>
            <a:lvl3pPr marL="2958541" indent="0">
              <a:buNone/>
              <a:defRPr sz="5800" b="1"/>
            </a:lvl3pPr>
            <a:lvl4pPr marL="4437812" indent="0">
              <a:buNone/>
              <a:defRPr sz="5200" b="1"/>
            </a:lvl4pPr>
            <a:lvl5pPr marL="5917082" indent="0">
              <a:buNone/>
              <a:defRPr sz="5200" b="1"/>
            </a:lvl5pPr>
            <a:lvl6pPr marL="7396353" indent="0">
              <a:buNone/>
              <a:defRPr sz="5200" b="1"/>
            </a:lvl6pPr>
            <a:lvl7pPr marL="8875624" indent="0">
              <a:buNone/>
              <a:defRPr sz="5200" b="1"/>
            </a:lvl7pPr>
            <a:lvl8pPr marL="10354894" indent="0">
              <a:buNone/>
              <a:defRPr sz="5200" b="1"/>
            </a:lvl8pPr>
            <a:lvl9pPr marL="11834165" indent="0">
              <a:buNone/>
              <a:defRPr sz="5200" b="1"/>
            </a:lvl9pPr>
          </a:lstStyle>
          <a:p>
            <a:pPr lvl="0"/>
            <a:r>
              <a:rPr lang="ru-RU" smtClean="0"/>
              <a:t>Образец текста</a:t>
            </a:r>
          </a:p>
        </p:txBody>
      </p:sp>
      <p:sp>
        <p:nvSpPr>
          <p:cNvPr id="4" name="Содержимое 3"/>
          <p:cNvSpPr>
            <a:spLocks noGrp="1"/>
          </p:cNvSpPr>
          <p:nvPr>
            <p:ph sz="half" idx="2"/>
          </p:nvPr>
        </p:nvSpPr>
        <p:spPr>
          <a:xfrm>
            <a:off x="1513999" y="6816622"/>
            <a:ext cx="13378914" cy="12384361"/>
          </a:xfrm>
        </p:spPr>
        <p:txBody>
          <a:bodyPr/>
          <a:lstStyle>
            <a:lvl1pPr>
              <a:defRPr sz="7800"/>
            </a:lvl1pPr>
            <a:lvl2pPr>
              <a:defRPr sz="6500"/>
            </a:lvl2pPr>
            <a:lvl3pPr>
              <a:defRPr sz="5800"/>
            </a:lvl3pPr>
            <a:lvl4pPr>
              <a:defRPr sz="5200"/>
            </a:lvl4pPr>
            <a:lvl5pPr>
              <a:defRPr sz="5200"/>
            </a:lvl5pPr>
            <a:lvl6pPr>
              <a:defRPr sz="5200"/>
            </a:lvl6pPr>
            <a:lvl7pPr>
              <a:defRPr sz="5200"/>
            </a:lvl7pPr>
            <a:lvl8pPr>
              <a:defRPr sz="5200"/>
            </a:lvl8pPr>
            <a:lvl9pPr>
              <a:defRPr sz="5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15381808" y="4811442"/>
            <a:ext cx="13384170" cy="2005180"/>
          </a:xfrm>
        </p:spPr>
        <p:txBody>
          <a:bodyPr anchor="b"/>
          <a:lstStyle>
            <a:lvl1pPr marL="0" indent="0">
              <a:buNone/>
              <a:defRPr sz="7800" b="1"/>
            </a:lvl1pPr>
            <a:lvl2pPr marL="1479271" indent="0">
              <a:buNone/>
              <a:defRPr sz="6500" b="1"/>
            </a:lvl2pPr>
            <a:lvl3pPr marL="2958541" indent="0">
              <a:buNone/>
              <a:defRPr sz="5800" b="1"/>
            </a:lvl3pPr>
            <a:lvl4pPr marL="4437812" indent="0">
              <a:buNone/>
              <a:defRPr sz="5200" b="1"/>
            </a:lvl4pPr>
            <a:lvl5pPr marL="5917082" indent="0">
              <a:buNone/>
              <a:defRPr sz="5200" b="1"/>
            </a:lvl5pPr>
            <a:lvl6pPr marL="7396353" indent="0">
              <a:buNone/>
              <a:defRPr sz="5200" b="1"/>
            </a:lvl6pPr>
            <a:lvl7pPr marL="8875624" indent="0">
              <a:buNone/>
              <a:defRPr sz="5200" b="1"/>
            </a:lvl7pPr>
            <a:lvl8pPr marL="10354894" indent="0">
              <a:buNone/>
              <a:defRPr sz="5200" b="1"/>
            </a:lvl8pPr>
            <a:lvl9pPr marL="11834165" indent="0">
              <a:buNone/>
              <a:defRPr sz="5200" b="1"/>
            </a:lvl9pPr>
          </a:lstStyle>
          <a:p>
            <a:pPr lvl="0"/>
            <a:r>
              <a:rPr lang="ru-RU" smtClean="0"/>
              <a:t>Образец текста</a:t>
            </a:r>
          </a:p>
        </p:txBody>
      </p:sp>
      <p:sp>
        <p:nvSpPr>
          <p:cNvPr id="6" name="Содержимое 5"/>
          <p:cNvSpPr>
            <a:spLocks noGrp="1"/>
          </p:cNvSpPr>
          <p:nvPr>
            <p:ph sz="quarter" idx="4"/>
          </p:nvPr>
        </p:nvSpPr>
        <p:spPr>
          <a:xfrm>
            <a:off x="15381808" y="6816622"/>
            <a:ext cx="13384170" cy="12384361"/>
          </a:xfrm>
        </p:spPr>
        <p:txBody>
          <a:bodyPr/>
          <a:lstStyle>
            <a:lvl1pPr>
              <a:defRPr sz="7800"/>
            </a:lvl1pPr>
            <a:lvl2pPr>
              <a:defRPr sz="6500"/>
            </a:lvl2pPr>
            <a:lvl3pPr>
              <a:defRPr sz="5800"/>
            </a:lvl3pPr>
            <a:lvl4pPr>
              <a:defRPr sz="5200"/>
            </a:lvl4pPr>
            <a:lvl5pPr>
              <a:defRPr sz="5200"/>
            </a:lvl5pPr>
            <a:lvl6pPr>
              <a:defRPr sz="5200"/>
            </a:lvl6pPr>
            <a:lvl7pPr>
              <a:defRPr sz="5200"/>
            </a:lvl7pPr>
            <a:lvl8pPr>
              <a:defRPr sz="5200"/>
            </a:lvl8pPr>
            <a:lvl9pPr>
              <a:defRPr sz="5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A85637D3-ED8B-4A2A-B377-6628524A3A86}" type="datetimeFigureOut">
              <a:rPr lang="ru-RU"/>
              <a:pPr>
                <a:defRPr/>
              </a:pPr>
              <a:t>13.10.2009</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03233A0E-F2F7-4174-89AD-FD8424A4BBF2}" type="slidenum">
              <a:rPr lang="ru-RU"/>
              <a:pPr>
                <a:defRPr/>
              </a:pPr>
              <a:t>‹#›</a:t>
            </a:fld>
            <a:endParaRPr lang="ru-RU"/>
          </a:p>
        </p:txBody>
      </p:sp>
    </p:spTree>
  </p:cSld>
  <p:clrMapOvr>
    <a:masterClrMapping/>
  </p:clrMapOvr>
  <p:transition advTm="3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EA7E946F-32E5-4811-8269-FC111052A72E}" type="datetimeFigureOut">
              <a:rPr lang="ru-RU"/>
              <a:pPr>
                <a:defRPr/>
              </a:pPr>
              <a:t>13.10.2009</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809367AF-DB10-4774-8AAF-72CCBC271B82}" type="slidenum">
              <a:rPr lang="ru-RU"/>
              <a:pPr>
                <a:defRPr/>
              </a:pPr>
              <a:t>‹#›</a:t>
            </a:fld>
            <a:endParaRPr lang="ru-RU"/>
          </a:p>
        </p:txBody>
      </p:sp>
    </p:spTree>
  </p:cSld>
  <p:clrMapOvr>
    <a:masterClrMapping/>
  </p:clrMapOvr>
  <p:transition advTm="3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DA992B87-4891-4492-AF08-F6E9021CA349}" type="datetimeFigureOut">
              <a:rPr lang="ru-RU"/>
              <a:pPr>
                <a:defRPr/>
              </a:pPr>
              <a:t>13.10.2009</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121D4EBF-1FE4-4C23-AA0B-E79699C9061A}" type="slidenum">
              <a:rPr lang="ru-RU"/>
              <a:pPr>
                <a:defRPr/>
              </a:pPr>
              <a:t>‹#›</a:t>
            </a:fld>
            <a:endParaRPr lang="ru-RU"/>
          </a:p>
        </p:txBody>
      </p:sp>
    </p:spTree>
  </p:cSld>
  <p:clrMapOvr>
    <a:masterClrMapping/>
  </p:clrMapOvr>
  <p:transition advTm="3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14000" y="855809"/>
            <a:ext cx="9961903" cy="3642166"/>
          </a:xfrm>
        </p:spPr>
        <p:txBody>
          <a:bodyPr anchor="b"/>
          <a:lstStyle>
            <a:lvl1pPr algn="l">
              <a:defRPr sz="6500" b="1"/>
            </a:lvl1pPr>
          </a:lstStyle>
          <a:p>
            <a:r>
              <a:rPr lang="ru-RU" smtClean="0"/>
              <a:t>Образец заголовка</a:t>
            </a:r>
            <a:endParaRPr lang="ru-RU"/>
          </a:p>
        </p:txBody>
      </p:sp>
      <p:sp>
        <p:nvSpPr>
          <p:cNvPr id="3" name="Содержимое 2"/>
          <p:cNvSpPr>
            <a:spLocks noGrp="1"/>
          </p:cNvSpPr>
          <p:nvPr>
            <p:ph idx="1"/>
          </p:nvPr>
        </p:nvSpPr>
        <p:spPr>
          <a:xfrm>
            <a:off x="11838629" y="855811"/>
            <a:ext cx="16927347" cy="18345174"/>
          </a:xfrm>
        </p:spPr>
        <p:txBody>
          <a:bodyPr/>
          <a:lstStyle>
            <a:lvl1pPr>
              <a:defRPr sz="10400"/>
            </a:lvl1pPr>
            <a:lvl2pPr>
              <a:defRPr sz="9100"/>
            </a:lvl2pPr>
            <a:lvl3pPr>
              <a:defRPr sz="7800"/>
            </a:lvl3pPr>
            <a:lvl4pPr>
              <a:defRPr sz="6500"/>
            </a:lvl4pPr>
            <a:lvl5pPr>
              <a:defRPr sz="6500"/>
            </a:lvl5pPr>
            <a:lvl6pPr>
              <a:defRPr sz="6500"/>
            </a:lvl6pPr>
            <a:lvl7pPr>
              <a:defRPr sz="6500"/>
            </a:lvl7pPr>
            <a:lvl8pPr>
              <a:defRPr sz="6500"/>
            </a:lvl8pPr>
            <a:lvl9pPr>
              <a:defRPr sz="6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1514000" y="4497977"/>
            <a:ext cx="9961903" cy="14703008"/>
          </a:xfrm>
        </p:spPr>
        <p:txBody>
          <a:bodyPr/>
          <a:lstStyle>
            <a:lvl1pPr marL="0" indent="0">
              <a:buNone/>
              <a:defRPr sz="4500"/>
            </a:lvl1pPr>
            <a:lvl2pPr marL="1479271" indent="0">
              <a:buNone/>
              <a:defRPr sz="3900"/>
            </a:lvl2pPr>
            <a:lvl3pPr marL="2958541" indent="0">
              <a:buNone/>
              <a:defRPr sz="3200"/>
            </a:lvl3pPr>
            <a:lvl4pPr marL="4437812" indent="0">
              <a:buNone/>
              <a:defRPr sz="2900"/>
            </a:lvl4pPr>
            <a:lvl5pPr marL="5917082" indent="0">
              <a:buNone/>
              <a:defRPr sz="2900"/>
            </a:lvl5pPr>
            <a:lvl6pPr marL="7396353" indent="0">
              <a:buNone/>
              <a:defRPr sz="2900"/>
            </a:lvl6pPr>
            <a:lvl7pPr marL="8875624" indent="0">
              <a:buNone/>
              <a:defRPr sz="2900"/>
            </a:lvl7pPr>
            <a:lvl8pPr marL="10354894" indent="0">
              <a:buNone/>
              <a:defRPr sz="2900"/>
            </a:lvl8pPr>
            <a:lvl9pPr marL="11834165" indent="0">
              <a:buNone/>
              <a:defRPr sz="2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E2A0294-1022-4AD0-BBAF-4ECD93D2118C}" type="datetimeFigureOut">
              <a:rPr lang="ru-RU"/>
              <a:pPr>
                <a:defRPr/>
              </a:pPr>
              <a:t>13.10.2009</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0F0BA991-AC60-41E0-8EA6-4C4CA2EE92DA}" type="slidenum">
              <a:rPr lang="ru-RU"/>
              <a:pPr>
                <a:defRPr/>
              </a:pPr>
              <a:t>‹#›</a:t>
            </a:fld>
            <a:endParaRPr lang="ru-RU"/>
          </a:p>
        </p:txBody>
      </p:sp>
    </p:spTree>
  </p:cSld>
  <p:clrMapOvr>
    <a:masterClrMapping/>
  </p:clrMapOvr>
  <p:transition advTm="3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35087" y="15046325"/>
            <a:ext cx="18167985" cy="1776304"/>
          </a:xfrm>
        </p:spPr>
        <p:txBody>
          <a:bodyPr anchor="b"/>
          <a:lstStyle>
            <a:lvl1pPr algn="l">
              <a:defRPr sz="6500" b="1"/>
            </a:lvl1pPr>
          </a:lstStyle>
          <a:p>
            <a:r>
              <a:rPr lang="ru-RU" smtClean="0"/>
              <a:t>Образец заголовка</a:t>
            </a:r>
            <a:endParaRPr lang="ru-RU"/>
          </a:p>
        </p:txBody>
      </p:sp>
      <p:sp>
        <p:nvSpPr>
          <p:cNvPr id="3" name="Рисунок 2"/>
          <p:cNvSpPr>
            <a:spLocks noGrp="1"/>
          </p:cNvSpPr>
          <p:nvPr>
            <p:ph type="pic" idx="1"/>
          </p:nvPr>
        </p:nvSpPr>
        <p:spPr>
          <a:xfrm>
            <a:off x="5935087" y="1920596"/>
            <a:ext cx="18167985" cy="12896850"/>
          </a:xfrm>
        </p:spPr>
        <p:txBody>
          <a:bodyPr rtlCol="0">
            <a:normAutofit/>
          </a:bodyPr>
          <a:lstStyle>
            <a:lvl1pPr marL="0" indent="0">
              <a:buNone/>
              <a:defRPr sz="10400"/>
            </a:lvl1pPr>
            <a:lvl2pPr marL="1479271" indent="0">
              <a:buNone/>
              <a:defRPr sz="9100"/>
            </a:lvl2pPr>
            <a:lvl3pPr marL="2958541" indent="0">
              <a:buNone/>
              <a:defRPr sz="7800"/>
            </a:lvl3pPr>
            <a:lvl4pPr marL="4437812" indent="0">
              <a:buNone/>
              <a:defRPr sz="6500"/>
            </a:lvl4pPr>
            <a:lvl5pPr marL="5917082" indent="0">
              <a:buNone/>
              <a:defRPr sz="6500"/>
            </a:lvl5pPr>
            <a:lvl6pPr marL="7396353" indent="0">
              <a:buNone/>
              <a:defRPr sz="6500"/>
            </a:lvl6pPr>
            <a:lvl7pPr marL="8875624" indent="0">
              <a:buNone/>
              <a:defRPr sz="6500"/>
            </a:lvl7pPr>
            <a:lvl8pPr marL="10354894" indent="0">
              <a:buNone/>
              <a:defRPr sz="6500"/>
            </a:lvl8pPr>
            <a:lvl9pPr marL="11834165" indent="0">
              <a:buNone/>
              <a:defRPr sz="6500"/>
            </a:lvl9pPr>
          </a:lstStyle>
          <a:p>
            <a:pPr lvl="0"/>
            <a:endParaRPr lang="ru-RU" noProof="0" smtClean="0"/>
          </a:p>
        </p:txBody>
      </p:sp>
      <p:sp>
        <p:nvSpPr>
          <p:cNvPr id="4" name="Текст 3"/>
          <p:cNvSpPr>
            <a:spLocks noGrp="1"/>
          </p:cNvSpPr>
          <p:nvPr>
            <p:ph type="body" sz="half" idx="2"/>
          </p:nvPr>
        </p:nvSpPr>
        <p:spPr>
          <a:xfrm>
            <a:off x="5935087" y="16822629"/>
            <a:ext cx="18167985" cy="2522646"/>
          </a:xfrm>
        </p:spPr>
        <p:txBody>
          <a:bodyPr/>
          <a:lstStyle>
            <a:lvl1pPr marL="0" indent="0">
              <a:buNone/>
              <a:defRPr sz="4500"/>
            </a:lvl1pPr>
            <a:lvl2pPr marL="1479271" indent="0">
              <a:buNone/>
              <a:defRPr sz="3900"/>
            </a:lvl2pPr>
            <a:lvl3pPr marL="2958541" indent="0">
              <a:buNone/>
              <a:defRPr sz="3200"/>
            </a:lvl3pPr>
            <a:lvl4pPr marL="4437812" indent="0">
              <a:buNone/>
              <a:defRPr sz="2900"/>
            </a:lvl4pPr>
            <a:lvl5pPr marL="5917082" indent="0">
              <a:buNone/>
              <a:defRPr sz="2900"/>
            </a:lvl5pPr>
            <a:lvl6pPr marL="7396353" indent="0">
              <a:buNone/>
              <a:defRPr sz="2900"/>
            </a:lvl6pPr>
            <a:lvl7pPr marL="8875624" indent="0">
              <a:buNone/>
              <a:defRPr sz="2900"/>
            </a:lvl7pPr>
            <a:lvl8pPr marL="10354894" indent="0">
              <a:buNone/>
              <a:defRPr sz="2900"/>
            </a:lvl8pPr>
            <a:lvl9pPr marL="11834165" indent="0">
              <a:buNone/>
              <a:defRPr sz="2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8C563B14-194D-4C0D-9BBA-2E6669356572}" type="datetimeFigureOut">
              <a:rPr lang="ru-RU"/>
              <a:pPr>
                <a:defRPr/>
              </a:pPr>
              <a:t>13.10.2009</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5076743-1880-4066-8C42-1B271C6A1605}" type="slidenum">
              <a:rPr lang="ru-RU"/>
              <a:pPr>
                <a:defRPr/>
              </a:pPr>
              <a:t>‹#›</a:t>
            </a:fld>
            <a:endParaRPr lang="ru-RU"/>
          </a:p>
        </p:txBody>
      </p:sp>
    </p:spTree>
  </p:cSld>
  <p:clrMapOvr>
    <a:masterClrMapping/>
  </p:clrMapOvr>
  <p:transition advTm="3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1514475" y="860425"/>
            <a:ext cx="27251025" cy="3582988"/>
          </a:xfrm>
          <a:prstGeom prst="rect">
            <a:avLst/>
          </a:prstGeom>
          <a:noFill/>
          <a:ln w="9525">
            <a:noFill/>
            <a:miter lim="800000"/>
            <a:headEnd/>
            <a:tailEnd/>
          </a:ln>
        </p:spPr>
        <p:txBody>
          <a:bodyPr vert="horz" wrap="square" lIns="295854" tIns="147927" rIns="295854" bIns="147927"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1514475" y="5014913"/>
            <a:ext cx="27251025" cy="14185900"/>
          </a:xfrm>
          <a:prstGeom prst="rect">
            <a:avLst/>
          </a:prstGeom>
          <a:noFill/>
          <a:ln w="9525">
            <a:noFill/>
            <a:miter lim="800000"/>
            <a:headEnd/>
            <a:tailEnd/>
          </a:ln>
        </p:spPr>
        <p:txBody>
          <a:bodyPr vert="horz" wrap="square" lIns="295854" tIns="147927" rIns="295854" bIns="147927"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1514475" y="19923125"/>
            <a:ext cx="7064375" cy="1143000"/>
          </a:xfrm>
          <a:prstGeom prst="rect">
            <a:avLst/>
          </a:prstGeom>
        </p:spPr>
        <p:txBody>
          <a:bodyPr vert="horz" lIns="295854" tIns="147927" rIns="295854" bIns="147927" rtlCol="0" anchor="ctr"/>
          <a:lstStyle>
            <a:lvl1pPr algn="l" defTabSz="2958541" fontAlgn="auto">
              <a:spcBef>
                <a:spcPts val="0"/>
              </a:spcBef>
              <a:spcAft>
                <a:spcPts val="0"/>
              </a:spcAft>
              <a:defRPr sz="3900">
                <a:solidFill>
                  <a:schemeClr val="tx1">
                    <a:tint val="75000"/>
                  </a:schemeClr>
                </a:solidFill>
                <a:latin typeface="+mn-lt"/>
                <a:cs typeface="+mn-cs"/>
              </a:defRPr>
            </a:lvl1pPr>
          </a:lstStyle>
          <a:p>
            <a:pPr>
              <a:defRPr/>
            </a:pPr>
            <a:fld id="{6CBED539-E845-4E05-914D-474C7C2324E6}" type="datetimeFigureOut">
              <a:rPr lang="ru-RU"/>
              <a:pPr>
                <a:defRPr/>
              </a:pPr>
              <a:t>13.10.2009</a:t>
            </a:fld>
            <a:endParaRPr lang="ru-RU"/>
          </a:p>
        </p:txBody>
      </p:sp>
      <p:sp>
        <p:nvSpPr>
          <p:cNvPr id="5" name="Нижний колонтитул 4"/>
          <p:cNvSpPr>
            <a:spLocks noGrp="1"/>
          </p:cNvSpPr>
          <p:nvPr>
            <p:ph type="ftr" sz="quarter" idx="3"/>
          </p:nvPr>
        </p:nvSpPr>
        <p:spPr>
          <a:xfrm>
            <a:off x="10345738" y="19923125"/>
            <a:ext cx="9588500" cy="1143000"/>
          </a:xfrm>
          <a:prstGeom prst="rect">
            <a:avLst/>
          </a:prstGeom>
        </p:spPr>
        <p:txBody>
          <a:bodyPr vert="horz" lIns="295854" tIns="147927" rIns="295854" bIns="147927" rtlCol="0" anchor="ctr"/>
          <a:lstStyle>
            <a:lvl1pPr algn="ctr" defTabSz="2958541" fontAlgn="auto">
              <a:spcBef>
                <a:spcPts val="0"/>
              </a:spcBef>
              <a:spcAft>
                <a:spcPts val="0"/>
              </a:spcAft>
              <a:defRPr sz="39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21701125" y="19923125"/>
            <a:ext cx="7064375" cy="1143000"/>
          </a:xfrm>
          <a:prstGeom prst="rect">
            <a:avLst/>
          </a:prstGeom>
        </p:spPr>
        <p:txBody>
          <a:bodyPr vert="horz" lIns="295854" tIns="147927" rIns="295854" bIns="147927" rtlCol="0" anchor="ctr"/>
          <a:lstStyle>
            <a:lvl1pPr algn="r" defTabSz="2958541" fontAlgn="auto">
              <a:spcBef>
                <a:spcPts val="0"/>
              </a:spcBef>
              <a:spcAft>
                <a:spcPts val="0"/>
              </a:spcAft>
              <a:defRPr sz="3900">
                <a:solidFill>
                  <a:schemeClr val="tx1">
                    <a:tint val="75000"/>
                  </a:schemeClr>
                </a:solidFill>
                <a:latin typeface="+mn-lt"/>
                <a:cs typeface="+mn-cs"/>
              </a:defRPr>
            </a:lvl1pPr>
          </a:lstStyle>
          <a:p>
            <a:pPr>
              <a:defRPr/>
            </a:pPr>
            <a:fld id="{5F7EFE6C-EE21-4CFC-A381-428A8B9219F4}"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Tm="30000"/>
  <p:txStyles>
    <p:titleStyle>
      <a:lvl1pPr algn="ctr" defTabSz="2957513" rtl="0" eaLnBrk="0" fontAlgn="base" hangingPunct="0">
        <a:spcBef>
          <a:spcPct val="0"/>
        </a:spcBef>
        <a:spcAft>
          <a:spcPct val="0"/>
        </a:spcAft>
        <a:defRPr sz="14200" kern="1200">
          <a:solidFill>
            <a:schemeClr val="tx1"/>
          </a:solidFill>
          <a:latin typeface="+mj-lt"/>
          <a:ea typeface="+mj-ea"/>
          <a:cs typeface="+mj-cs"/>
        </a:defRPr>
      </a:lvl1pPr>
      <a:lvl2pPr algn="ctr" defTabSz="2957513" rtl="0" eaLnBrk="0" fontAlgn="base" hangingPunct="0">
        <a:spcBef>
          <a:spcPct val="0"/>
        </a:spcBef>
        <a:spcAft>
          <a:spcPct val="0"/>
        </a:spcAft>
        <a:defRPr sz="14200">
          <a:solidFill>
            <a:schemeClr val="tx1"/>
          </a:solidFill>
          <a:latin typeface="Calibri" pitchFamily="34" charset="0"/>
        </a:defRPr>
      </a:lvl2pPr>
      <a:lvl3pPr algn="ctr" defTabSz="2957513" rtl="0" eaLnBrk="0" fontAlgn="base" hangingPunct="0">
        <a:spcBef>
          <a:spcPct val="0"/>
        </a:spcBef>
        <a:spcAft>
          <a:spcPct val="0"/>
        </a:spcAft>
        <a:defRPr sz="14200">
          <a:solidFill>
            <a:schemeClr val="tx1"/>
          </a:solidFill>
          <a:latin typeface="Calibri" pitchFamily="34" charset="0"/>
        </a:defRPr>
      </a:lvl3pPr>
      <a:lvl4pPr algn="ctr" defTabSz="2957513" rtl="0" eaLnBrk="0" fontAlgn="base" hangingPunct="0">
        <a:spcBef>
          <a:spcPct val="0"/>
        </a:spcBef>
        <a:spcAft>
          <a:spcPct val="0"/>
        </a:spcAft>
        <a:defRPr sz="14200">
          <a:solidFill>
            <a:schemeClr val="tx1"/>
          </a:solidFill>
          <a:latin typeface="Calibri" pitchFamily="34" charset="0"/>
        </a:defRPr>
      </a:lvl4pPr>
      <a:lvl5pPr algn="ctr" defTabSz="2957513" rtl="0" eaLnBrk="0" fontAlgn="base" hangingPunct="0">
        <a:spcBef>
          <a:spcPct val="0"/>
        </a:spcBef>
        <a:spcAft>
          <a:spcPct val="0"/>
        </a:spcAft>
        <a:defRPr sz="14200">
          <a:solidFill>
            <a:schemeClr val="tx1"/>
          </a:solidFill>
          <a:latin typeface="Calibri" pitchFamily="34" charset="0"/>
        </a:defRPr>
      </a:lvl5pPr>
      <a:lvl6pPr marL="457200" algn="ctr" defTabSz="2957513" rtl="0" fontAlgn="base">
        <a:spcBef>
          <a:spcPct val="0"/>
        </a:spcBef>
        <a:spcAft>
          <a:spcPct val="0"/>
        </a:spcAft>
        <a:defRPr sz="14200">
          <a:solidFill>
            <a:schemeClr val="tx1"/>
          </a:solidFill>
          <a:latin typeface="Calibri" pitchFamily="34" charset="0"/>
        </a:defRPr>
      </a:lvl6pPr>
      <a:lvl7pPr marL="914400" algn="ctr" defTabSz="2957513" rtl="0" fontAlgn="base">
        <a:spcBef>
          <a:spcPct val="0"/>
        </a:spcBef>
        <a:spcAft>
          <a:spcPct val="0"/>
        </a:spcAft>
        <a:defRPr sz="14200">
          <a:solidFill>
            <a:schemeClr val="tx1"/>
          </a:solidFill>
          <a:latin typeface="Calibri" pitchFamily="34" charset="0"/>
        </a:defRPr>
      </a:lvl7pPr>
      <a:lvl8pPr marL="1371600" algn="ctr" defTabSz="2957513" rtl="0" fontAlgn="base">
        <a:spcBef>
          <a:spcPct val="0"/>
        </a:spcBef>
        <a:spcAft>
          <a:spcPct val="0"/>
        </a:spcAft>
        <a:defRPr sz="14200">
          <a:solidFill>
            <a:schemeClr val="tx1"/>
          </a:solidFill>
          <a:latin typeface="Calibri" pitchFamily="34" charset="0"/>
        </a:defRPr>
      </a:lvl8pPr>
      <a:lvl9pPr marL="1828800" algn="ctr" defTabSz="2957513" rtl="0" fontAlgn="base">
        <a:spcBef>
          <a:spcPct val="0"/>
        </a:spcBef>
        <a:spcAft>
          <a:spcPct val="0"/>
        </a:spcAft>
        <a:defRPr sz="14200">
          <a:solidFill>
            <a:schemeClr val="tx1"/>
          </a:solidFill>
          <a:latin typeface="Calibri" pitchFamily="34" charset="0"/>
        </a:defRPr>
      </a:lvl9pPr>
    </p:titleStyle>
    <p:bodyStyle>
      <a:lvl1pPr marL="1108075" indent="-1108075" algn="l" defTabSz="2957513" rtl="0" eaLnBrk="0" fontAlgn="base" hangingPunct="0">
        <a:spcBef>
          <a:spcPct val="20000"/>
        </a:spcBef>
        <a:spcAft>
          <a:spcPct val="0"/>
        </a:spcAft>
        <a:buFont typeface="Arial" charset="0"/>
        <a:buChar char="•"/>
        <a:defRPr sz="10400" kern="1200">
          <a:solidFill>
            <a:schemeClr val="tx1"/>
          </a:solidFill>
          <a:latin typeface="+mn-lt"/>
          <a:ea typeface="+mn-ea"/>
          <a:cs typeface="+mn-cs"/>
        </a:defRPr>
      </a:lvl1pPr>
      <a:lvl2pPr marL="2403475" indent="-923925" algn="l" defTabSz="2957513" rtl="0" eaLnBrk="0" fontAlgn="base" hangingPunct="0">
        <a:spcBef>
          <a:spcPct val="20000"/>
        </a:spcBef>
        <a:spcAft>
          <a:spcPct val="0"/>
        </a:spcAft>
        <a:buFont typeface="Arial" charset="0"/>
        <a:buChar char="–"/>
        <a:defRPr sz="9100" kern="1200">
          <a:solidFill>
            <a:schemeClr val="tx1"/>
          </a:solidFill>
          <a:latin typeface="+mn-lt"/>
          <a:ea typeface="+mn-ea"/>
          <a:cs typeface="+mn-cs"/>
        </a:defRPr>
      </a:lvl2pPr>
      <a:lvl3pPr marL="3697288" indent="-738188" algn="l" defTabSz="2957513" rtl="0" eaLnBrk="0" fontAlgn="base" hangingPunct="0">
        <a:spcBef>
          <a:spcPct val="20000"/>
        </a:spcBef>
        <a:spcAft>
          <a:spcPct val="0"/>
        </a:spcAft>
        <a:buFont typeface="Arial" charset="0"/>
        <a:buChar char="•"/>
        <a:defRPr sz="7800" kern="1200">
          <a:solidFill>
            <a:schemeClr val="tx1"/>
          </a:solidFill>
          <a:latin typeface="+mn-lt"/>
          <a:ea typeface="+mn-ea"/>
          <a:cs typeface="+mn-cs"/>
        </a:defRPr>
      </a:lvl3pPr>
      <a:lvl4pPr marL="5176838" indent="-738188" algn="l" defTabSz="2957513" rtl="0" eaLnBrk="0" fontAlgn="base" hangingPunct="0">
        <a:spcBef>
          <a:spcPct val="20000"/>
        </a:spcBef>
        <a:spcAft>
          <a:spcPct val="0"/>
        </a:spcAft>
        <a:buFont typeface="Arial" charset="0"/>
        <a:buChar char="–"/>
        <a:defRPr sz="6500" kern="1200">
          <a:solidFill>
            <a:schemeClr val="tx1"/>
          </a:solidFill>
          <a:latin typeface="+mn-lt"/>
          <a:ea typeface="+mn-ea"/>
          <a:cs typeface="+mn-cs"/>
        </a:defRPr>
      </a:lvl4pPr>
      <a:lvl5pPr marL="6656388" indent="-738188" algn="l" defTabSz="2957513" rtl="0" eaLnBrk="0" fontAlgn="base" hangingPunct="0">
        <a:spcBef>
          <a:spcPct val="20000"/>
        </a:spcBef>
        <a:spcAft>
          <a:spcPct val="0"/>
        </a:spcAft>
        <a:buFont typeface="Arial" charset="0"/>
        <a:buChar char="»"/>
        <a:defRPr sz="6500" kern="1200">
          <a:solidFill>
            <a:schemeClr val="tx1"/>
          </a:solidFill>
          <a:latin typeface="+mn-lt"/>
          <a:ea typeface="+mn-ea"/>
          <a:cs typeface="+mn-cs"/>
        </a:defRPr>
      </a:lvl5pPr>
      <a:lvl6pPr marL="8135988" indent="-739635" algn="l" defTabSz="2958541" rtl="0" eaLnBrk="1" latinLnBrk="0" hangingPunct="1">
        <a:spcBef>
          <a:spcPct val="20000"/>
        </a:spcBef>
        <a:buFont typeface="Arial" pitchFamily="34" charset="0"/>
        <a:buChar char="•"/>
        <a:defRPr sz="6500" kern="1200">
          <a:solidFill>
            <a:schemeClr val="tx1"/>
          </a:solidFill>
          <a:latin typeface="+mn-lt"/>
          <a:ea typeface="+mn-ea"/>
          <a:cs typeface="+mn-cs"/>
        </a:defRPr>
      </a:lvl6pPr>
      <a:lvl7pPr marL="9615259" indent="-739635" algn="l" defTabSz="2958541" rtl="0" eaLnBrk="1" latinLnBrk="0" hangingPunct="1">
        <a:spcBef>
          <a:spcPct val="20000"/>
        </a:spcBef>
        <a:buFont typeface="Arial" pitchFamily="34" charset="0"/>
        <a:buChar char="•"/>
        <a:defRPr sz="6500" kern="1200">
          <a:solidFill>
            <a:schemeClr val="tx1"/>
          </a:solidFill>
          <a:latin typeface="+mn-lt"/>
          <a:ea typeface="+mn-ea"/>
          <a:cs typeface="+mn-cs"/>
        </a:defRPr>
      </a:lvl7pPr>
      <a:lvl8pPr marL="11094530" indent="-739635" algn="l" defTabSz="2958541" rtl="0" eaLnBrk="1" latinLnBrk="0" hangingPunct="1">
        <a:spcBef>
          <a:spcPct val="20000"/>
        </a:spcBef>
        <a:buFont typeface="Arial" pitchFamily="34" charset="0"/>
        <a:buChar char="•"/>
        <a:defRPr sz="6500" kern="1200">
          <a:solidFill>
            <a:schemeClr val="tx1"/>
          </a:solidFill>
          <a:latin typeface="+mn-lt"/>
          <a:ea typeface="+mn-ea"/>
          <a:cs typeface="+mn-cs"/>
        </a:defRPr>
      </a:lvl8pPr>
      <a:lvl9pPr marL="12573800" indent="-739635" algn="l" defTabSz="2958541" rtl="0" eaLnBrk="1" latinLnBrk="0" hangingPunct="1">
        <a:spcBef>
          <a:spcPct val="20000"/>
        </a:spcBef>
        <a:buFont typeface="Arial" pitchFamily="34" charset="0"/>
        <a:buChar char="•"/>
        <a:defRPr sz="6500" kern="1200">
          <a:solidFill>
            <a:schemeClr val="tx1"/>
          </a:solidFill>
          <a:latin typeface="+mn-lt"/>
          <a:ea typeface="+mn-ea"/>
          <a:cs typeface="+mn-cs"/>
        </a:defRPr>
      </a:lvl9pPr>
    </p:bodyStyle>
    <p:otherStyle>
      <a:defPPr>
        <a:defRPr lang="ru-RU"/>
      </a:defPPr>
      <a:lvl1pPr marL="0" algn="l" defTabSz="2958541" rtl="0" eaLnBrk="1" latinLnBrk="0" hangingPunct="1">
        <a:defRPr sz="5800" kern="1200">
          <a:solidFill>
            <a:schemeClr val="tx1"/>
          </a:solidFill>
          <a:latin typeface="+mn-lt"/>
          <a:ea typeface="+mn-ea"/>
          <a:cs typeface="+mn-cs"/>
        </a:defRPr>
      </a:lvl1pPr>
      <a:lvl2pPr marL="1479271" algn="l" defTabSz="2958541" rtl="0" eaLnBrk="1" latinLnBrk="0" hangingPunct="1">
        <a:defRPr sz="5800" kern="1200">
          <a:solidFill>
            <a:schemeClr val="tx1"/>
          </a:solidFill>
          <a:latin typeface="+mn-lt"/>
          <a:ea typeface="+mn-ea"/>
          <a:cs typeface="+mn-cs"/>
        </a:defRPr>
      </a:lvl2pPr>
      <a:lvl3pPr marL="2958541" algn="l" defTabSz="2958541" rtl="0" eaLnBrk="1" latinLnBrk="0" hangingPunct="1">
        <a:defRPr sz="5800" kern="1200">
          <a:solidFill>
            <a:schemeClr val="tx1"/>
          </a:solidFill>
          <a:latin typeface="+mn-lt"/>
          <a:ea typeface="+mn-ea"/>
          <a:cs typeface="+mn-cs"/>
        </a:defRPr>
      </a:lvl3pPr>
      <a:lvl4pPr marL="4437812" algn="l" defTabSz="2958541" rtl="0" eaLnBrk="1" latinLnBrk="0" hangingPunct="1">
        <a:defRPr sz="5800" kern="1200">
          <a:solidFill>
            <a:schemeClr val="tx1"/>
          </a:solidFill>
          <a:latin typeface="+mn-lt"/>
          <a:ea typeface="+mn-ea"/>
          <a:cs typeface="+mn-cs"/>
        </a:defRPr>
      </a:lvl4pPr>
      <a:lvl5pPr marL="5917082" algn="l" defTabSz="2958541" rtl="0" eaLnBrk="1" latinLnBrk="0" hangingPunct="1">
        <a:defRPr sz="5800" kern="1200">
          <a:solidFill>
            <a:schemeClr val="tx1"/>
          </a:solidFill>
          <a:latin typeface="+mn-lt"/>
          <a:ea typeface="+mn-ea"/>
          <a:cs typeface="+mn-cs"/>
        </a:defRPr>
      </a:lvl5pPr>
      <a:lvl6pPr marL="7396353" algn="l" defTabSz="2958541" rtl="0" eaLnBrk="1" latinLnBrk="0" hangingPunct="1">
        <a:defRPr sz="5800" kern="1200">
          <a:solidFill>
            <a:schemeClr val="tx1"/>
          </a:solidFill>
          <a:latin typeface="+mn-lt"/>
          <a:ea typeface="+mn-ea"/>
          <a:cs typeface="+mn-cs"/>
        </a:defRPr>
      </a:lvl6pPr>
      <a:lvl7pPr marL="8875624" algn="l" defTabSz="2958541" rtl="0" eaLnBrk="1" latinLnBrk="0" hangingPunct="1">
        <a:defRPr sz="5800" kern="1200">
          <a:solidFill>
            <a:schemeClr val="tx1"/>
          </a:solidFill>
          <a:latin typeface="+mn-lt"/>
          <a:ea typeface="+mn-ea"/>
          <a:cs typeface="+mn-cs"/>
        </a:defRPr>
      </a:lvl7pPr>
      <a:lvl8pPr marL="10354894" algn="l" defTabSz="2958541" rtl="0" eaLnBrk="1" latinLnBrk="0" hangingPunct="1">
        <a:defRPr sz="5800" kern="1200">
          <a:solidFill>
            <a:schemeClr val="tx1"/>
          </a:solidFill>
          <a:latin typeface="+mn-lt"/>
          <a:ea typeface="+mn-ea"/>
          <a:cs typeface="+mn-cs"/>
        </a:defRPr>
      </a:lvl8pPr>
      <a:lvl9pPr marL="11834165" algn="l" defTabSz="2958541" rtl="0" eaLnBrk="1" latinLnBrk="0" hangingPunct="1">
        <a:defRPr sz="5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cademy.zt.ua/"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4.jpeg"/><Relationship Id="rId4" Type="http://schemas.openxmlformats.org/officeDocument/2006/relationships/image" Target="../media/image63.jpeg"/><Relationship Id="rId9" Type="http://schemas.openxmlformats.org/officeDocument/2006/relationships/image" Target="../media/image68.jpeg"/></Relationships>
</file>

<file path=ppt/slides/_rels/slide11.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5.jpeg"/><Relationship Id="rId7" Type="http://schemas.openxmlformats.org/officeDocument/2006/relationships/image" Target="../media/image7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4.jpeg"/><Relationship Id="rId4" Type="http://schemas.openxmlformats.org/officeDocument/2006/relationships/image" Target="../media/image69.jpeg"/><Relationship Id="rId9" Type="http://schemas.openxmlformats.org/officeDocument/2006/relationships/image" Target="../media/image74.jpeg"/></Relationships>
</file>

<file path=ppt/slides/_rels/slide12.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5.jpeg"/><Relationship Id="rId7" Type="http://schemas.openxmlformats.org/officeDocument/2006/relationships/image" Target="../media/image78.jpeg"/><Relationship Id="rId12"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slides/_rels/slide13.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0.jpeg"/><Relationship Id="rId3" Type="http://schemas.openxmlformats.org/officeDocument/2006/relationships/notesSlide" Target="../notesSlides/notesSlide6.xml"/><Relationship Id="rId7" Type="http://schemas.openxmlformats.org/officeDocument/2006/relationships/image" Target="../media/image85.jpeg"/><Relationship Id="rId12" Type="http://schemas.openxmlformats.org/officeDocument/2006/relationships/image" Target="../media/image89.jpeg"/><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video" Target="file:///C:\Documents%20and%20Settings\Denis\&#1056;&#1072;&#1073;&#1086;&#1095;&#1080;&#1081;%20&#1089;&#1090;&#1086;&#1083;\intro_vergasser.wmv" TargetMode="External"/><Relationship Id="rId6" Type="http://schemas.openxmlformats.org/officeDocument/2006/relationships/image" Target="../media/image84.jpeg"/><Relationship Id="rId11" Type="http://schemas.openxmlformats.org/officeDocument/2006/relationships/image" Target="../media/image88.jpeg"/><Relationship Id="rId5" Type="http://schemas.openxmlformats.org/officeDocument/2006/relationships/image" Target="../media/image5.jpeg"/><Relationship Id="rId15" Type="http://schemas.openxmlformats.org/officeDocument/2006/relationships/image" Target="../media/image92.jpeg"/><Relationship Id="rId10" Type="http://schemas.openxmlformats.org/officeDocument/2006/relationships/image" Target="../media/image7.jpeg"/><Relationship Id="rId4" Type="http://schemas.openxmlformats.org/officeDocument/2006/relationships/image" Target="../media/image83.png"/><Relationship Id="rId9" Type="http://schemas.openxmlformats.org/officeDocument/2006/relationships/image" Target="../media/image87.jpeg"/><Relationship Id="rId14" Type="http://schemas.openxmlformats.org/officeDocument/2006/relationships/image" Target="../media/image91.jpeg"/></Relationships>
</file>

<file path=ppt/slides/_rels/slide1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 Id="rId9" Type="http://schemas.openxmlformats.org/officeDocument/2006/relationships/image" Target="../media/image4.jpeg"/></Relationships>
</file>

<file path=ppt/slides/_rels/slide15.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100.jpeg"/><Relationship Id="rId7" Type="http://schemas.openxmlformats.org/officeDocument/2006/relationships/image" Target="../media/image103.jpe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02.jpeg"/><Relationship Id="rId4" Type="http://schemas.openxmlformats.org/officeDocument/2006/relationships/image" Target="../media/image101.jpeg"/><Relationship Id="rId9" Type="http://schemas.openxmlformats.org/officeDocument/2006/relationships/image" Target="../media/image4.jpeg"/></Relationships>
</file>

<file path=ppt/slides/_rels/slide16.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6.jpeg"/><Relationship Id="rId7" Type="http://schemas.openxmlformats.org/officeDocument/2006/relationships/image" Target="../media/image109.jpe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08.jpeg"/><Relationship Id="rId4" Type="http://schemas.openxmlformats.org/officeDocument/2006/relationships/image" Target="../media/image107.jpeg"/><Relationship Id="rId9" Type="http://schemas.openxmlformats.org/officeDocument/2006/relationships/image" Target="../media/image4.jpeg"/></Relationships>
</file>

<file path=ppt/slides/_rels/slide17.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2.jpeg"/><Relationship Id="rId7" Type="http://schemas.openxmlformats.org/officeDocument/2006/relationships/image" Target="../media/image5.jpeg"/><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 Id="rId9" Type="http://schemas.openxmlformats.org/officeDocument/2006/relationships/image" Target="../media/image4.jpeg"/></Relationships>
</file>

<file path=ppt/slides/_rels/slide18.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jpeg"/><Relationship Id="rId10" Type="http://schemas.openxmlformats.org/officeDocument/2006/relationships/image" Target="../media/image4.jpeg"/><Relationship Id="rId4" Type="http://schemas.openxmlformats.org/officeDocument/2006/relationships/image" Target="../media/image118.jpeg"/><Relationship Id="rId9" Type="http://schemas.openxmlformats.org/officeDocument/2006/relationships/image" Target="../media/image5.jpeg"/></Relationships>
</file>

<file path=ppt/slides/_rels/slide1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 Id="rId9"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 Id="rId9" Type="http://schemas.openxmlformats.org/officeDocument/2006/relationships/image" Target="../media/image4.jpeg"/></Relationships>
</file>

<file path=ppt/slides/_rels/slide21.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jpeg"/><Relationship Id="rId7" Type="http://schemas.openxmlformats.org/officeDocument/2006/relationships/image" Target="../media/image138.jpeg"/><Relationship Id="rId12" Type="http://schemas.openxmlformats.org/officeDocument/2006/relationships/image" Target="../media/image4.jpeg"/><Relationship Id="rId2" Type="http://schemas.openxmlformats.org/officeDocument/2006/relationships/image" Target="../media/image133.jpeg"/><Relationship Id="rId1" Type="http://schemas.openxmlformats.org/officeDocument/2006/relationships/slideLayout" Target="../slideLayouts/slideLayout2.xml"/><Relationship Id="rId6" Type="http://schemas.openxmlformats.org/officeDocument/2006/relationships/image" Target="../media/image137.jpeg"/><Relationship Id="rId11" Type="http://schemas.openxmlformats.org/officeDocument/2006/relationships/image" Target="../media/image5.jpeg"/><Relationship Id="rId5" Type="http://schemas.openxmlformats.org/officeDocument/2006/relationships/image" Target="../media/image136.jpeg"/><Relationship Id="rId10" Type="http://schemas.openxmlformats.org/officeDocument/2006/relationships/image" Target="../media/image141.jpeg"/><Relationship Id="rId4" Type="http://schemas.openxmlformats.org/officeDocument/2006/relationships/image" Target="../media/image135.jpeg"/><Relationship Id="rId9" Type="http://schemas.openxmlformats.org/officeDocument/2006/relationships/image" Target="../media/image140.jpeg"/></Relationships>
</file>

<file path=ppt/slides/_rels/slide2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42.jpeg"/><Relationship Id="rId7"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23.xml.rels><?xml version="1.0" encoding="UTF-8" standalone="yes"?>
<Relationships xmlns="http://schemas.openxmlformats.org/package/2006/relationships"><Relationship Id="rId8" Type="http://schemas.openxmlformats.org/officeDocument/2006/relationships/image" Target="../media/image152.jpeg"/><Relationship Id="rId13" Type="http://schemas.openxmlformats.org/officeDocument/2006/relationships/image" Target="../media/image157.jpeg"/><Relationship Id="rId3" Type="http://schemas.openxmlformats.org/officeDocument/2006/relationships/image" Target="../media/image147.jpeg"/><Relationship Id="rId7" Type="http://schemas.openxmlformats.org/officeDocument/2006/relationships/image" Target="../media/image151.jpeg"/><Relationship Id="rId12" Type="http://schemas.openxmlformats.org/officeDocument/2006/relationships/image" Target="../media/image156.jpeg"/><Relationship Id="rId17" Type="http://schemas.openxmlformats.org/officeDocument/2006/relationships/image" Target="../media/image4.jpeg"/><Relationship Id="rId2" Type="http://schemas.openxmlformats.org/officeDocument/2006/relationships/image" Target="../media/image146.jpeg"/><Relationship Id="rId16" Type="http://schemas.openxmlformats.org/officeDocument/2006/relationships/image" Target="../media/image160.jpeg"/><Relationship Id="rId1" Type="http://schemas.openxmlformats.org/officeDocument/2006/relationships/slideLayout" Target="../slideLayouts/slideLayout2.xml"/><Relationship Id="rId6" Type="http://schemas.openxmlformats.org/officeDocument/2006/relationships/image" Target="../media/image150.jpeg"/><Relationship Id="rId11" Type="http://schemas.openxmlformats.org/officeDocument/2006/relationships/image" Target="../media/image155.jpeg"/><Relationship Id="rId5" Type="http://schemas.openxmlformats.org/officeDocument/2006/relationships/image" Target="../media/image149.jpeg"/><Relationship Id="rId15" Type="http://schemas.openxmlformats.org/officeDocument/2006/relationships/image" Target="../media/image159.jpeg"/><Relationship Id="rId10" Type="http://schemas.openxmlformats.org/officeDocument/2006/relationships/image" Target="../media/image154.jpeg"/><Relationship Id="rId4" Type="http://schemas.openxmlformats.org/officeDocument/2006/relationships/image" Target="../media/image148.jpeg"/><Relationship Id="rId9" Type="http://schemas.openxmlformats.org/officeDocument/2006/relationships/image" Target="../media/image153.jpeg"/><Relationship Id="rId14" Type="http://schemas.openxmlformats.org/officeDocument/2006/relationships/image" Target="../media/image158.jpeg"/></Relationships>
</file>

<file path=ppt/slides/_rels/slide2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65.jpe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66.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4.jpe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4.jpeg"/><Relationship Id="rId4" Type="http://schemas.openxmlformats.org/officeDocument/2006/relationships/image" Target="../media/image21.jpeg"/><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image" Target="../media/image5.jpeg"/><Relationship Id="rId7" Type="http://schemas.openxmlformats.org/officeDocument/2006/relationships/image" Target="../media/image29.jpeg"/><Relationship Id="rId12" Type="http://schemas.openxmlformats.org/officeDocument/2006/relationships/image" Target="../media/image34.jpeg"/><Relationship Id="rId17" Type="http://schemas.openxmlformats.org/officeDocument/2006/relationships/image" Target="../media/image4.jpeg"/><Relationship Id="rId2" Type="http://schemas.openxmlformats.org/officeDocument/2006/relationships/notesSlide" Target="../notesSlides/notesSlide2.xml"/><Relationship Id="rId16"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5" Type="http://schemas.openxmlformats.org/officeDocument/2006/relationships/image" Target="../media/image3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jpeg"/></Relationships>
</file>

<file path=ppt/slides/_rels/slide7.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5.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4.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7.jpeg"/><Relationship Id="rId7" Type="http://schemas.openxmlformats.org/officeDocument/2006/relationships/image" Target="../media/image60.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52" name="TextBox 7"/>
          <p:cNvSpPr txBox="1">
            <a:spLocks noChangeArrowheads="1"/>
          </p:cNvSpPr>
          <p:nvPr/>
        </p:nvSpPr>
        <p:spPr bwMode="auto">
          <a:xfrm>
            <a:off x="10853707" y="19617313"/>
            <a:ext cx="6858048" cy="1877437"/>
          </a:xfrm>
          <a:prstGeom prst="rect">
            <a:avLst/>
          </a:prstGeom>
          <a:noFill/>
          <a:ln w="9525">
            <a:noFill/>
            <a:miter lim="800000"/>
            <a:headEnd/>
            <a:tailEnd/>
          </a:ln>
        </p:spPr>
        <p:txBody>
          <a:bodyPr wrap="square">
            <a:spAutoFit/>
          </a:bodyPr>
          <a:lstStyle/>
          <a:p>
            <a:pPr algn="ctr"/>
            <a:r>
              <a:rPr lang="ru-RU" dirty="0" smtClean="0">
                <a:solidFill>
                  <a:srgbClr val="FFFF00"/>
                </a:solidFill>
              </a:rPr>
              <a:t>Москва</a:t>
            </a:r>
          </a:p>
          <a:p>
            <a:pPr algn="ctr"/>
            <a:r>
              <a:rPr lang="en-US" dirty="0" smtClean="0">
                <a:solidFill>
                  <a:schemeClr val="bg1"/>
                </a:solidFill>
              </a:rPr>
              <a:t>1</a:t>
            </a:r>
            <a:r>
              <a:rPr lang="ru-RU" dirty="0" smtClean="0">
                <a:solidFill>
                  <a:schemeClr val="bg1"/>
                </a:solidFill>
              </a:rPr>
              <a:t>4.10 -</a:t>
            </a:r>
            <a:r>
              <a:rPr lang="ru-RU" dirty="0" smtClean="0">
                <a:solidFill>
                  <a:schemeClr val="bg1"/>
                </a:solidFill>
              </a:rPr>
              <a:t>16.10.</a:t>
            </a:r>
            <a:r>
              <a:rPr lang="en-US" dirty="0" smtClean="0">
                <a:solidFill>
                  <a:schemeClr val="bg1"/>
                </a:solidFill>
              </a:rPr>
              <a:t> </a:t>
            </a:r>
            <a:r>
              <a:rPr lang="en-US" dirty="0" smtClean="0">
                <a:solidFill>
                  <a:schemeClr val="bg1"/>
                </a:solidFill>
              </a:rPr>
              <a:t>2009</a:t>
            </a:r>
            <a:endParaRPr lang="ru-RU" dirty="0">
              <a:solidFill>
                <a:schemeClr val="bg1"/>
              </a:solidFill>
            </a:endParaRPr>
          </a:p>
        </p:txBody>
      </p:sp>
      <p:sp>
        <p:nvSpPr>
          <p:cNvPr id="24" name="Прямоугольник 23"/>
          <p:cNvSpPr/>
          <p:nvPr/>
        </p:nvSpPr>
        <p:spPr bwMode="auto">
          <a:xfrm>
            <a:off x="9210633" y="16105225"/>
            <a:ext cx="11154014" cy="3416320"/>
          </a:xfrm>
          <a:prstGeom prst="rect">
            <a:avLst/>
          </a:prstGeom>
        </p:spPr>
        <p:txBody>
          <a:bodyPr wrap="none">
            <a:spAutoFit/>
          </a:bodyPr>
          <a:lstStyle/>
          <a:p>
            <a:pPr algn="ctr">
              <a:lnSpc>
                <a:spcPct val="150000"/>
              </a:lnSpc>
              <a:defRPr/>
            </a:pPr>
            <a:r>
              <a:rPr lang="ru-RU" sz="4800" b="1" dirty="0" smtClean="0">
                <a:latin typeface="Arial Black" pitchFamily="34" charset="0"/>
              </a:rPr>
              <a:t>Самылин А.А., </a:t>
            </a:r>
            <a:r>
              <a:rPr lang="ru-RU" sz="4800" b="1" dirty="0" err="1" smtClean="0">
                <a:latin typeface="Arial Black" pitchFamily="34" charset="0"/>
              </a:rPr>
              <a:t>Цивенкова</a:t>
            </a:r>
            <a:r>
              <a:rPr lang="ru-RU" sz="4800" b="1" dirty="0" smtClean="0">
                <a:latin typeface="Arial Black" pitchFamily="34" charset="0"/>
              </a:rPr>
              <a:t> Н.М.</a:t>
            </a:r>
            <a:endParaRPr lang="ru-RU" sz="4800" b="1" dirty="0" smtClean="0">
              <a:latin typeface="Arial Black" pitchFamily="34" charset="0"/>
              <a:hlinkClick r:id="rId3"/>
            </a:endParaRPr>
          </a:p>
          <a:p>
            <a:pPr algn="ctr">
              <a:defRPr/>
            </a:pPr>
            <a:r>
              <a:rPr lang="en-US" sz="4800" b="1" i="1" dirty="0" smtClean="0">
                <a:solidFill>
                  <a:srgbClr val="FFC000"/>
                </a:solidFill>
                <a:hlinkClick r:id="rId3"/>
              </a:rPr>
              <a:t>www.academy.zt.ua</a:t>
            </a:r>
            <a:r>
              <a:rPr lang="en-US" sz="4800" b="1" i="1" dirty="0" smtClean="0">
                <a:solidFill>
                  <a:srgbClr val="FFC000"/>
                </a:solidFill>
              </a:rPr>
              <a:t>,</a:t>
            </a:r>
            <a:endParaRPr lang="ru-RU" sz="4800" b="1" i="1" dirty="0" smtClean="0">
              <a:solidFill>
                <a:srgbClr val="FFC000"/>
              </a:solidFill>
            </a:endParaRPr>
          </a:p>
          <a:p>
            <a:pPr algn="ctr">
              <a:defRPr/>
            </a:pPr>
            <a:r>
              <a:rPr lang="en-US" sz="4800" b="1" i="1" dirty="0" smtClean="0">
                <a:solidFill>
                  <a:srgbClr val="FFC000"/>
                </a:solidFill>
              </a:rPr>
              <a:t> E-</a:t>
            </a:r>
            <a:r>
              <a:rPr lang="en-US" sz="4800" b="1" i="1" dirty="0" err="1" smtClean="0">
                <a:solidFill>
                  <a:srgbClr val="FFC000"/>
                </a:solidFill>
              </a:rPr>
              <a:t>mail:Gasgen@gmail.com</a:t>
            </a:r>
            <a:r>
              <a:rPr lang="en-US" sz="4800" b="1" i="1" dirty="0" smtClean="0">
                <a:solidFill>
                  <a:srgbClr val="FFC000"/>
                </a:solidFill>
              </a:rPr>
              <a:t>,</a:t>
            </a:r>
            <a:endParaRPr lang="ru-RU" sz="4800" b="1" i="1" dirty="0" smtClean="0">
              <a:solidFill>
                <a:srgbClr val="FFC000"/>
              </a:solidFill>
            </a:endParaRPr>
          </a:p>
          <a:p>
            <a:pPr algn="ctr">
              <a:defRPr/>
            </a:pPr>
            <a:r>
              <a:rPr lang="en-US" sz="4800" b="1" i="1" dirty="0" smtClean="0">
                <a:solidFill>
                  <a:srgbClr val="FF0000"/>
                </a:solidFill>
              </a:rPr>
              <a:t>+38(095)879-22-87;</a:t>
            </a:r>
            <a:r>
              <a:rPr lang="ru-RU" sz="4800" b="1" i="1" dirty="0" smtClean="0">
                <a:solidFill>
                  <a:srgbClr val="FF0000"/>
                </a:solidFill>
              </a:rPr>
              <a:t> </a:t>
            </a:r>
            <a:r>
              <a:rPr lang="en-US" sz="4800" b="1" i="1" dirty="0" smtClean="0">
                <a:solidFill>
                  <a:srgbClr val="FF0000"/>
                </a:solidFill>
              </a:rPr>
              <a:t>+38(</a:t>
            </a:r>
            <a:r>
              <a:rPr lang="ru-RU" sz="4800" b="1" i="1" dirty="0" smtClean="0">
                <a:solidFill>
                  <a:srgbClr val="FF0000"/>
                </a:solidFill>
              </a:rPr>
              <a:t>050</a:t>
            </a:r>
            <a:r>
              <a:rPr lang="en-US" sz="4800" b="1" i="1" dirty="0" smtClean="0">
                <a:solidFill>
                  <a:srgbClr val="FF0000"/>
                </a:solidFill>
              </a:rPr>
              <a:t>)</a:t>
            </a:r>
            <a:r>
              <a:rPr lang="ru-RU" sz="4800" b="1" i="1" dirty="0" smtClean="0">
                <a:solidFill>
                  <a:srgbClr val="FF0000"/>
                </a:solidFill>
              </a:rPr>
              <a:t>313-89-03</a:t>
            </a:r>
            <a:endParaRPr lang="uk-UA" sz="4800" b="1" i="1" dirty="0">
              <a:solidFill>
                <a:srgbClr val="FF0000"/>
              </a:solidFill>
            </a:endParaRPr>
          </a:p>
        </p:txBody>
      </p:sp>
      <p:grpSp>
        <p:nvGrpSpPr>
          <p:cNvPr id="41" name="Группа 40"/>
          <p:cNvGrpSpPr/>
          <p:nvPr/>
        </p:nvGrpSpPr>
        <p:grpSpPr>
          <a:xfrm>
            <a:off x="22283787" y="14319275"/>
            <a:ext cx="7365906" cy="6147057"/>
            <a:chOff x="23069605" y="15819473"/>
            <a:chExt cx="7365906" cy="6147057"/>
          </a:xfrm>
        </p:grpSpPr>
        <p:sp>
          <p:nvSpPr>
            <p:cNvPr id="32" name="TextBox 31"/>
            <p:cNvSpPr txBox="1"/>
            <p:nvPr/>
          </p:nvSpPr>
          <p:spPr>
            <a:xfrm>
              <a:off x="23069605" y="15819473"/>
              <a:ext cx="7286676" cy="5170646"/>
            </a:xfrm>
            <a:prstGeom prst="rect">
              <a:avLst/>
            </a:prstGeom>
            <a:noFill/>
          </p:spPr>
          <p:txBody>
            <a:bodyPr wrap="square" rtlCol="0">
              <a:spAutoFit/>
            </a:bodyPr>
            <a:lstStyle/>
            <a:p>
              <a:pPr algn="just">
                <a:lnSpc>
                  <a:spcPct val="150000"/>
                </a:lnSpc>
              </a:pPr>
              <a:r>
                <a:rPr lang="ru-RU" sz="4400" i="1" dirty="0" smtClean="0">
                  <a:solidFill>
                    <a:srgbClr val="FFFF00"/>
                  </a:solidFill>
                  <a:latin typeface="Arial Black" pitchFamily="34" charset="0"/>
                </a:rPr>
                <a:t>     Тот</a:t>
              </a:r>
              <a:r>
                <a:rPr lang="ru-RU" sz="4400" i="1" dirty="0">
                  <a:solidFill>
                    <a:srgbClr val="FFFF00"/>
                  </a:solidFill>
                  <a:latin typeface="Arial Black" pitchFamily="34" charset="0"/>
                </a:rPr>
                <a:t>, кто почуял ветер перемен, должен строить не щит от ветра, а ветряную </a:t>
              </a:r>
              <a:r>
                <a:rPr lang="ru-RU" sz="4400" i="1" dirty="0" smtClean="0">
                  <a:solidFill>
                    <a:srgbClr val="FFFF00"/>
                  </a:solidFill>
                  <a:latin typeface="Arial Black" pitchFamily="34" charset="0"/>
                </a:rPr>
                <a:t>мельницу.</a:t>
              </a:r>
            </a:p>
          </p:txBody>
        </p:sp>
        <p:sp>
          <p:nvSpPr>
            <p:cNvPr id="33" name="Прямоугольник 32"/>
            <p:cNvSpPr/>
            <p:nvPr/>
          </p:nvSpPr>
          <p:spPr>
            <a:xfrm>
              <a:off x="24569803" y="21320199"/>
              <a:ext cx="5865708" cy="646331"/>
            </a:xfrm>
            <a:prstGeom prst="rect">
              <a:avLst/>
            </a:prstGeom>
          </p:spPr>
          <p:txBody>
            <a:bodyPr wrap="none">
              <a:spAutoFit/>
            </a:bodyPr>
            <a:lstStyle/>
            <a:p>
              <a:r>
                <a:rPr lang="ru-RU" sz="3600" dirty="0" smtClean="0">
                  <a:solidFill>
                    <a:srgbClr val="FF66FF"/>
                  </a:solidFill>
                  <a:latin typeface="Arial Black" pitchFamily="34" charset="0"/>
                </a:rPr>
                <a:t>Китайская пословица</a:t>
              </a:r>
            </a:p>
          </p:txBody>
        </p:sp>
      </p:grpSp>
      <p:sp>
        <p:nvSpPr>
          <p:cNvPr id="2067" name="Rectangle 19"/>
          <p:cNvSpPr>
            <a:spLocks noChangeArrowheads="1"/>
          </p:cNvSpPr>
          <p:nvPr/>
        </p:nvSpPr>
        <p:spPr bwMode="auto">
          <a:xfrm>
            <a:off x="638073" y="5103773"/>
            <a:ext cx="29003828" cy="26964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eaLnBrk="0" hangingPunct="0">
              <a:lnSpc>
                <a:spcPct val="150000"/>
              </a:lnSpc>
            </a:pPr>
            <a:r>
              <a:rPr lang="ru-RU" altLang="zh-CN" sz="6000" b="1" kern="10" cap="all" dirty="0" smtClean="0">
                <a:ln w="9525">
                  <a:round/>
                  <a:headEnd/>
                  <a:tailEnd/>
                </a:ln>
                <a:solidFill>
                  <a:srgbClr val="FFC000"/>
                </a:solidFill>
                <a:latin typeface="Times New Roman" pitchFamily="18" charset="0"/>
                <a:cs typeface="Times New Roman" pitchFamily="18" charset="0"/>
              </a:rPr>
              <a:t>Биоэнергетика и биотехнологии – эффективное использование отходов лесозаготовок и деревообработки»</a:t>
            </a:r>
            <a:endParaRPr lang="ru-RU" altLang="zh-CN" sz="6000" b="1" kern="10" cap="all" dirty="0">
              <a:ln w="9525">
                <a:round/>
                <a:headEnd/>
                <a:tailEnd/>
              </a:ln>
              <a:solidFill>
                <a:srgbClr val="FFC000"/>
              </a:solidFill>
              <a:latin typeface="Times New Roman" pitchFamily="18" charset="0"/>
              <a:cs typeface="Times New Roman" pitchFamily="18" charset="0"/>
            </a:endParaRPr>
          </a:p>
        </p:txBody>
      </p:sp>
      <p:pic>
        <p:nvPicPr>
          <p:cNvPr id="2070" name="Picture 22" descr="C:\Documents and Settings\Admin\Рабочий стол\Безимени-1.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139723" y="14890779"/>
            <a:ext cx="531454" cy="714380"/>
          </a:xfrm>
          <a:prstGeom prst="rect">
            <a:avLst/>
          </a:prstGeom>
          <a:noFill/>
        </p:spPr>
      </p:pic>
      <p:sp>
        <p:nvSpPr>
          <p:cNvPr id="31" name="Прямоугольник 30"/>
          <p:cNvSpPr/>
          <p:nvPr/>
        </p:nvSpPr>
        <p:spPr>
          <a:xfrm>
            <a:off x="0" y="8961425"/>
            <a:ext cx="30279975" cy="4524315"/>
          </a:xfrm>
          <a:prstGeom prst="rect">
            <a:avLst/>
          </a:prstGeom>
        </p:spPr>
        <p:txBody>
          <a:bodyPr wrap="square">
            <a:spAutoFit/>
          </a:bodyPr>
          <a:lstStyle/>
          <a:p>
            <a:pPr algn="ctr">
              <a:defRPr/>
            </a:pPr>
            <a:r>
              <a:rPr lang="ru-RU" altLang="zh-CN" sz="9600" b="1" kern="10" cap="all" dirty="0" smtClean="0">
                <a:ln w="9525">
                  <a:round/>
                  <a:headEnd/>
                  <a:tailEnd/>
                </a:ln>
                <a:gradFill flip="none" rotWithShape="1">
                  <a:gsLst>
                    <a:gs pos="0">
                      <a:srgbClr val="FF0000"/>
                    </a:gs>
                    <a:gs pos="100000">
                      <a:srgbClr val="002060"/>
                    </a:gs>
                  </a:gsLst>
                  <a:lin ang="2700000" scaled="1"/>
                  <a:tileRect/>
                </a:gradFill>
                <a:latin typeface="Times New Roman" pitchFamily="18" charset="0"/>
                <a:cs typeface="Times New Roman" pitchFamily="18" charset="0"/>
              </a:rPr>
              <a:t>«Становление </a:t>
            </a:r>
            <a:r>
              <a:rPr lang="ru-RU" altLang="zh-CN" sz="9600" b="1" kern="10" cap="all" dirty="0">
                <a:ln w="9525">
                  <a:round/>
                  <a:headEnd/>
                  <a:tailEnd/>
                </a:ln>
                <a:gradFill flip="none" rotWithShape="1">
                  <a:gsLst>
                    <a:gs pos="0">
                      <a:srgbClr val="FF0000"/>
                    </a:gs>
                    <a:gs pos="100000">
                      <a:srgbClr val="002060"/>
                    </a:gs>
                  </a:gsLst>
                  <a:lin ang="2700000" scaled="1"/>
                  <a:tileRect/>
                </a:gradFill>
                <a:latin typeface="Times New Roman" pitchFamily="18" charset="0"/>
                <a:cs typeface="Times New Roman" pitchFamily="18" charset="0"/>
              </a:rPr>
              <a:t>транспортного газогенератора в историческом аспекте его конструктивного </a:t>
            </a:r>
            <a:r>
              <a:rPr lang="ru-RU" altLang="zh-CN" sz="9600" b="1" kern="10" cap="all" dirty="0" smtClean="0">
                <a:ln w="9525">
                  <a:round/>
                  <a:headEnd/>
                  <a:tailEnd/>
                </a:ln>
                <a:gradFill flip="none" rotWithShape="1">
                  <a:gsLst>
                    <a:gs pos="0">
                      <a:srgbClr val="FF0000"/>
                    </a:gs>
                    <a:gs pos="100000">
                      <a:srgbClr val="002060"/>
                    </a:gs>
                  </a:gsLst>
                  <a:lin ang="2700000" scaled="1"/>
                  <a:tileRect/>
                </a:gradFill>
                <a:latin typeface="Times New Roman" pitchFamily="18" charset="0"/>
                <a:cs typeface="Times New Roman" pitchFamily="18" charset="0"/>
              </a:rPr>
              <a:t>развития»</a:t>
            </a:r>
            <a:endParaRPr lang="ru-RU" altLang="zh-CN" sz="9600" b="1" kern="10" cap="all" dirty="0">
              <a:ln w="9525">
                <a:round/>
                <a:headEnd/>
                <a:tailEnd/>
              </a:ln>
              <a:gradFill flip="none" rotWithShape="1">
                <a:gsLst>
                  <a:gs pos="0">
                    <a:srgbClr val="FF0000"/>
                  </a:gs>
                  <a:gs pos="100000">
                    <a:srgbClr val="002060"/>
                  </a:gs>
                </a:gsLst>
                <a:lin ang="2700000" scaled="1"/>
                <a:tileRect/>
              </a:gradFill>
              <a:latin typeface="Times New Roman" pitchFamily="18" charset="0"/>
              <a:cs typeface="Times New Roman" pitchFamily="18" charset="0"/>
            </a:endParaRPr>
          </a:p>
        </p:txBody>
      </p:sp>
      <p:sp>
        <p:nvSpPr>
          <p:cNvPr id="36" name="Прямоугольник 35"/>
          <p:cNvSpPr/>
          <p:nvPr/>
        </p:nvSpPr>
        <p:spPr>
          <a:xfrm>
            <a:off x="1566767" y="3889327"/>
            <a:ext cx="27146440" cy="1015663"/>
          </a:xfrm>
          <a:prstGeom prst="rect">
            <a:avLst/>
          </a:prstGeom>
        </p:spPr>
        <p:txBody>
          <a:bodyPr wrap="square">
            <a:spAutoFit/>
          </a:bodyPr>
          <a:lstStyle/>
          <a:p>
            <a:pPr lvl="0" algn="ctr"/>
            <a:r>
              <a:rPr lang="ru-RU" sz="6000" spc="500" dirty="0" smtClean="0">
                <a:solidFill>
                  <a:srgbClr val="FFFF00"/>
                </a:solidFill>
              </a:rPr>
              <a:t>Международная научно-практическая конференция </a:t>
            </a:r>
            <a:endParaRPr lang="ru-RU" sz="6000" spc="500" dirty="0">
              <a:solidFill>
                <a:srgbClr val="FFFF00"/>
              </a:solidFill>
            </a:endParaRPr>
          </a:p>
        </p:txBody>
      </p:sp>
      <p:grpSp>
        <p:nvGrpSpPr>
          <p:cNvPr id="28" name="Группа 27"/>
          <p:cNvGrpSpPr/>
          <p:nvPr/>
        </p:nvGrpSpPr>
        <p:grpSpPr>
          <a:xfrm>
            <a:off x="0" y="0"/>
            <a:ext cx="30279975" cy="2817757"/>
            <a:chOff x="0" y="0"/>
            <a:chExt cx="30279975" cy="2817757"/>
          </a:xfrm>
        </p:grpSpPr>
        <p:grpSp>
          <p:nvGrpSpPr>
            <p:cNvPr id="29" name="Group 20"/>
            <p:cNvGrpSpPr>
              <a:grpSpLocks/>
            </p:cNvGrpSpPr>
            <p:nvPr/>
          </p:nvGrpSpPr>
          <p:grpSpPr bwMode="auto">
            <a:xfrm>
              <a:off x="0" y="0"/>
              <a:ext cx="30279975" cy="2817757"/>
              <a:chOff x="0" y="0"/>
              <a:chExt cx="19074" cy="1685"/>
            </a:xfrm>
          </p:grpSpPr>
          <p:sp>
            <p:nvSpPr>
              <p:cNvPr id="35"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37"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30" name="Рисунок 27" descr="логотип копия.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34" name="Прямоугольник 33"/>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spTree>
  </p:cSld>
  <p:clrMapOvr>
    <a:masterClrMapping/>
  </p:clrMapOvr>
  <p:transition advTm="3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5784249" y="7961293"/>
            <a:ext cx="4071966" cy="12741950"/>
          </a:xfrm>
          <a:prstGeom prst="rect">
            <a:avLst/>
          </a:prstGeom>
          <a:noFill/>
        </p:spPr>
        <p:txBody>
          <a:bodyPr wrap="square" rtlCol="0">
            <a:spAutoFit/>
          </a:bodyPr>
          <a:lstStyle/>
          <a:p>
            <a:pPr algn="ctr"/>
            <a:r>
              <a:rPr lang="ru-RU" b="1" u="sng" dirty="0" smtClean="0">
                <a:solidFill>
                  <a:srgbClr val="C00000"/>
                </a:solidFill>
                <a:latin typeface="Times New Roman" pitchFamily="18" charset="0"/>
                <a:cs typeface="Times New Roman" pitchFamily="18" charset="0"/>
              </a:rPr>
              <a:t>АНГЛИЯ</a:t>
            </a:r>
          </a:p>
          <a:p>
            <a:endParaRPr lang="ru-RU" b="1" u="sng" dirty="0" smtClean="0">
              <a:solidFill>
                <a:srgbClr val="C00000"/>
              </a:solidFill>
              <a:latin typeface="Times New Roman" pitchFamily="18" charset="0"/>
              <a:cs typeface="Times New Roman" pitchFamily="18" charset="0"/>
            </a:endParaRPr>
          </a:p>
          <a:p>
            <a:pPr>
              <a:buFont typeface="Wingdings" pitchFamily="2" charset="2"/>
              <a:buChar char="v"/>
            </a:pPr>
            <a:r>
              <a:rPr lang="ru-RU" sz="5400" kern="10" dirty="0" err="1" smtClean="0">
                <a:ln w="9525">
                  <a:round/>
                  <a:headEnd/>
                  <a:tailEnd/>
                </a:ln>
                <a:blipFill dpi="0" rotWithShape="0">
                  <a:blip r:embed="rId2"/>
                  <a:srcRect/>
                  <a:tile tx="0" ty="0" sx="100000" sy="100000" flip="none" algn="tl"/>
                </a:blipFill>
                <a:latin typeface="Monotype Corsiva"/>
              </a:rPr>
              <a:t>Ханза</a:t>
            </a:r>
            <a:endParaRPr lang="ru-RU" sz="5400" kern="10" dirty="0" smtClean="0">
              <a:ln w="9525">
                <a:round/>
                <a:headEnd/>
                <a:tailEnd/>
              </a:ln>
              <a:blipFill dpi="0" rotWithShape="0">
                <a:blip r:embed="rId2"/>
                <a:srcRect/>
                <a:tile tx="0" ty="0" sx="100000" sy="100000" flip="none" algn="tl"/>
              </a:blipFill>
              <a:latin typeface="Monotype Corsiva"/>
            </a:endParaRPr>
          </a:p>
          <a:p>
            <a:pPr>
              <a:buFont typeface="Wingdings" pitchFamily="2" charset="2"/>
              <a:buChar char="v"/>
            </a:pPr>
            <a:r>
              <a:rPr lang="ru-RU" sz="5400" kern="10" dirty="0" err="1" smtClean="0">
                <a:ln w="9525">
                  <a:round/>
                  <a:headEnd/>
                  <a:tailEnd/>
                </a:ln>
                <a:blipFill dpi="0" rotWithShape="0">
                  <a:blip r:embed="rId2"/>
                  <a:srcRect/>
                  <a:tile tx="0" ty="0" sx="100000" sy="100000" flip="none" algn="tl"/>
                </a:blipFill>
                <a:latin typeface="Monotype Corsiva"/>
              </a:rPr>
              <a:t>Коелла</a:t>
            </a:r>
            <a:r>
              <a:rPr lang="ru-RU" sz="5400" kern="10" dirty="0" smtClean="0">
                <a:ln w="9525">
                  <a:round/>
                  <a:headEnd/>
                  <a:tailEnd/>
                </a:ln>
                <a:blipFill dpi="0" rotWithShape="0">
                  <a:blip r:embed="rId2"/>
                  <a:srcRect/>
                  <a:tile tx="0" ty="0" sx="100000" sy="100000" flip="none" algn="tl"/>
                </a:blipFill>
                <a:latin typeface="Monotype Corsiva"/>
              </a:rPr>
              <a:t> прямоточный</a:t>
            </a:r>
          </a:p>
          <a:p>
            <a:pPr>
              <a:buFont typeface="Wingdings" pitchFamily="2" charset="2"/>
              <a:buChar char="v"/>
            </a:pPr>
            <a:r>
              <a:rPr lang="ru-RU" sz="5400" kern="10" dirty="0" err="1" smtClean="0">
                <a:ln w="9525">
                  <a:round/>
                  <a:headEnd/>
                  <a:tailEnd/>
                </a:ln>
                <a:blipFill dpi="0" rotWithShape="0">
                  <a:blip r:embed="rId2"/>
                  <a:srcRect/>
                  <a:tile tx="0" ty="0" sx="100000" sy="100000" flip="none" algn="tl"/>
                </a:blipFill>
                <a:latin typeface="Monotype Corsiva"/>
              </a:rPr>
              <a:t>Коелла</a:t>
            </a:r>
            <a:r>
              <a:rPr lang="ru-RU" sz="5400" kern="10" dirty="0" smtClean="0">
                <a:ln w="9525">
                  <a:round/>
                  <a:headEnd/>
                  <a:tailEnd/>
                </a:ln>
                <a:blipFill dpi="0" rotWithShape="0">
                  <a:blip r:embed="rId2"/>
                  <a:srcRect/>
                  <a:tile tx="0" ty="0" sx="100000" sy="100000" flip="none" algn="tl"/>
                </a:blipFill>
                <a:latin typeface="Monotype Corsiva"/>
              </a:rPr>
              <a:t> обращенный</a:t>
            </a:r>
          </a:p>
          <a:p>
            <a:pPr>
              <a:buFont typeface="Wingdings" pitchFamily="2" charset="2"/>
              <a:buChar char="v"/>
            </a:pPr>
            <a:r>
              <a:rPr lang="ru-RU" sz="5400" kern="10" dirty="0" err="1" smtClean="0">
                <a:ln w="9525">
                  <a:round/>
                  <a:headEnd/>
                  <a:tailEnd/>
                </a:ln>
                <a:blipFill dpi="0" rotWithShape="0">
                  <a:blip r:embed="rId2"/>
                  <a:srcRect/>
                  <a:tile tx="0" ty="0" sx="100000" sy="100000" flip="none" algn="tl"/>
                </a:blipFill>
                <a:latin typeface="Monotype Corsiva"/>
              </a:rPr>
              <a:t>Коелла</a:t>
            </a:r>
            <a:r>
              <a:rPr lang="ru-RU" sz="5400" kern="10" dirty="0" smtClean="0">
                <a:ln w="9525">
                  <a:round/>
                  <a:headEnd/>
                  <a:tailEnd/>
                </a:ln>
                <a:blipFill dpi="0" rotWithShape="0">
                  <a:blip r:embed="rId2"/>
                  <a:srcRect/>
                  <a:tile tx="0" ty="0" sx="100000" sy="100000" flip="none" algn="tl"/>
                </a:blipFill>
                <a:latin typeface="Monotype Corsiva"/>
              </a:rPr>
              <a:t> реверсивный</a:t>
            </a:r>
          </a:p>
          <a:p>
            <a:pPr>
              <a:buFont typeface="Wingdings" pitchFamily="2" charset="2"/>
              <a:buChar char="v"/>
            </a:pPr>
            <a:r>
              <a:rPr lang="ru-RU" sz="5400" kern="10" dirty="0" err="1" smtClean="0">
                <a:ln w="9525">
                  <a:round/>
                  <a:headEnd/>
                  <a:tailEnd/>
                </a:ln>
                <a:blipFill dpi="0" rotWithShape="0">
                  <a:blip r:embed="rId2"/>
                  <a:srcRect/>
                  <a:tile tx="0" ty="0" sx="100000" sy="100000" flip="none" algn="tl"/>
                </a:blipFill>
                <a:latin typeface="Monotype Corsiva"/>
              </a:rPr>
              <a:t>Дупуи</a:t>
            </a:r>
            <a:endParaRPr lang="ru-RU" sz="5400" kern="10" dirty="0" smtClean="0">
              <a:ln w="9525">
                <a:round/>
                <a:headEnd/>
                <a:tailEnd/>
              </a:ln>
              <a:blipFill dpi="0" rotWithShape="0">
                <a:blip r:embed="rId2"/>
                <a:srcRect/>
                <a:tile tx="0" ty="0" sx="100000" sy="100000" flip="none" algn="tl"/>
              </a:blipFill>
              <a:latin typeface="Monotype Corsiva"/>
            </a:endParaRPr>
          </a:p>
          <a:p>
            <a:pPr>
              <a:buFont typeface="Wingdings" pitchFamily="2" charset="2"/>
              <a:buChar char="v"/>
            </a:pPr>
            <a:r>
              <a:rPr lang="ru-RU" sz="5400" kern="10" dirty="0" err="1" smtClean="0">
                <a:ln w="9525">
                  <a:round/>
                  <a:headEnd/>
                  <a:tailEnd/>
                </a:ln>
                <a:blipFill dpi="0" rotWithShape="0">
                  <a:blip r:embed="rId2"/>
                  <a:srcRect/>
                  <a:tile tx="0" ty="0" sx="100000" sy="100000" flip="none" algn="tl"/>
                </a:blipFill>
                <a:latin typeface="Monotype Corsiva"/>
              </a:rPr>
              <a:t>Бенфорд</a:t>
            </a:r>
            <a:endParaRPr lang="ru-RU" sz="5400" kern="10" dirty="0" smtClean="0">
              <a:ln w="9525">
                <a:round/>
                <a:headEnd/>
                <a:tailEnd/>
              </a:ln>
              <a:blipFill dpi="0" rotWithShape="0">
                <a:blip r:embed="rId2"/>
                <a:srcRect/>
                <a:tile tx="0" ty="0" sx="100000" sy="100000" flip="none" algn="tl"/>
              </a:blipFill>
              <a:latin typeface="Monotype Corsiva"/>
            </a:endParaRPr>
          </a:p>
          <a:p>
            <a:pPr>
              <a:buFont typeface="Wingdings" pitchFamily="2" charset="2"/>
              <a:buChar char="v"/>
            </a:pPr>
            <a:r>
              <a:rPr lang="ru-RU" sz="5400" kern="10" dirty="0" err="1" smtClean="0">
                <a:ln w="9525">
                  <a:round/>
                  <a:headEnd/>
                  <a:tailEnd/>
                </a:ln>
                <a:blipFill dpi="0" rotWithShape="0">
                  <a:blip r:embed="rId2"/>
                  <a:srcRect/>
                  <a:tile tx="0" ty="0" sx="100000" sy="100000" flip="none" algn="tl"/>
                </a:blipFill>
                <a:latin typeface="Monotype Corsiva"/>
              </a:rPr>
              <a:t>Денгама</a:t>
            </a:r>
            <a:r>
              <a:rPr lang="ru-RU" sz="5400" kern="10" dirty="0" smtClean="0">
                <a:ln w="9525">
                  <a:round/>
                  <a:headEnd/>
                  <a:tailEnd/>
                </a:ln>
                <a:blipFill dpi="0" rotWithShape="0">
                  <a:blip r:embed="rId2"/>
                  <a:srcRect/>
                  <a:tile tx="0" ty="0" sx="100000" sy="100000" flip="none" algn="tl"/>
                </a:blipFill>
                <a:latin typeface="Monotype Corsiva"/>
              </a:rPr>
              <a:t> и Джонса</a:t>
            </a:r>
          </a:p>
          <a:p>
            <a:pPr>
              <a:buFont typeface="Wingdings" pitchFamily="2" charset="2"/>
              <a:buChar char="v"/>
            </a:pPr>
            <a:r>
              <a:rPr lang="ru-RU" sz="5400" kern="10" dirty="0" smtClean="0">
                <a:ln w="9525">
                  <a:round/>
                  <a:headEnd/>
                  <a:tailEnd/>
                </a:ln>
                <a:blipFill dpi="0" rotWithShape="0">
                  <a:blip r:embed="rId2"/>
                  <a:srcRect/>
                  <a:tile tx="0" ty="0" sx="100000" sy="100000" flip="none" algn="tl"/>
                </a:blipFill>
                <a:latin typeface="Monotype Corsiva"/>
              </a:rPr>
              <a:t>Костер</a:t>
            </a:r>
          </a:p>
          <a:p>
            <a:pPr>
              <a:buFont typeface="Wingdings" pitchFamily="2" charset="2"/>
              <a:buChar char="v"/>
            </a:pPr>
            <a:r>
              <a:rPr lang="ru-RU" sz="5400" b="1" u="sng" kern="10" dirty="0" smtClean="0">
                <a:ln w="9525">
                  <a:round/>
                  <a:headEnd/>
                  <a:tailEnd/>
                </a:ln>
                <a:blipFill dpi="0" rotWithShape="0">
                  <a:blip r:embed="rId2"/>
                  <a:srcRect/>
                  <a:tile tx="0" ty="0" sx="100000" sy="100000" flip="none" algn="tl"/>
                </a:blipFill>
                <a:latin typeface="Monotype Corsiva"/>
                <a:cs typeface="Times New Roman" pitchFamily="18" charset="0"/>
              </a:rPr>
              <a:t> и мн. др.</a:t>
            </a:r>
            <a:endParaRPr lang="ru-RU" b="1" u="sng" dirty="0">
              <a:solidFill>
                <a:srgbClr val="C00000"/>
              </a:solidFill>
              <a:latin typeface="Times New Roman" pitchFamily="18" charset="0"/>
              <a:cs typeface="Times New Roman" pitchFamily="18" charset="0"/>
            </a:endParaRPr>
          </a:p>
        </p:txBody>
      </p:sp>
      <p:sp>
        <p:nvSpPr>
          <p:cNvPr id="21" name="TextBox 20"/>
          <p:cNvSpPr txBox="1"/>
          <p:nvPr/>
        </p:nvSpPr>
        <p:spPr>
          <a:xfrm>
            <a:off x="495197" y="2960633"/>
            <a:ext cx="29361018" cy="5078313"/>
          </a:xfrm>
          <a:prstGeom prst="rect">
            <a:avLst/>
          </a:prstGeom>
          <a:noFill/>
        </p:spPr>
        <p:txBody>
          <a:bodyPr wrap="square" rtlCol="0">
            <a:spAutoFit/>
          </a:bodyPr>
          <a:lstStyle/>
          <a:p>
            <a:pPr algn="just"/>
            <a:r>
              <a:rPr lang="ru-RU" sz="5400" kern="10" dirty="0" smtClean="0">
                <a:ln w="9525">
                  <a:round/>
                  <a:headEnd/>
                  <a:tailEnd/>
                </a:ln>
                <a:blipFill dpi="0" rotWithShape="0">
                  <a:blip r:embed="rId2"/>
                  <a:srcRect/>
                  <a:tile tx="0" ty="0" sx="100000" sy="100000" flip="none" algn="tl"/>
                </a:blipFill>
                <a:latin typeface="Monotype Corsiva"/>
              </a:rPr>
              <a:t>	 В Великобритании в 1939 году более 1500 автомобилей было оснащено газогенераторными установками. Из английских разработок чрезвычайно удачной конструкцией следует признать автомобильную газогенераторную установку «Ганза» , транспортный газогенератор конструкции В. Костер ,газогенераторную установку </a:t>
            </a:r>
            <a:r>
              <a:rPr lang="ru-RU" sz="5400" kern="10" dirty="0" err="1" smtClean="0">
                <a:ln w="9525">
                  <a:round/>
                  <a:headEnd/>
                  <a:tailEnd/>
                </a:ln>
                <a:blipFill dpi="0" rotWithShape="0">
                  <a:blip r:embed="rId2"/>
                  <a:srcRect/>
                  <a:tile tx="0" ty="0" sx="100000" sy="100000" flip="none" algn="tl"/>
                </a:blipFill>
                <a:latin typeface="Monotype Corsiva"/>
              </a:rPr>
              <a:t>Коелла</a:t>
            </a:r>
            <a:r>
              <a:rPr lang="ru-RU" sz="5400" kern="10" dirty="0" smtClean="0">
                <a:ln w="9525">
                  <a:round/>
                  <a:headEnd/>
                  <a:tailEnd/>
                </a:ln>
                <a:blipFill dpi="0" rotWithShape="0">
                  <a:blip r:embed="rId2"/>
                  <a:srcRect/>
                  <a:tile tx="0" ty="0" sx="100000" sy="100000" flip="none" algn="tl"/>
                </a:blipFill>
                <a:latin typeface="Monotype Corsiva"/>
              </a:rPr>
              <a:t>, которая в зависимости от используемого топлива комплектовалась газогенератором обращенного, прямого или </a:t>
            </a:r>
            <a:r>
              <a:rPr lang="ru-RU" sz="5400" kern="10" dirty="0" err="1" smtClean="0">
                <a:ln w="9525">
                  <a:round/>
                  <a:headEnd/>
                  <a:tailEnd/>
                </a:ln>
                <a:blipFill dpi="0" rotWithShape="0">
                  <a:blip r:embed="rId2"/>
                  <a:srcRect/>
                  <a:tile tx="0" ty="0" sx="100000" sy="100000" flip="none" algn="tl"/>
                </a:blipFill>
                <a:latin typeface="Monotype Corsiva"/>
              </a:rPr>
              <a:t>перекрестноточного</a:t>
            </a:r>
            <a:r>
              <a:rPr lang="ru-RU" sz="5400" kern="10" dirty="0" smtClean="0">
                <a:ln w="9525">
                  <a:round/>
                  <a:headEnd/>
                  <a:tailEnd/>
                </a:ln>
                <a:blipFill dpi="0" rotWithShape="0">
                  <a:blip r:embed="rId2"/>
                  <a:srcRect/>
                  <a:tile tx="0" ty="0" sx="100000" sy="100000" flip="none" algn="tl"/>
                </a:blipFill>
                <a:latin typeface="Monotype Corsiva"/>
              </a:rPr>
              <a:t> процесса газификации соответственно; газогенератор  H.S.G., газогенератор «</a:t>
            </a:r>
            <a:r>
              <a:rPr lang="ru-RU" sz="5400" kern="10" dirty="0" err="1" smtClean="0">
                <a:ln w="9525">
                  <a:round/>
                  <a:headEnd/>
                  <a:tailEnd/>
                </a:ln>
                <a:blipFill dpi="0" rotWithShape="0">
                  <a:blip r:embed="rId2"/>
                  <a:srcRect/>
                  <a:tile tx="0" ty="0" sx="100000" sy="100000" flip="none" algn="tl"/>
                </a:blipFill>
                <a:latin typeface="Monotype Corsiva"/>
              </a:rPr>
              <a:t>Бедфорд</a:t>
            </a:r>
            <a:r>
              <a:rPr lang="ru-RU" sz="5400" kern="10" dirty="0" smtClean="0">
                <a:ln w="9525">
                  <a:round/>
                  <a:headEnd/>
                  <a:tailEnd/>
                </a:ln>
                <a:blipFill dpi="0" rotWithShape="0">
                  <a:blip r:embed="rId2"/>
                  <a:srcRect/>
                  <a:tile tx="0" ty="0" sx="100000" sy="100000" flip="none" algn="tl"/>
                </a:blipFill>
                <a:latin typeface="Monotype Corsiva"/>
              </a:rPr>
              <a:t>», «</a:t>
            </a:r>
            <a:r>
              <a:rPr lang="ru-RU" sz="5400" kern="10" dirty="0" err="1" smtClean="0">
                <a:ln w="9525">
                  <a:round/>
                  <a:headEnd/>
                  <a:tailEnd/>
                </a:ln>
                <a:blipFill dpi="0" rotWithShape="0">
                  <a:blip r:embed="rId2"/>
                  <a:srcRect/>
                  <a:tile tx="0" ty="0" sx="100000" sy="100000" flip="none" algn="tl"/>
                </a:blipFill>
                <a:latin typeface="Monotype Corsiva"/>
              </a:rPr>
              <a:t>Дупую</a:t>
            </a:r>
            <a:r>
              <a:rPr lang="ru-RU" sz="5400" kern="10" dirty="0" smtClean="0">
                <a:ln w="9525">
                  <a:round/>
                  <a:headEnd/>
                  <a:tailEnd/>
                </a:ln>
                <a:blipFill dpi="0" rotWithShape="0">
                  <a:blip r:embed="rId2"/>
                  <a:srcRect/>
                  <a:tile tx="0" ty="0" sx="100000" sy="100000" flip="none" algn="tl"/>
                </a:blipFill>
                <a:latin typeface="Monotype Corsiva"/>
              </a:rPr>
              <a:t>» и реверсивный газогенератор </a:t>
            </a:r>
            <a:r>
              <a:rPr lang="ru-RU" sz="5400" kern="10" dirty="0" err="1" smtClean="0">
                <a:ln w="9525">
                  <a:round/>
                  <a:headEnd/>
                  <a:tailEnd/>
                </a:ln>
                <a:blipFill dpi="0" rotWithShape="0">
                  <a:blip r:embed="rId2"/>
                  <a:srcRect/>
                  <a:tile tx="0" ty="0" sx="100000" sy="100000" flip="none" algn="tl"/>
                </a:blipFill>
                <a:latin typeface="Monotype Corsiva"/>
              </a:rPr>
              <a:t>Денгама</a:t>
            </a:r>
            <a:r>
              <a:rPr lang="ru-RU" sz="5400" kern="10" dirty="0" smtClean="0">
                <a:ln w="9525">
                  <a:round/>
                  <a:headEnd/>
                  <a:tailEnd/>
                </a:ln>
                <a:blipFill dpi="0" rotWithShape="0">
                  <a:blip r:embed="rId2"/>
                  <a:srcRect/>
                  <a:tile tx="0" ty="0" sx="100000" sy="100000" flip="none" algn="tl"/>
                </a:blipFill>
                <a:latin typeface="Monotype Corsiva"/>
              </a:rPr>
              <a:t> и Джонса .</a:t>
            </a:r>
            <a:endParaRPr lang="ru-RU" dirty="0"/>
          </a:p>
        </p:txBody>
      </p:sp>
      <p:pic>
        <p:nvPicPr>
          <p:cNvPr id="2" name="Рисунок 1" descr="Рис_53 Газогенераторная установка Коелла.jpg"/>
          <p:cNvPicPr>
            <a:picLocks noChangeAspect="1"/>
          </p:cNvPicPr>
          <p:nvPr/>
        </p:nvPicPr>
        <p:blipFill>
          <a:blip r:embed="rId3" cstate="print">
            <a:clrChange>
              <a:clrFrom>
                <a:srgbClr val="FFFFFF"/>
              </a:clrFrom>
              <a:clrTo>
                <a:srgbClr val="FFFFFF">
                  <a:alpha val="0"/>
                </a:srgbClr>
              </a:clrTo>
            </a:clrChange>
          </a:blip>
          <a:stretch>
            <a:fillRect/>
          </a:stretch>
        </p:blipFill>
        <p:spPr>
          <a:xfrm>
            <a:off x="566636" y="7961293"/>
            <a:ext cx="12314094" cy="12591570"/>
          </a:xfrm>
          <a:prstGeom prst="rect">
            <a:avLst/>
          </a:prstGeom>
          <a:ln>
            <a:solidFill>
              <a:schemeClr val="tx1"/>
            </a:solidFill>
          </a:ln>
        </p:spPr>
      </p:pic>
      <p:pic>
        <p:nvPicPr>
          <p:cNvPr id="9" name="Рисунок 8" descr="Рис_54 Схема прямоточного газогенератора Коелла.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2920541" y="7961293"/>
            <a:ext cx="3624254" cy="5760000"/>
          </a:xfrm>
          <a:prstGeom prst="rect">
            <a:avLst/>
          </a:prstGeom>
          <a:ln>
            <a:solidFill>
              <a:schemeClr val="tx1"/>
            </a:solidFill>
          </a:ln>
        </p:spPr>
      </p:pic>
      <p:pic>
        <p:nvPicPr>
          <p:cNvPr id="10" name="Рисунок 9" descr="Рис_55 Схема обращенного газогенератора Коелла.jpg"/>
          <p:cNvPicPr>
            <a:picLocks noChangeAspect="1"/>
          </p:cNvPicPr>
          <p:nvPr/>
        </p:nvPicPr>
        <p:blipFill>
          <a:blip r:embed="rId5" cstate="print">
            <a:clrChange>
              <a:clrFrom>
                <a:srgbClr val="FFFFFF"/>
              </a:clrFrom>
              <a:clrTo>
                <a:srgbClr val="FFFFFF">
                  <a:alpha val="0"/>
                </a:srgbClr>
              </a:clrTo>
            </a:clrChange>
          </a:blip>
          <a:stretch>
            <a:fillRect/>
          </a:stretch>
        </p:blipFill>
        <p:spPr>
          <a:xfrm>
            <a:off x="16563879" y="7961293"/>
            <a:ext cx="4055648" cy="5760000"/>
          </a:xfrm>
          <a:prstGeom prst="rect">
            <a:avLst/>
          </a:prstGeom>
          <a:ln>
            <a:solidFill>
              <a:schemeClr val="tx1"/>
            </a:solidFill>
          </a:ln>
        </p:spPr>
      </p:pic>
      <p:pic>
        <p:nvPicPr>
          <p:cNvPr id="11" name="Рисунок 10" descr="Рис_56 Схема горизонтального газогенератора Коелла.jpg"/>
          <p:cNvPicPr>
            <a:picLocks noChangeAspect="1"/>
          </p:cNvPicPr>
          <p:nvPr/>
        </p:nvPicPr>
        <p:blipFill>
          <a:blip r:embed="rId6" cstate="print">
            <a:clrChange>
              <a:clrFrom>
                <a:srgbClr val="FFFFFF"/>
              </a:clrFrom>
              <a:clrTo>
                <a:srgbClr val="FFFFFF">
                  <a:alpha val="0"/>
                </a:srgbClr>
              </a:clrTo>
            </a:clrChange>
          </a:blip>
          <a:stretch>
            <a:fillRect/>
          </a:stretch>
        </p:blipFill>
        <p:spPr>
          <a:xfrm>
            <a:off x="22452950" y="14676465"/>
            <a:ext cx="3149643" cy="5760000"/>
          </a:xfrm>
          <a:prstGeom prst="rect">
            <a:avLst/>
          </a:prstGeom>
          <a:ln>
            <a:solidFill>
              <a:schemeClr val="tx1"/>
            </a:solidFill>
          </a:ln>
        </p:spPr>
      </p:pic>
      <p:pic>
        <p:nvPicPr>
          <p:cNvPr id="12" name="Рисунок 11" descr="Рис_57 Газогенератор H.S.G.jpg"/>
          <p:cNvPicPr>
            <a:picLocks noChangeAspect="1"/>
          </p:cNvPicPr>
          <p:nvPr/>
        </p:nvPicPr>
        <p:blipFill>
          <a:blip r:embed="rId7" cstate="print">
            <a:clrChange>
              <a:clrFrom>
                <a:srgbClr val="FFFFFF"/>
              </a:clrFrom>
              <a:clrTo>
                <a:srgbClr val="FFFFFF">
                  <a:alpha val="0"/>
                </a:srgbClr>
              </a:clrTo>
            </a:clrChange>
          </a:blip>
          <a:stretch>
            <a:fillRect/>
          </a:stretch>
        </p:blipFill>
        <p:spPr>
          <a:xfrm>
            <a:off x="20635845" y="7961293"/>
            <a:ext cx="4789314" cy="5760000"/>
          </a:xfrm>
          <a:prstGeom prst="rect">
            <a:avLst/>
          </a:prstGeom>
          <a:ln>
            <a:solidFill>
              <a:schemeClr val="tx1"/>
            </a:solidFill>
          </a:ln>
        </p:spPr>
      </p:pic>
      <p:pic>
        <p:nvPicPr>
          <p:cNvPr id="13" name="Рисунок 12" descr="Рис_58 Газогенератор Денгама и Джонса.jpg"/>
          <p:cNvPicPr>
            <a:picLocks noChangeAspect="1"/>
          </p:cNvPicPr>
          <p:nvPr/>
        </p:nvPicPr>
        <p:blipFill>
          <a:blip r:embed="rId8" cstate="print">
            <a:clrChange>
              <a:clrFrom>
                <a:srgbClr val="FFFFFF"/>
              </a:clrFrom>
              <a:clrTo>
                <a:srgbClr val="FFFFFF">
                  <a:alpha val="0"/>
                </a:srgbClr>
              </a:clrTo>
            </a:clrChange>
          </a:blip>
          <a:stretch>
            <a:fillRect/>
          </a:stretch>
        </p:blipFill>
        <p:spPr>
          <a:xfrm>
            <a:off x="16296950" y="14676465"/>
            <a:ext cx="6113248" cy="5760000"/>
          </a:xfrm>
          <a:prstGeom prst="rect">
            <a:avLst/>
          </a:prstGeom>
          <a:ln>
            <a:solidFill>
              <a:schemeClr val="tx1"/>
            </a:solidFill>
          </a:ln>
        </p:spPr>
      </p:pic>
      <p:pic>
        <p:nvPicPr>
          <p:cNvPr id="17" name="Рисунок 16" descr="Рис_51 Газогенератор конструкции Костер.jpg"/>
          <p:cNvPicPr>
            <a:picLocks noChangeAspect="1"/>
          </p:cNvPicPr>
          <p:nvPr/>
        </p:nvPicPr>
        <p:blipFill>
          <a:blip r:embed="rId9" cstate="print">
            <a:clrChange>
              <a:clrFrom>
                <a:srgbClr val="FFFFFF"/>
              </a:clrFrom>
              <a:clrTo>
                <a:srgbClr val="FFFFFF">
                  <a:alpha val="0"/>
                </a:srgbClr>
              </a:clrTo>
            </a:clrChange>
          </a:blip>
          <a:stretch>
            <a:fillRect/>
          </a:stretch>
        </p:blipFill>
        <p:spPr>
          <a:xfrm>
            <a:off x="12920541" y="14747903"/>
            <a:ext cx="3346805" cy="5760000"/>
          </a:xfrm>
          <a:prstGeom prst="rect">
            <a:avLst/>
          </a:prstGeom>
          <a:ln>
            <a:solidFill>
              <a:schemeClr val="tx1"/>
            </a:solidFill>
          </a:ln>
        </p:spPr>
      </p:pic>
      <p:sp>
        <p:nvSpPr>
          <p:cNvPr id="22" name="TextBox 21"/>
          <p:cNvSpPr txBox="1"/>
          <p:nvPr/>
        </p:nvSpPr>
        <p:spPr>
          <a:xfrm>
            <a:off x="12920541" y="13819209"/>
            <a:ext cx="3643338" cy="923330"/>
          </a:xfrm>
          <a:prstGeom prst="rect">
            <a:avLst/>
          </a:prstGeom>
          <a:noFill/>
        </p:spPr>
        <p:txBody>
          <a:bodyPr wrap="square" rtlCol="0">
            <a:spAutoFit/>
          </a:bodyPr>
          <a:lstStyle/>
          <a:p>
            <a:pPr algn="ctr"/>
            <a:r>
              <a:rPr lang="ru-RU" sz="5400" kern="10" dirty="0" err="1" smtClean="0">
                <a:ln w="9525">
                  <a:round/>
                  <a:headEnd/>
                  <a:tailEnd/>
                </a:ln>
                <a:blipFill dpi="0" rotWithShape="0">
                  <a:blip r:embed="rId2"/>
                  <a:srcRect/>
                  <a:tile tx="0" ty="0" sx="100000" sy="100000" flip="none" algn="tl"/>
                </a:blipFill>
                <a:latin typeface="Monotype Corsiva"/>
              </a:rPr>
              <a:t>Коелла</a:t>
            </a:r>
            <a:endParaRPr lang="ru-RU" sz="5400" kern="10" dirty="0" smtClean="0">
              <a:ln w="9525">
                <a:round/>
                <a:headEnd/>
                <a:tailEnd/>
              </a:ln>
              <a:blipFill dpi="0" rotWithShape="0">
                <a:blip r:embed="rId2"/>
                <a:srcRect/>
                <a:tile tx="0" ty="0" sx="100000" sy="100000" flip="none" algn="tl"/>
              </a:blipFill>
              <a:latin typeface="Monotype Corsiva"/>
            </a:endParaRPr>
          </a:p>
        </p:txBody>
      </p:sp>
      <p:sp>
        <p:nvSpPr>
          <p:cNvPr id="23" name="TextBox 22"/>
          <p:cNvSpPr txBox="1"/>
          <p:nvPr/>
        </p:nvSpPr>
        <p:spPr>
          <a:xfrm>
            <a:off x="16563879" y="13747771"/>
            <a:ext cx="4000528" cy="923330"/>
          </a:xfrm>
          <a:prstGeom prst="rect">
            <a:avLst/>
          </a:prstGeom>
          <a:noFill/>
        </p:spPr>
        <p:txBody>
          <a:bodyPr wrap="square" rtlCol="0">
            <a:spAutoFit/>
          </a:bodyPr>
          <a:lstStyle/>
          <a:p>
            <a:pPr algn="ctr"/>
            <a:r>
              <a:rPr lang="ru-RU" sz="5400" kern="10" dirty="0" err="1" smtClean="0">
                <a:ln w="9525">
                  <a:round/>
                  <a:headEnd/>
                  <a:tailEnd/>
                </a:ln>
                <a:blipFill dpi="0" rotWithShape="0">
                  <a:blip r:embed="rId2"/>
                  <a:srcRect/>
                  <a:tile tx="0" ty="0" sx="100000" sy="100000" flip="none" algn="tl"/>
                </a:blipFill>
                <a:latin typeface="Monotype Corsiva"/>
              </a:rPr>
              <a:t>Коелла</a:t>
            </a:r>
            <a:endParaRPr lang="ru-RU" sz="5400" kern="10" dirty="0" smtClean="0">
              <a:ln w="9525">
                <a:round/>
                <a:headEnd/>
                <a:tailEnd/>
              </a:ln>
              <a:blipFill dpi="0" rotWithShape="0">
                <a:blip r:embed="rId2"/>
                <a:srcRect/>
                <a:tile tx="0" ty="0" sx="100000" sy="100000" flip="none" algn="tl"/>
              </a:blipFill>
              <a:latin typeface="Monotype Corsiva"/>
            </a:endParaRPr>
          </a:p>
        </p:txBody>
      </p:sp>
      <p:sp>
        <p:nvSpPr>
          <p:cNvPr id="24" name="TextBox 23"/>
          <p:cNvSpPr txBox="1"/>
          <p:nvPr/>
        </p:nvSpPr>
        <p:spPr>
          <a:xfrm>
            <a:off x="20564407" y="13747771"/>
            <a:ext cx="4929222" cy="923330"/>
          </a:xfrm>
          <a:prstGeom prst="rect">
            <a:avLst/>
          </a:prstGeom>
          <a:noFill/>
        </p:spPr>
        <p:txBody>
          <a:bodyPr wrap="square" rtlCol="0">
            <a:spAutoFit/>
          </a:bodyPr>
          <a:lstStyle/>
          <a:p>
            <a:pPr algn="ctr"/>
            <a:r>
              <a:rPr lang="en-US" sz="5400" kern="10" dirty="0" smtClean="0">
                <a:ln w="9525">
                  <a:round/>
                  <a:headEnd/>
                  <a:tailEnd/>
                </a:ln>
                <a:blipFill dpi="0" rotWithShape="0">
                  <a:blip r:embed="rId2"/>
                  <a:srcRect/>
                  <a:tile tx="0" ty="0" sx="100000" sy="100000" flip="none" algn="tl"/>
                </a:blipFill>
                <a:latin typeface="Monotype Corsiva"/>
              </a:rPr>
              <a:t>H.S.G.</a:t>
            </a:r>
            <a:endParaRPr lang="ru-RU" sz="5400" kern="10" dirty="0" smtClean="0">
              <a:ln w="9525">
                <a:round/>
                <a:headEnd/>
                <a:tailEnd/>
              </a:ln>
              <a:blipFill dpi="0" rotWithShape="0">
                <a:blip r:embed="rId2"/>
                <a:srcRect/>
                <a:tile tx="0" ty="0" sx="100000" sy="100000" flip="none" algn="tl"/>
              </a:blipFill>
              <a:latin typeface="Monotype Corsiva"/>
            </a:endParaRPr>
          </a:p>
        </p:txBody>
      </p:sp>
      <p:sp>
        <p:nvSpPr>
          <p:cNvPr id="25" name="TextBox 24"/>
          <p:cNvSpPr txBox="1"/>
          <p:nvPr/>
        </p:nvSpPr>
        <p:spPr>
          <a:xfrm>
            <a:off x="566635" y="20571420"/>
            <a:ext cx="11996715" cy="923330"/>
          </a:xfrm>
          <a:prstGeom prst="rect">
            <a:avLst/>
          </a:prstGeom>
          <a:noFill/>
        </p:spPr>
        <p:txBody>
          <a:bodyPr wrap="square" rtlCol="0">
            <a:spAutoFit/>
          </a:bodyPr>
          <a:lstStyle/>
          <a:p>
            <a:pPr algn="ctr"/>
            <a:r>
              <a:rPr lang="ru-RU" sz="5400" kern="10" dirty="0" smtClean="0">
                <a:ln w="9525">
                  <a:round/>
                  <a:headEnd/>
                  <a:tailEnd/>
                </a:ln>
                <a:blipFill dpi="0" rotWithShape="0">
                  <a:blip r:embed="rId2"/>
                  <a:srcRect/>
                  <a:tile tx="0" ty="0" sx="100000" sy="100000" flip="none" algn="tl"/>
                </a:blipFill>
                <a:latin typeface="Monotype Corsiva"/>
              </a:rPr>
              <a:t>Газогенераторная установка </a:t>
            </a:r>
            <a:r>
              <a:rPr lang="ru-RU" sz="5400" kern="10" dirty="0" err="1" smtClean="0">
                <a:ln w="9525">
                  <a:round/>
                  <a:headEnd/>
                  <a:tailEnd/>
                </a:ln>
                <a:blipFill dpi="0" rotWithShape="0">
                  <a:blip r:embed="rId2"/>
                  <a:srcRect/>
                  <a:tile tx="0" ty="0" sx="100000" sy="100000" flip="none" algn="tl"/>
                </a:blipFill>
                <a:latin typeface="Monotype Corsiva"/>
              </a:rPr>
              <a:t>Коелла</a:t>
            </a:r>
            <a:r>
              <a:rPr lang="ru-RU" sz="5400" kern="10" dirty="0" smtClean="0">
                <a:ln w="9525">
                  <a:round/>
                  <a:headEnd/>
                  <a:tailEnd/>
                </a:ln>
                <a:blipFill dpi="0" rotWithShape="0">
                  <a:blip r:embed="rId2"/>
                  <a:srcRect/>
                  <a:tile tx="0" ty="0" sx="100000" sy="100000" flip="none" algn="tl"/>
                </a:blipFill>
                <a:latin typeface="Monotype Corsiva"/>
              </a:rPr>
              <a:t>.</a:t>
            </a:r>
          </a:p>
        </p:txBody>
      </p:sp>
      <p:sp>
        <p:nvSpPr>
          <p:cNvPr id="26" name="TextBox 25"/>
          <p:cNvSpPr txBox="1"/>
          <p:nvPr/>
        </p:nvSpPr>
        <p:spPr>
          <a:xfrm>
            <a:off x="12706227" y="20571420"/>
            <a:ext cx="3357586" cy="923330"/>
          </a:xfrm>
          <a:prstGeom prst="rect">
            <a:avLst/>
          </a:prstGeom>
          <a:noFill/>
        </p:spPr>
        <p:txBody>
          <a:bodyPr wrap="square" rtlCol="0">
            <a:spAutoFit/>
          </a:bodyPr>
          <a:lstStyle/>
          <a:p>
            <a:pPr algn="ctr"/>
            <a:r>
              <a:rPr lang="ru-RU" sz="5400" kern="10" dirty="0" smtClean="0">
                <a:ln w="9525">
                  <a:round/>
                  <a:headEnd/>
                  <a:tailEnd/>
                </a:ln>
                <a:blipFill dpi="0" rotWithShape="0">
                  <a:blip r:embed="rId2"/>
                  <a:srcRect/>
                  <a:tile tx="0" ty="0" sx="100000" sy="100000" flip="none" algn="tl"/>
                </a:blipFill>
                <a:latin typeface="Monotype Corsiva"/>
              </a:rPr>
              <a:t>Костер</a:t>
            </a:r>
          </a:p>
        </p:txBody>
      </p:sp>
      <p:sp>
        <p:nvSpPr>
          <p:cNvPr id="27" name="TextBox 26"/>
          <p:cNvSpPr txBox="1"/>
          <p:nvPr/>
        </p:nvSpPr>
        <p:spPr>
          <a:xfrm>
            <a:off x="16278127" y="20571420"/>
            <a:ext cx="6072230" cy="923330"/>
          </a:xfrm>
          <a:prstGeom prst="rect">
            <a:avLst/>
          </a:prstGeom>
          <a:noFill/>
        </p:spPr>
        <p:txBody>
          <a:bodyPr wrap="square" rtlCol="0">
            <a:spAutoFit/>
          </a:bodyPr>
          <a:lstStyle/>
          <a:p>
            <a:pPr algn="ctr"/>
            <a:r>
              <a:rPr lang="ru-RU" sz="5400" kern="10" dirty="0" err="1" smtClean="0">
                <a:ln w="9525">
                  <a:round/>
                  <a:headEnd/>
                  <a:tailEnd/>
                </a:ln>
                <a:blipFill dpi="0" rotWithShape="0">
                  <a:blip r:embed="rId2"/>
                  <a:srcRect/>
                  <a:tile tx="0" ty="0" sx="100000" sy="100000" flip="none" algn="tl"/>
                </a:blipFill>
                <a:latin typeface="Monotype Corsiva"/>
              </a:rPr>
              <a:t>Денгама</a:t>
            </a:r>
            <a:r>
              <a:rPr lang="ru-RU" sz="5400" kern="10" dirty="0" smtClean="0">
                <a:ln w="9525">
                  <a:round/>
                  <a:headEnd/>
                  <a:tailEnd/>
                </a:ln>
                <a:blipFill dpi="0" rotWithShape="0">
                  <a:blip r:embed="rId2"/>
                  <a:srcRect/>
                  <a:tile tx="0" ty="0" sx="100000" sy="100000" flip="none" algn="tl"/>
                </a:blipFill>
                <a:latin typeface="Monotype Corsiva"/>
              </a:rPr>
              <a:t> и </a:t>
            </a:r>
            <a:r>
              <a:rPr lang="ru-RU" sz="5400" kern="10" dirty="0" err="1" smtClean="0">
                <a:ln w="9525">
                  <a:round/>
                  <a:headEnd/>
                  <a:tailEnd/>
                </a:ln>
                <a:blipFill dpi="0" rotWithShape="0">
                  <a:blip r:embed="rId2"/>
                  <a:srcRect/>
                  <a:tile tx="0" ty="0" sx="100000" sy="100000" flip="none" algn="tl"/>
                </a:blipFill>
                <a:latin typeface="Monotype Corsiva"/>
              </a:rPr>
              <a:t>джонса</a:t>
            </a:r>
            <a:endParaRPr lang="ru-RU" sz="5400" kern="10" dirty="0" smtClean="0">
              <a:ln w="9525">
                <a:round/>
                <a:headEnd/>
                <a:tailEnd/>
              </a:ln>
              <a:blipFill dpi="0" rotWithShape="0">
                <a:blip r:embed="rId2"/>
                <a:srcRect/>
                <a:tile tx="0" ty="0" sx="100000" sy="100000" flip="none" algn="tl"/>
              </a:blipFill>
              <a:latin typeface="Monotype Corsiva"/>
            </a:endParaRPr>
          </a:p>
        </p:txBody>
      </p:sp>
      <p:sp>
        <p:nvSpPr>
          <p:cNvPr id="28" name="TextBox 27"/>
          <p:cNvSpPr txBox="1"/>
          <p:nvPr/>
        </p:nvSpPr>
        <p:spPr>
          <a:xfrm>
            <a:off x="22421795" y="20571420"/>
            <a:ext cx="3214710" cy="923330"/>
          </a:xfrm>
          <a:prstGeom prst="rect">
            <a:avLst/>
          </a:prstGeom>
          <a:noFill/>
        </p:spPr>
        <p:txBody>
          <a:bodyPr wrap="square" rtlCol="0">
            <a:spAutoFit/>
          </a:bodyPr>
          <a:lstStyle/>
          <a:p>
            <a:pPr algn="ctr"/>
            <a:r>
              <a:rPr lang="ru-RU" sz="5400" kern="10" dirty="0" err="1" smtClean="0">
                <a:ln w="9525">
                  <a:round/>
                  <a:headEnd/>
                  <a:tailEnd/>
                </a:ln>
                <a:blipFill dpi="0" rotWithShape="0">
                  <a:blip r:embed="rId2"/>
                  <a:srcRect/>
                  <a:tile tx="0" ty="0" sx="100000" sy="100000" flip="none" algn="tl"/>
                </a:blipFill>
                <a:latin typeface="Monotype Corsiva"/>
              </a:rPr>
              <a:t>Коелла</a:t>
            </a:r>
            <a:endParaRPr lang="ru-RU" sz="5400" kern="10" dirty="0" smtClean="0">
              <a:ln w="9525">
                <a:round/>
                <a:headEnd/>
                <a:tailEnd/>
              </a:ln>
              <a:blipFill dpi="0" rotWithShape="0">
                <a:blip r:embed="rId2"/>
                <a:srcRect/>
                <a:tile tx="0" ty="0" sx="100000" sy="100000" flip="none" algn="tl"/>
              </a:blipFill>
              <a:latin typeface="Monotype Corsiva"/>
            </a:endParaRPr>
          </a:p>
        </p:txBody>
      </p:sp>
      <p:grpSp>
        <p:nvGrpSpPr>
          <p:cNvPr id="29" name="Группа 28"/>
          <p:cNvGrpSpPr/>
          <p:nvPr/>
        </p:nvGrpSpPr>
        <p:grpSpPr>
          <a:xfrm>
            <a:off x="0" y="0"/>
            <a:ext cx="30279975" cy="2817757"/>
            <a:chOff x="0" y="0"/>
            <a:chExt cx="30279975" cy="2817757"/>
          </a:xfrm>
        </p:grpSpPr>
        <p:grpSp>
          <p:nvGrpSpPr>
            <p:cNvPr id="30" name="Group 20"/>
            <p:cNvGrpSpPr>
              <a:grpSpLocks/>
            </p:cNvGrpSpPr>
            <p:nvPr/>
          </p:nvGrpSpPr>
          <p:grpSpPr bwMode="auto">
            <a:xfrm>
              <a:off x="0" y="0"/>
              <a:ext cx="30279975" cy="2817757"/>
              <a:chOff x="0" y="0"/>
              <a:chExt cx="19074" cy="1685"/>
            </a:xfrm>
          </p:grpSpPr>
          <p:sp>
            <p:nvSpPr>
              <p:cNvPr id="33"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34"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31" name="Рисунок 27" descr="логотип копия.jpg"/>
            <p:cNvPicPr>
              <a:picLocks noChangeAspect="1"/>
            </p:cNvPicPr>
            <p:nvPr/>
          </p:nvPicPr>
          <p:blipFill>
            <a:blip r:embed="rId10"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32" name="Прямоугольник 31"/>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spTree>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remove"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remove" nodeType="clickEffect">
                                  <p:stCondLst>
                                    <p:cond delay="0"/>
                                  </p:stCondLst>
                                  <p:childTnLst>
                                    <p:animScale>
                                      <p:cBhvr>
                                        <p:cTn id="10" dur="2000" fill="hold"/>
                                        <p:tgtEl>
                                          <p:spTgt spid="9"/>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remove" nodeType="clickEffect">
                                  <p:stCondLst>
                                    <p:cond delay="0"/>
                                  </p:stCondLst>
                                  <p:childTnLst>
                                    <p:animScale>
                                      <p:cBhvr>
                                        <p:cTn id="14" dur="2000" fill="hold"/>
                                        <p:tgtEl>
                                          <p:spTgt spid="10"/>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remove" nodeType="clickEffect">
                                  <p:stCondLst>
                                    <p:cond delay="0"/>
                                  </p:stCondLst>
                                  <p:childTnLst>
                                    <p:animScale>
                                      <p:cBhvr>
                                        <p:cTn id="18" dur="2000" fill="hold"/>
                                        <p:tgtEl>
                                          <p:spTgt spid="12"/>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remove" nodeType="clickEffect">
                                  <p:stCondLst>
                                    <p:cond delay="0"/>
                                  </p:stCondLst>
                                  <p:childTnLst>
                                    <p:animScale>
                                      <p:cBhvr>
                                        <p:cTn id="22" dur="2000" fill="hold"/>
                                        <p:tgtEl>
                                          <p:spTgt spid="17"/>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remove" nodeType="clickEffect">
                                  <p:stCondLst>
                                    <p:cond delay="0"/>
                                  </p:stCondLst>
                                  <p:childTnLst>
                                    <p:animScale>
                                      <p:cBhvr>
                                        <p:cTn id="26" dur="2000" fill="hold"/>
                                        <p:tgtEl>
                                          <p:spTgt spid="13"/>
                                        </p:tgtEl>
                                      </p:cBhvr>
                                      <p:by x="150000" y="150000"/>
                                    </p:animScale>
                                  </p:childTnLst>
                                </p:cTn>
                              </p:par>
                            </p:childTnLst>
                          </p:cTn>
                        </p:par>
                      </p:childTnLst>
                    </p:cTn>
                  </p:par>
                  <p:par>
                    <p:cTn id="27" fill="hold">
                      <p:stCondLst>
                        <p:cond delay="indefinite"/>
                      </p:stCondLst>
                      <p:childTnLst>
                        <p:par>
                          <p:cTn id="28" fill="hold">
                            <p:stCondLst>
                              <p:cond delay="0"/>
                            </p:stCondLst>
                            <p:childTnLst>
                              <p:par>
                                <p:cTn id="29" presetID="6" presetClass="emph" presetSubtype="0" fill="remove" nodeType="clickEffect">
                                  <p:stCondLst>
                                    <p:cond delay="0"/>
                                  </p:stCondLst>
                                  <p:childTnLst>
                                    <p:animScale>
                                      <p:cBhvr>
                                        <p:cTn id="30"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5784249" y="7818417"/>
            <a:ext cx="4071966" cy="6863417"/>
          </a:xfrm>
          <a:prstGeom prst="rect">
            <a:avLst/>
          </a:prstGeom>
          <a:noFill/>
        </p:spPr>
        <p:txBody>
          <a:bodyPr wrap="square" rtlCol="0">
            <a:spAutoFit/>
          </a:bodyPr>
          <a:lstStyle/>
          <a:p>
            <a:pPr algn="ctr"/>
            <a:r>
              <a:rPr lang="ru-RU" b="1" u="sng" dirty="0" smtClean="0">
                <a:solidFill>
                  <a:srgbClr val="C00000"/>
                </a:solidFill>
                <a:latin typeface="Times New Roman" pitchFamily="18" charset="0"/>
                <a:cs typeface="Times New Roman" pitchFamily="18" charset="0"/>
              </a:rPr>
              <a:t>ШВЕЦИЯ</a:t>
            </a:r>
          </a:p>
          <a:p>
            <a:endParaRPr lang="ru-RU" b="1" u="sng" dirty="0" smtClean="0">
              <a:solidFill>
                <a:srgbClr val="C00000"/>
              </a:solidFill>
              <a:latin typeface="Times New Roman" pitchFamily="18" charset="0"/>
              <a:cs typeface="Times New Roman" pitchFamily="18" charset="0"/>
            </a:endParaRPr>
          </a:p>
          <a:p>
            <a:pPr>
              <a:buFont typeface="Wingdings" pitchFamily="2" charset="2"/>
              <a:buChar char="v"/>
            </a:pPr>
            <a:r>
              <a:rPr lang="ru-RU" sz="5400" kern="10" dirty="0" err="1" smtClean="0">
                <a:ln w="9525">
                  <a:round/>
                  <a:headEnd/>
                  <a:tailEnd/>
                </a:ln>
                <a:blipFill dpi="0" rotWithShape="0">
                  <a:blip r:embed="rId3"/>
                  <a:srcRect/>
                  <a:tile tx="0" ty="0" sx="100000" sy="100000" flip="none" algn="tl"/>
                </a:blipFill>
                <a:latin typeface="Monotype Corsiva"/>
              </a:rPr>
              <a:t>Шведлюнг</a:t>
            </a:r>
            <a:endParaRPr lang="ru-RU" sz="5400" kern="10" dirty="0" smtClean="0">
              <a:ln w="9525">
                <a:round/>
                <a:headEnd/>
                <a:tailEnd/>
              </a:ln>
              <a:blipFill dpi="0" rotWithShape="0">
                <a:blip r:embed="rId3"/>
                <a:srcRect/>
                <a:tile tx="0" ty="0" sx="100000" sy="100000" flip="none" algn="tl"/>
              </a:blipFill>
              <a:latin typeface="Monotype Corsiva"/>
            </a:endParaRPr>
          </a:p>
          <a:p>
            <a:pPr>
              <a:buFont typeface="Wingdings" pitchFamily="2" charset="2"/>
              <a:buChar char="v"/>
            </a:pPr>
            <a:r>
              <a:rPr lang="ru-RU" sz="5400" kern="10" dirty="0" smtClean="0">
                <a:ln w="9525">
                  <a:round/>
                  <a:headEnd/>
                  <a:tailEnd/>
                </a:ln>
                <a:blipFill dpi="0" rotWithShape="0">
                  <a:blip r:embed="rId3"/>
                  <a:srcRect/>
                  <a:tile tx="0" ty="0" sx="100000" sy="100000" flip="none" algn="tl"/>
                </a:blipFill>
                <a:latin typeface="Monotype Corsiva"/>
              </a:rPr>
              <a:t> «</a:t>
            </a:r>
            <a:r>
              <a:rPr lang="ru-RU" sz="5400" kern="10" dirty="0" err="1" smtClean="0">
                <a:ln w="9525">
                  <a:round/>
                  <a:headEnd/>
                  <a:tailEnd/>
                </a:ln>
                <a:blipFill dpi="0" rotWithShape="0">
                  <a:blip r:embed="rId3"/>
                  <a:srcRect/>
                  <a:tile tx="0" ty="0" sx="100000" sy="100000" flip="none" algn="tl"/>
                </a:blipFill>
                <a:latin typeface="Monotype Corsiva"/>
              </a:rPr>
              <a:t>Грахас</a:t>
            </a:r>
            <a:r>
              <a:rPr lang="ru-RU" sz="5400" kern="10" dirty="0" smtClean="0">
                <a:ln w="9525">
                  <a:round/>
                  <a:headEnd/>
                  <a:tailEnd/>
                </a:ln>
                <a:blipFill dpi="0" rotWithShape="0">
                  <a:blip r:embed="rId3"/>
                  <a:srcRect/>
                  <a:tile tx="0" ty="0" sx="100000" sy="100000" flip="none" algn="tl"/>
                </a:blipFill>
                <a:latin typeface="Monotype Corsiva"/>
              </a:rPr>
              <a:t>» </a:t>
            </a:r>
          </a:p>
          <a:p>
            <a:pPr>
              <a:buFont typeface="Wingdings" pitchFamily="2" charset="2"/>
              <a:buChar char="v"/>
            </a:pPr>
            <a:r>
              <a:rPr lang="ru-RU" sz="5400" kern="10" dirty="0" smtClean="0">
                <a:ln w="9525">
                  <a:round/>
                  <a:headEnd/>
                  <a:tailEnd/>
                </a:ln>
                <a:blipFill dpi="0" rotWithShape="0">
                  <a:blip r:embed="rId3"/>
                  <a:srcRect/>
                  <a:tile tx="0" ty="0" sx="100000" sy="100000" flip="none" algn="tl"/>
                </a:blipFill>
                <a:latin typeface="Monotype Corsiva"/>
              </a:rPr>
              <a:t>«</a:t>
            </a:r>
            <a:r>
              <a:rPr lang="ru-RU" sz="5400" kern="10" dirty="0" err="1" smtClean="0">
                <a:ln w="9525">
                  <a:round/>
                  <a:headEnd/>
                  <a:tailEnd/>
                </a:ln>
                <a:blipFill dpi="0" rotWithShape="0">
                  <a:blip r:embed="rId3"/>
                  <a:srcRect/>
                  <a:tile tx="0" ty="0" sx="100000" sy="100000" flip="none" algn="tl"/>
                </a:blipFill>
                <a:latin typeface="Monotype Corsiva"/>
              </a:rPr>
              <a:t>Мако</a:t>
            </a:r>
            <a:r>
              <a:rPr lang="ru-RU" sz="5400" kern="10" dirty="0" smtClean="0">
                <a:ln w="9525">
                  <a:round/>
                  <a:headEnd/>
                  <a:tailEnd/>
                </a:ln>
                <a:blipFill dpi="0" rotWithShape="0">
                  <a:blip r:embed="rId3"/>
                  <a:srcRect/>
                  <a:tile tx="0" ty="0" sx="100000" sy="100000" flip="none" algn="tl"/>
                </a:blipFill>
                <a:latin typeface="Monotype Corsiva"/>
              </a:rPr>
              <a:t>»  </a:t>
            </a:r>
          </a:p>
          <a:p>
            <a:pPr>
              <a:buFont typeface="Wingdings" pitchFamily="2" charset="2"/>
              <a:buChar char="v"/>
            </a:pPr>
            <a:r>
              <a:rPr lang="ru-RU" sz="5400" kern="10" dirty="0" err="1" smtClean="0">
                <a:ln w="9525">
                  <a:round/>
                  <a:headEnd/>
                  <a:tailEnd/>
                </a:ln>
                <a:blipFill dpi="0" rotWithShape="0">
                  <a:blip r:embed="rId3"/>
                  <a:srcRect/>
                  <a:tile tx="0" ty="0" sx="100000" sy="100000" flip="none" algn="tl"/>
                </a:blipFill>
                <a:latin typeface="Monotype Corsiva"/>
              </a:rPr>
              <a:t>Видегрен</a:t>
            </a:r>
            <a:r>
              <a:rPr lang="ru-RU" sz="5400" kern="10" dirty="0" smtClean="0">
                <a:ln w="9525">
                  <a:round/>
                  <a:headEnd/>
                  <a:tailEnd/>
                </a:ln>
                <a:blipFill dpi="0" rotWithShape="0">
                  <a:blip r:embed="rId3"/>
                  <a:srcRect/>
                  <a:tile tx="0" ty="0" sx="100000" sy="100000" flip="none" algn="tl"/>
                </a:blipFill>
                <a:latin typeface="Monotype Corsiva"/>
              </a:rPr>
              <a:t>  </a:t>
            </a:r>
          </a:p>
          <a:p>
            <a:pPr>
              <a:buFont typeface="Wingdings" pitchFamily="2" charset="2"/>
              <a:buChar char="v"/>
            </a:pPr>
            <a:r>
              <a:rPr lang="ru-RU" sz="5400" kern="10" dirty="0" err="1" smtClean="0">
                <a:ln w="9525">
                  <a:round/>
                  <a:headEnd/>
                  <a:tailEnd/>
                </a:ln>
                <a:blipFill dpi="0" rotWithShape="0">
                  <a:blip r:embed="rId3"/>
                  <a:srcRect/>
                  <a:tile tx="0" ty="0" sx="100000" sy="100000" flip="none" algn="tl"/>
                </a:blipFill>
                <a:latin typeface="Monotype Corsiva"/>
              </a:rPr>
              <a:t>Калле</a:t>
            </a:r>
            <a:r>
              <a:rPr lang="ru-RU" sz="5400" kern="10" dirty="0" smtClean="0">
                <a:ln w="9525">
                  <a:round/>
                  <a:headEnd/>
                  <a:tailEnd/>
                </a:ln>
                <a:blipFill dpi="0" rotWithShape="0">
                  <a:blip r:embed="rId3"/>
                  <a:srcRect/>
                  <a:tile tx="0" ty="0" sx="100000" sy="100000" flip="none" algn="tl"/>
                </a:blipFill>
                <a:latin typeface="Monotype Corsiva"/>
              </a:rPr>
              <a:t> .</a:t>
            </a:r>
          </a:p>
          <a:p>
            <a:pPr>
              <a:buFont typeface="Wingdings" pitchFamily="2" charset="2"/>
              <a:buChar char="v"/>
            </a:pPr>
            <a:r>
              <a:rPr lang="ru-RU" sz="5400" b="1" u="sng" kern="10" dirty="0" smtClean="0">
                <a:ln w="9525">
                  <a:round/>
                  <a:headEnd/>
                  <a:tailEnd/>
                </a:ln>
                <a:blipFill dpi="0" rotWithShape="0">
                  <a:blip r:embed="rId3"/>
                  <a:srcRect/>
                  <a:tile tx="0" ty="0" sx="100000" sy="100000" flip="none" algn="tl"/>
                </a:blipFill>
                <a:latin typeface="Monotype Corsiva"/>
                <a:cs typeface="Times New Roman" pitchFamily="18" charset="0"/>
              </a:rPr>
              <a:t> и мн. др.</a:t>
            </a:r>
            <a:endParaRPr lang="ru-RU" b="1" u="sng" dirty="0">
              <a:solidFill>
                <a:srgbClr val="C00000"/>
              </a:solidFill>
              <a:latin typeface="Times New Roman" pitchFamily="18" charset="0"/>
              <a:cs typeface="Times New Roman" pitchFamily="18" charset="0"/>
            </a:endParaRPr>
          </a:p>
        </p:txBody>
      </p:sp>
      <p:sp>
        <p:nvSpPr>
          <p:cNvPr id="21" name="TextBox 20"/>
          <p:cNvSpPr txBox="1"/>
          <p:nvPr/>
        </p:nvSpPr>
        <p:spPr>
          <a:xfrm>
            <a:off x="1638205" y="16462415"/>
            <a:ext cx="3357586" cy="923330"/>
          </a:xfrm>
          <a:prstGeom prst="rect">
            <a:avLst/>
          </a:prstGeom>
          <a:noFill/>
        </p:spPr>
        <p:txBody>
          <a:bodyPr wrap="square" rtlCol="0">
            <a:spAutoFit/>
          </a:bodyPr>
          <a:lstStyle/>
          <a:p>
            <a:pPr algn="ctr"/>
            <a:r>
              <a:rPr lang="ru-RU" sz="5400" kern="10" dirty="0" smtClean="0">
                <a:ln w="9525">
                  <a:round/>
                  <a:headEnd/>
                  <a:tailEnd/>
                </a:ln>
                <a:blipFill dpi="0" rotWithShape="0">
                  <a:blip r:embed="rId3"/>
                  <a:srcRect/>
                  <a:tile tx="0" ty="0" sx="100000" sy="100000" flip="none" algn="tl"/>
                </a:blipFill>
                <a:latin typeface="Monotype Corsiva"/>
              </a:rPr>
              <a:t>Костер</a:t>
            </a:r>
          </a:p>
        </p:txBody>
      </p:sp>
      <p:pic>
        <p:nvPicPr>
          <p:cNvPr id="16" name="Рисунок 15" descr="Рис_62 Газогенератор Калле.jpg"/>
          <p:cNvPicPr>
            <a:picLocks noChangeAspect="1"/>
          </p:cNvPicPr>
          <p:nvPr/>
        </p:nvPicPr>
        <p:blipFill>
          <a:blip r:embed="rId4" cstate="print">
            <a:clrChange>
              <a:clrFrom>
                <a:srgbClr val="FFFFFF"/>
              </a:clrFrom>
              <a:clrTo>
                <a:srgbClr val="FFFFFF">
                  <a:alpha val="0"/>
                </a:srgbClr>
              </a:clrTo>
            </a:clrChange>
          </a:blip>
          <a:stretch>
            <a:fillRect/>
          </a:stretch>
        </p:blipFill>
        <p:spPr>
          <a:xfrm>
            <a:off x="324001" y="8104169"/>
            <a:ext cx="4859168" cy="5760000"/>
          </a:xfrm>
          <a:prstGeom prst="rect">
            <a:avLst/>
          </a:prstGeom>
          <a:ln>
            <a:solidFill>
              <a:schemeClr val="tx1"/>
            </a:solidFill>
          </a:ln>
        </p:spPr>
      </p:pic>
      <p:pic>
        <p:nvPicPr>
          <p:cNvPr id="17" name="Рисунок 16" descr="Рис_63 Схема газогенераторной установки «Грахас».jpg"/>
          <p:cNvPicPr>
            <a:picLocks noChangeAspect="1"/>
          </p:cNvPicPr>
          <p:nvPr/>
        </p:nvPicPr>
        <p:blipFill>
          <a:blip r:embed="rId5" cstate="print">
            <a:clrChange>
              <a:clrFrom>
                <a:srgbClr val="FFFFFF"/>
              </a:clrFrom>
              <a:clrTo>
                <a:srgbClr val="FFFFFF">
                  <a:alpha val="0"/>
                </a:srgbClr>
              </a:clrTo>
            </a:clrChange>
          </a:blip>
          <a:stretch>
            <a:fillRect/>
          </a:stretch>
        </p:blipFill>
        <p:spPr>
          <a:xfrm>
            <a:off x="16749871" y="8104169"/>
            <a:ext cx="9009452" cy="5760000"/>
          </a:xfrm>
          <a:prstGeom prst="rect">
            <a:avLst/>
          </a:prstGeom>
          <a:ln>
            <a:solidFill>
              <a:schemeClr val="tx1"/>
            </a:solidFill>
          </a:ln>
        </p:spPr>
      </p:pic>
      <p:pic>
        <p:nvPicPr>
          <p:cNvPr id="18" name="Рисунок 17" descr="Рис_63а Схема газогенераторной установки «Калле».jpg"/>
          <p:cNvPicPr>
            <a:picLocks noChangeAspect="1"/>
          </p:cNvPicPr>
          <p:nvPr/>
        </p:nvPicPr>
        <p:blipFill>
          <a:blip r:embed="rId6" cstate="print">
            <a:clrChange>
              <a:clrFrom>
                <a:srgbClr val="FFFFFF"/>
              </a:clrFrom>
              <a:clrTo>
                <a:srgbClr val="FFFFFF">
                  <a:alpha val="0"/>
                </a:srgbClr>
              </a:clrTo>
            </a:clrChange>
          </a:blip>
          <a:stretch>
            <a:fillRect/>
          </a:stretch>
        </p:blipFill>
        <p:spPr>
          <a:xfrm>
            <a:off x="5176915" y="8104169"/>
            <a:ext cx="11552582" cy="5760000"/>
          </a:xfrm>
          <a:prstGeom prst="rect">
            <a:avLst/>
          </a:prstGeom>
          <a:ln>
            <a:solidFill>
              <a:schemeClr val="tx1"/>
            </a:solidFill>
          </a:ln>
        </p:spPr>
      </p:pic>
      <p:sp>
        <p:nvSpPr>
          <p:cNvPr id="22" name="TextBox 21"/>
          <p:cNvSpPr txBox="1"/>
          <p:nvPr/>
        </p:nvSpPr>
        <p:spPr>
          <a:xfrm>
            <a:off x="324000" y="13890647"/>
            <a:ext cx="4781477" cy="923330"/>
          </a:xfrm>
          <a:prstGeom prst="rect">
            <a:avLst/>
          </a:prstGeom>
          <a:noFill/>
        </p:spPr>
        <p:txBody>
          <a:bodyPr wrap="square" rtlCol="0">
            <a:spAutoFit/>
          </a:bodyPr>
          <a:lstStyle/>
          <a:p>
            <a:pPr algn="ctr"/>
            <a:r>
              <a:rPr lang="ru-RU" sz="5400" kern="10" dirty="0" err="1" smtClean="0">
                <a:ln w="9525">
                  <a:round/>
                  <a:headEnd/>
                  <a:tailEnd/>
                </a:ln>
                <a:blipFill dpi="0" rotWithShape="0">
                  <a:blip r:embed="rId3"/>
                  <a:srcRect/>
                  <a:tile tx="0" ty="0" sx="100000" sy="100000" flip="none" algn="tl"/>
                </a:blipFill>
                <a:latin typeface="Monotype Corsiva"/>
              </a:rPr>
              <a:t>Калле</a:t>
            </a:r>
            <a:endParaRPr lang="ru-RU" sz="5400" kern="10" dirty="0" smtClean="0">
              <a:ln w="9525">
                <a:round/>
                <a:headEnd/>
                <a:tailEnd/>
              </a:ln>
              <a:blipFill dpi="0" rotWithShape="0">
                <a:blip r:embed="rId3"/>
                <a:srcRect/>
                <a:tile tx="0" ty="0" sx="100000" sy="100000" flip="none" algn="tl"/>
              </a:blipFill>
              <a:latin typeface="Monotype Corsiva"/>
            </a:endParaRPr>
          </a:p>
        </p:txBody>
      </p:sp>
      <p:sp>
        <p:nvSpPr>
          <p:cNvPr id="23" name="TextBox 22"/>
          <p:cNvSpPr txBox="1"/>
          <p:nvPr/>
        </p:nvSpPr>
        <p:spPr>
          <a:xfrm>
            <a:off x="16035491" y="13890647"/>
            <a:ext cx="9787006" cy="923330"/>
          </a:xfrm>
          <a:prstGeom prst="rect">
            <a:avLst/>
          </a:prstGeom>
          <a:noFill/>
        </p:spPr>
        <p:txBody>
          <a:bodyPr wrap="square" rtlCol="0">
            <a:spAutoFit/>
          </a:bodyPr>
          <a:lstStyle/>
          <a:p>
            <a:pPr algn="ctr"/>
            <a:r>
              <a:rPr lang="ru-RU" sz="5400" kern="10" dirty="0" smtClean="0">
                <a:ln w="9525">
                  <a:round/>
                  <a:headEnd/>
                  <a:tailEnd/>
                </a:ln>
                <a:blipFill dpi="0" rotWithShape="0">
                  <a:blip r:embed="rId3"/>
                  <a:srcRect/>
                  <a:tile tx="0" ty="0" sx="100000" sy="100000" flip="none" algn="tl"/>
                </a:blipFill>
                <a:latin typeface="Monotype Corsiva"/>
              </a:rPr>
              <a:t>Газогенераторная установка </a:t>
            </a:r>
            <a:r>
              <a:rPr lang="ru-RU" sz="5400" kern="10" dirty="0" err="1" smtClean="0">
                <a:ln w="9525">
                  <a:round/>
                  <a:headEnd/>
                  <a:tailEnd/>
                </a:ln>
                <a:blipFill dpi="0" rotWithShape="0">
                  <a:blip r:embed="rId3"/>
                  <a:srcRect/>
                  <a:tile tx="0" ty="0" sx="100000" sy="100000" flip="none" algn="tl"/>
                </a:blipFill>
                <a:latin typeface="Monotype Corsiva"/>
              </a:rPr>
              <a:t>Грахас</a:t>
            </a:r>
            <a:endParaRPr lang="ru-RU" sz="5400" kern="10" dirty="0" smtClean="0">
              <a:ln w="9525">
                <a:round/>
                <a:headEnd/>
                <a:tailEnd/>
              </a:ln>
              <a:blipFill dpi="0" rotWithShape="0">
                <a:blip r:embed="rId3"/>
                <a:srcRect/>
                <a:tile tx="0" ty="0" sx="100000" sy="100000" flip="none" algn="tl"/>
              </a:blipFill>
              <a:latin typeface="Monotype Corsiva"/>
            </a:endParaRPr>
          </a:p>
        </p:txBody>
      </p:sp>
      <p:sp>
        <p:nvSpPr>
          <p:cNvPr id="24" name="TextBox 23"/>
          <p:cNvSpPr txBox="1"/>
          <p:nvPr/>
        </p:nvSpPr>
        <p:spPr>
          <a:xfrm>
            <a:off x="5176915" y="13890647"/>
            <a:ext cx="10572824" cy="923330"/>
          </a:xfrm>
          <a:prstGeom prst="rect">
            <a:avLst/>
          </a:prstGeom>
          <a:noFill/>
        </p:spPr>
        <p:txBody>
          <a:bodyPr wrap="square" rtlCol="0">
            <a:spAutoFit/>
          </a:bodyPr>
          <a:lstStyle/>
          <a:p>
            <a:pPr algn="ctr"/>
            <a:r>
              <a:rPr lang="ru-RU" sz="5400" kern="10" dirty="0" smtClean="0">
                <a:ln w="9525">
                  <a:round/>
                  <a:headEnd/>
                  <a:tailEnd/>
                </a:ln>
                <a:blipFill dpi="0" rotWithShape="0">
                  <a:blip r:embed="rId3"/>
                  <a:srcRect/>
                  <a:tile tx="0" ty="0" sx="100000" sy="100000" flip="none" algn="tl"/>
                </a:blipFill>
                <a:latin typeface="Monotype Corsiva"/>
              </a:rPr>
              <a:t>Газогенераторная установка </a:t>
            </a:r>
            <a:r>
              <a:rPr lang="ru-RU" sz="5400" kern="10" dirty="0" err="1" smtClean="0">
                <a:ln w="9525">
                  <a:round/>
                  <a:headEnd/>
                  <a:tailEnd/>
                </a:ln>
                <a:blipFill dpi="0" rotWithShape="0">
                  <a:blip r:embed="rId3"/>
                  <a:srcRect/>
                  <a:tile tx="0" ty="0" sx="100000" sy="100000" flip="none" algn="tl"/>
                </a:blipFill>
                <a:latin typeface="Monotype Corsiva"/>
              </a:rPr>
              <a:t>Калле</a:t>
            </a:r>
            <a:endParaRPr lang="ru-RU" sz="5400" kern="10" dirty="0" smtClean="0">
              <a:ln w="9525">
                <a:round/>
                <a:headEnd/>
                <a:tailEnd/>
              </a:ln>
              <a:blipFill dpi="0" rotWithShape="0">
                <a:blip r:embed="rId3"/>
                <a:srcRect/>
                <a:tile tx="0" ty="0" sx="100000" sy="100000" flip="none" algn="tl"/>
              </a:blipFill>
              <a:latin typeface="Monotype Corsiva"/>
            </a:endParaRPr>
          </a:p>
        </p:txBody>
      </p:sp>
      <p:sp>
        <p:nvSpPr>
          <p:cNvPr id="15" name="TextBox 14"/>
          <p:cNvSpPr txBox="1"/>
          <p:nvPr/>
        </p:nvSpPr>
        <p:spPr>
          <a:xfrm>
            <a:off x="495197" y="2889195"/>
            <a:ext cx="29218142" cy="5078313"/>
          </a:xfrm>
          <a:prstGeom prst="rect">
            <a:avLst/>
          </a:prstGeom>
          <a:noFill/>
        </p:spPr>
        <p:txBody>
          <a:bodyPr wrap="square" rtlCol="0">
            <a:spAutoFit/>
          </a:bodyPr>
          <a:lstStyle/>
          <a:p>
            <a:pPr algn="just"/>
            <a:r>
              <a:rPr lang="ru-RU" sz="5400" kern="10" dirty="0" smtClean="0">
                <a:ln w="9525">
                  <a:round/>
                  <a:headEnd/>
                  <a:tailEnd/>
                </a:ln>
                <a:blipFill dpi="0" rotWithShape="0">
                  <a:blip r:embed="rId3"/>
                  <a:srcRect/>
                  <a:tile tx="0" ty="0" sx="100000" sy="100000" flip="none" algn="tl"/>
                </a:blipFill>
                <a:latin typeface="Monotype Corsiva"/>
              </a:rPr>
              <a:t>	К 1 мая 1943 года Швеция имела 73650 газогенераторных автомобиля и 15000 газогенераторных тракторов, что составляло 91% от всех транспортных средств на дорогах Швеции (приблизительно 33% от общего довоенного парка автомобилей). Кроме того, к лету 1942 года, когда нехватка металла приостановила производство газогенераторов еще 15 тыс. тракторов, 100 дрезин и 700 легких дрезин были переоборудованы на твердое топливо. Из шведских разработок того времени наибольший интерес представляют автомобильные газогенераторы:</a:t>
            </a:r>
          </a:p>
        </p:txBody>
      </p:sp>
      <p:pic>
        <p:nvPicPr>
          <p:cNvPr id="3" name="Рисунок 2" descr="Рис_61 Газогенератор Swedlung.jpg"/>
          <p:cNvPicPr>
            <a:picLocks noChangeAspect="1"/>
          </p:cNvPicPr>
          <p:nvPr/>
        </p:nvPicPr>
        <p:blipFill>
          <a:blip r:embed="rId7" cstate="print">
            <a:clrChange>
              <a:clrFrom>
                <a:srgbClr val="FFFFFF"/>
              </a:clrFrom>
              <a:clrTo>
                <a:srgbClr val="FFFFFF">
                  <a:alpha val="0"/>
                </a:srgbClr>
              </a:clrTo>
            </a:clrChange>
          </a:blip>
          <a:stretch>
            <a:fillRect/>
          </a:stretch>
        </p:blipFill>
        <p:spPr>
          <a:xfrm>
            <a:off x="324000" y="14819341"/>
            <a:ext cx="4197966" cy="5760000"/>
          </a:xfrm>
          <a:prstGeom prst="rect">
            <a:avLst/>
          </a:prstGeom>
          <a:ln>
            <a:solidFill>
              <a:schemeClr val="tx1"/>
            </a:solidFill>
          </a:ln>
        </p:spPr>
      </p:pic>
      <p:pic>
        <p:nvPicPr>
          <p:cNvPr id="19" name="Рисунок 18" descr="Рис_64 Схема газогенераторной установки «Мако».jpg"/>
          <p:cNvPicPr>
            <a:picLocks noChangeAspect="1"/>
          </p:cNvPicPr>
          <p:nvPr/>
        </p:nvPicPr>
        <p:blipFill>
          <a:blip r:embed="rId8" cstate="print">
            <a:clrChange>
              <a:clrFrom>
                <a:srgbClr val="FFFFFF"/>
              </a:clrFrom>
              <a:clrTo>
                <a:srgbClr val="FFFFFF">
                  <a:alpha val="0"/>
                </a:srgbClr>
              </a:clrTo>
            </a:clrChange>
          </a:blip>
          <a:stretch>
            <a:fillRect/>
          </a:stretch>
        </p:blipFill>
        <p:spPr>
          <a:xfrm>
            <a:off x="4572000" y="14819341"/>
            <a:ext cx="17497043" cy="5760000"/>
          </a:xfrm>
          <a:prstGeom prst="rect">
            <a:avLst/>
          </a:prstGeom>
          <a:ln>
            <a:solidFill>
              <a:schemeClr val="tx1"/>
            </a:solidFill>
          </a:ln>
        </p:spPr>
      </p:pic>
      <p:pic>
        <p:nvPicPr>
          <p:cNvPr id="20" name="Рисунок 19" descr="Рис_52 Схема газогенераторной установки «Абоген».jpg"/>
          <p:cNvPicPr>
            <a:picLocks noChangeAspect="1"/>
          </p:cNvPicPr>
          <p:nvPr/>
        </p:nvPicPr>
        <p:blipFill>
          <a:blip r:embed="rId9" cstate="print">
            <a:clrChange>
              <a:clrFrom>
                <a:srgbClr val="FFFFFF"/>
              </a:clrFrom>
              <a:clrTo>
                <a:srgbClr val="FFFFFF">
                  <a:alpha val="0"/>
                </a:srgbClr>
              </a:clrTo>
            </a:clrChange>
          </a:blip>
          <a:stretch>
            <a:fillRect/>
          </a:stretch>
        </p:blipFill>
        <p:spPr>
          <a:xfrm>
            <a:off x="22104000" y="14819341"/>
            <a:ext cx="7779353" cy="5760000"/>
          </a:xfrm>
          <a:prstGeom prst="rect">
            <a:avLst/>
          </a:prstGeom>
          <a:ln>
            <a:solidFill>
              <a:schemeClr val="tx1"/>
            </a:solidFill>
          </a:ln>
        </p:spPr>
      </p:pic>
      <p:sp>
        <p:nvSpPr>
          <p:cNvPr id="25" name="TextBox 24"/>
          <p:cNvSpPr txBox="1"/>
          <p:nvPr/>
        </p:nvSpPr>
        <p:spPr>
          <a:xfrm>
            <a:off x="324000" y="20571420"/>
            <a:ext cx="4781477" cy="923330"/>
          </a:xfrm>
          <a:prstGeom prst="rect">
            <a:avLst/>
          </a:prstGeom>
          <a:noFill/>
        </p:spPr>
        <p:txBody>
          <a:bodyPr wrap="square" rtlCol="0">
            <a:spAutoFit/>
          </a:bodyPr>
          <a:lstStyle/>
          <a:p>
            <a:pPr algn="ctr"/>
            <a:r>
              <a:rPr lang="ru-RU" sz="5400" kern="10" dirty="0" err="1" smtClean="0">
                <a:ln w="9525">
                  <a:round/>
                  <a:headEnd/>
                  <a:tailEnd/>
                </a:ln>
                <a:blipFill dpi="0" rotWithShape="0">
                  <a:blip r:embed="rId3"/>
                  <a:srcRect/>
                  <a:tile tx="0" ty="0" sx="100000" sy="100000" flip="none" algn="tl"/>
                </a:blipFill>
                <a:latin typeface="Monotype Corsiva"/>
              </a:rPr>
              <a:t>Шведлюнг</a:t>
            </a:r>
            <a:endParaRPr lang="ru-RU" sz="5400" kern="10" dirty="0" smtClean="0">
              <a:ln w="9525">
                <a:round/>
                <a:headEnd/>
                <a:tailEnd/>
              </a:ln>
              <a:blipFill dpi="0" rotWithShape="0">
                <a:blip r:embed="rId3"/>
                <a:srcRect/>
                <a:tile tx="0" ty="0" sx="100000" sy="100000" flip="none" algn="tl"/>
              </a:blipFill>
              <a:latin typeface="Monotype Corsiva"/>
            </a:endParaRPr>
          </a:p>
        </p:txBody>
      </p:sp>
      <p:sp>
        <p:nvSpPr>
          <p:cNvPr id="26" name="TextBox 25"/>
          <p:cNvSpPr txBox="1"/>
          <p:nvPr/>
        </p:nvSpPr>
        <p:spPr>
          <a:xfrm>
            <a:off x="4533973" y="20571420"/>
            <a:ext cx="17502310" cy="923330"/>
          </a:xfrm>
          <a:prstGeom prst="rect">
            <a:avLst/>
          </a:prstGeom>
          <a:noFill/>
        </p:spPr>
        <p:txBody>
          <a:bodyPr wrap="square" rtlCol="0">
            <a:spAutoFit/>
          </a:bodyPr>
          <a:lstStyle/>
          <a:p>
            <a:pPr algn="ctr"/>
            <a:r>
              <a:rPr lang="ru-RU" sz="5400" kern="10" dirty="0" smtClean="0">
                <a:ln w="9525">
                  <a:round/>
                  <a:headEnd/>
                  <a:tailEnd/>
                </a:ln>
                <a:blipFill dpi="0" rotWithShape="0">
                  <a:blip r:embed="rId3"/>
                  <a:srcRect/>
                  <a:tile tx="0" ty="0" sx="100000" sy="100000" flip="none" algn="tl"/>
                </a:blipFill>
                <a:latin typeface="Monotype Corsiva"/>
              </a:rPr>
              <a:t>Газогенераторная установка </a:t>
            </a:r>
            <a:r>
              <a:rPr lang="ru-RU" sz="5400" kern="10" dirty="0" err="1" smtClean="0">
                <a:ln w="9525">
                  <a:round/>
                  <a:headEnd/>
                  <a:tailEnd/>
                </a:ln>
                <a:blipFill dpi="0" rotWithShape="0">
                  <a:blip r:embed="rId3"/>
                  <a:srcRect/>
                  <a:tile tx="0" ty="0" sx="100000" sy="100000" flip="none" algn="tl"/>
                </a:blipFill>
                <a:latin typeface="Monotype Corsiva"/>
              </a:rPr>
              <a:t>Мако</a:t>
            </a:r>
            <a:endParaRPr lang="ru-RU" sz="5400" kern="10" dirty="0" smtClean="0">
              <a:ln w="9525">
                <a:round/>
                <a:headEnd/>
                <a:tailEnd/>
              </a:ln>
              <a:blipFill dpi="0" rotWithShape="0">
                <a:blip r:embed="rId3"/>
                <a:srcRect/>
                <a:tile tx="0" ty="0" sx="100000" sy="100000" flip="none" algn="tl"/>
              </a:blipFill>
              <a:latin typeface="Monotype Corsiva"/>
            </a:endParaRPr>
          </a:p>
        </p:txBody>
      </p:sp>
      <p:sp>
        <p:nvSpPr>
          <p:cNvPr id="27" name="TextBox 26"/>
          <p:cNvSpPr txBox="1"/>
          <p:nvPr/>
        </p:nvSpPr>
        <p:spPr>
          <a:xfrm>
            <a:off x="20107457" y="20571420"/>
            <a:ext cx="9787006" cy="923330"/>
          </a:xfrm>
          <a:prstGeom prst="rect">
            <a:avLst/>
          </a:prstGeom>
          <a:noFill/>
        </p:spPr>
        <p:txBody>
          <a:bodyPr wrap="square" rtlCol="0">
            <a:spAutoFit/>
          </a:bodyPr>
          <a:lstStyle/>
          <a:p>
            <a:pPr algn="ctr"/>
            <a:r>
              <a:rPr lang="ru-RU" sz="5400" kern="10" dirty="0" smtClean="0">
                <a:ln w="9525">
                  <a:round/>
                  <a:headEnd/>
                  <a:tailEnd/>
                </a:ln>
                <a:blipFill dpi="0" rotWithShape="0">
                  <a:blip r:embed="rId3"/>
                  <a:srcRect/>
                  <a:tile tx="0" ty="0" sx="100000" sy="100000" flip="none" algn="tl"/>
                </a:blipFill>
                <a:latin typeface="Monotype Corsiva"/>
              </a:rPr>
              <a:t>Газогенераторная установка </a:t>
            </a:r>
            <a:r>
              <a:rPr lang="ru-RU" sz="5400" kern="10" dirty="0" err="1" smtClean="0">
                <a:ln w="9525">
                  <a:round/>
                  <a:headEnd/>
                  <a:tailEnd/>
                </a:ln>
                <a:blipFill dpi="0" rotWithShape="0">
                  <a:blip r:embed="rId3"/>
                  <a:srcRect/>
                  <a:tile tx="0" ty="0" sx="100000" sy="100000" flip="none" algn="tl"/>
                </a:blipFill>
                <a:latin typeface="Monotype Corsiva"/>
              </a:rPr>
              <a:t>Абоген</a:t>
            </a:r>
            <a:endParaRPr lang="ru-RU" sz="5400" kern="10" dirty="0" smtClean="0">
              <a:ln w="9525">
                <a:round/>
                <a:headEnd/>
                <a:tailEnd/>
              </a:ln>
              <a:blipFill dpi="0" rotWithShape="0">
                <a:blip r:embed="rId3"/>
                <a:srcRect/>
                <a:tile tx="0" ty="0" sx="100000" sy="100000" flip="none" algn="tl"/>
              </a:blipFill>
              <a:latin typeface="Monotype Corsiva"/>
            </a:endParaRPr>
          </a:p>
        </p:txBody>
      </p:sp>
      <p:grpSp>
        <p:nvGrpSpPr>
          <p:cNvPr id="28" name="Группа 27"/>
          <p:cNvGrpSpPr/>
          <p:nvPr/>
        </p:nvGrpSpPr>
        <p:grpSpPr>
          <a:xfrm>
            <a:off x="0" y="0"/>
            <a:ext cx="30279975" cy="2817757"/>
            <a:chOff x="0" y="0"/>
            <a:chExt cx="30279975" cy="2817757"/>
          </a:xfrm>
        </p:grpSpPr>
        <p:grpSp>
          <p:nvGrpSpPr>
            <p:cNvPr id="29" name="Group 20"/>
            <p:cNvGrpSpPr>
              <a:grpSpLocks/>
            </p:cNvGrpSpPr>
            <p:nvPr/>
          </p:nvGrpSpPr>
          <p:grpSpPr bwMode="auto">
            <a:xfrm>
              <a:off x="0" y="0"/>
              <a:ext cx="30279975" cy="2817757"/>
              <a:chOff x="0" y="0"/>
              <a:chExt cx="19074" cy="1685"/>
            </a:xfrm>
          </p:grpSpPr>
          <p:sp>
            <p:nvSpPr>
              <p:cNvPr id="32"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33"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30" name="Рисунок 27" descr="логотип копия.jpg"/>
            <p:cNvPicPr>
              <a:picLocks noChangeAspect="1"/>
            </p:cNvPicPr>
            <p:nvPr/>
          </p:nvPicPr>
          <p:blipFill>
            <a:blip r:embed="rId10"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31" name="Прямоугольник 30"/>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spTree>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remove" nodeType="clickEffect">
                                  <p:stCondLst>
                                    <p:cond delay="0"/>
                                  </p:stCondLst>
                                  <p:childTnLst>
                                    <p:animScale>
                                      <p:cBhvr>
                                        <p:cTn id="6" dur="2000" fill="hold"/>
                                        <p:tgtEl>
                                          <p:spTgt spid="1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remove" nodeType="clickEffect">
                                  <p:stCondLst>
                                    <p:cond delay="0"/>
                                  </p:stCondLst>
                                  <p:childTnLst>
                                    <p:animScale>
                                      <p:cBhvr>
                                        <p:cTn id="10" dur="2000" fill="hold"/>
                                        <p:tgtEl>
                                          <p:spTgt spid="18"/>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remove" nodeType="clickEffect">
                                  <p:stCondLst>
                                    <p:cond delay="0"/>
                                  </p:stCondLst>
                                  <p:childTnLst>
                                    <p:animScale>
                                      <p:cBhvr>
                                        <p:cTn id="14" dur="2000" fill="hold"/>
                                        <p:tgtEl>
                                          <p:spTgt spid="17"/>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remove" nodeType="clickEffect">
                                  <p:stCondLst>
                                    <p:cond delay="0"/>
                                  </p:stCondLst>
                                  <p:childTnLst>
                                    <p:animScale>
                                      <p:cBhvr>
                                        <p:cTn id="18" dur="2000" fill="hold"/>
                                        <p:tgtEl>
                                          <p:spTgt spid="3"/>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remove" nodeType="clickEffect">
                                  <p:stCondLst>
                                    <p:cond delay="0"/>
                                  </p:stCondLst>
                                  <p:childTnLst>
                                    <p:animScale>
                                      <p:cBhvr>
                                        <p:cTn id="22" dur="2000" fill="hold"/>
                                        <p:tgtEl>
                                          <p:spTgt spid="19"/>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remove" nodeType="clickEffect">
                                  <p:stCondLst>
                                    <p:cond delay="0"/>
                                  </p:stCondLst>
                                  <p:childTnLst>
                                    <p:animScale>
                                      <p:cBhvr>
                                        <p:cTn id="26" dur="2000" fill="hold"/>
                                        <p:tgtEl>
                                          <p:spTgt spid="2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3069605" y="2960633"/>
            <a:ext cx="6786610" cy="984885"/>
          </a:xfrm>
          <a:prstGeom prst="rect">
            <a:avLst/>
          </a:prstGeom>
          <a:noFill/>
        </p:spPr>
        <p:txBody>
          <a:bodyPr wrap="square" rtlCol="0">
            <a:spAutoFit/>
          </a:bodyPr>
          <a:lstStyle/>
          <a:p>
            <a:pPr algn="ctr"/>
            <a:r>
              <a:rPr lang="ru-RU" b="1" u="sng" cap="all" dirty="0" smtClean="0">
                <a:solidFill>
                  <a:srgbClr val="C00000"/>
                </a:solidFill>
                <a:latin typeface="Times New Roman" pitchFamily="18" charset="0"/>
                <a:cs typeface="Times New Roman" pitchFamily="18" charset="0"/>
              </a:rPr>
              <a:t>Другие страны</a:t>
            </a:r>
          </a:p>
        </p:txBody>
      </p:sp>
      <p:sp>
        <p:nvSpPr>
          <p:cNvPr id="24" name="TextBox 23"/>
          <p:cNvSpPr txBox="1"/>
          <p:nvPr/>
        </p:nvSpPr>
        <p:spPr>
          <a:xfrm>
            <a:off x="495197" y="4032203"/>
            <a:ext cx="29289580" cy="3416320"/>
          </a:xfrm>
          <a:prstGeom prst="rect">
            <a:avLst/>
          </a:prstGeom>
          <a:noFill/>
        </p:spPr>
        <p:txBody>
          <a:bodyPr wrap="square" rtlCol="0">
            <a:spAutoFit/>
          </a:bodyPr>
          <a:lstStyle/>
          <a:p>
            <a:pPr algn="just"/>
            <a:r>
              <a:rPr lang="ru-RU" sz="5400" kern="10" dirty="0" smtClean="0">
                <a:ln w="9525">
                  <a:round/>
                  <a:headEnd/>
                  <a:tailEnd/>
                </a:ln>
                <a:blipFill dpi="0" rotWithShape="0">
                  <a:blip r:embed="rId3"/>
                  <a:srcRect/>
                  <a:tile tx="0" ty="0" sx="100000" sy="100000" flip="none" algn="tl"/>
                </a:blipFill>
                <a:latin typeface="Monotype Corsiva"/>
              </a:rPr>
              <a:t>	Из бельгийских установок наибольший интерес представляет газогенератор «</a:t>
            </a:r>
            <a:r>
              <a:rPr lang="ru-RU" sz="5400" kern="10" dirty="0" err="1" smtClean="0">
                <a:ln w="9525">
                  <a:round/>
                  <a:headEnd/>
                  <a:tailEnd/>
                </a:ln>
                <a:blipFill dpi="0" rotWithShape="0">
                  <a:blip r:embed="rId3"/>
                  <a:srcRect/>
                  <a:tile tx="0" ty="0" sx="100000" sy="100000" flip="none" algn="tl"/>
                </a:blipFill>
                <a:latin typeface="Monotype Corsiva"/>
              </a:rPr>
              <a:t>Беллай</a:t>
            </a:r>
            <a:r>
              <a:rPr lang="ru-RU" sz="5400" kern="10" dirty="0" smtClean="0">
                <a:ln w="9525">
                  <a:round/>
                  <a:headEnd/>
                  <a:tailEnd/>
                </a:ln>
                <a:blipFill dpi="0" rotWithShape="0">
                  <a:blip r:embed="rId3"/>
                  <a:srcRect/>
                  <a:tile tx="0" ty="0" sx="100000" sy="100000" flip="none" algn="tl"/>
                </a:blipFill>
                <a:latin typeface="Monotype Corsiva"/>
              </a:rPr>
              <a:t>», из швейцарских разработок наибольший интерес представляет конструкция газогенераторной установки фирмы «</a:t>
            </a:r>
            <a:r>
              <a:rPr lang="ru-RU" sz="5400" kern="10" dirty="0" err="1" smtClean="0">
                <a:ln w="9525">
                  <a:round/>
                  <a:headEnd/>
                  <a:tailEnd/>
                </a:ln>
                <a:blipFill dpi="0" rotWithShape="0">
                  <a:blip r:embed="rId3"/>
                  <a:srcRect/>
                  <a:tile tx="0" ty="0" sx="100000" sy="100000" flip="none" algn="tl"/>
                </a:blipFill>
                <a:latin typeface="Monotype Corsiva"/>
              </a:rPr>
              <a:t>Ауто-Арм</a:t>
            </a:r>
            <a:r>
              <a:rPr lang="ru-RU" sz="5400" kern="10" dirty="0" smtClean="0">
                <a:ln w="9525">
                  <a:round/>
                  <a:headEnd/>
                  <a:tailEnd/>
                </a:ln>
                <a:blipFill dpi="0" rotWithShape="0">
                  <a:blip r:embed="rId3"/>
                  <a:srcRect/>
                  <a:tile tx="0" ty="0" sx="100000" sy="100000" flip="none" algn="tl"/>
                </a:blipFill>
                <a:latin typeface="Monotype Corsiva"/>
              </a:rPr>
              <a:t>», автомобильный газогенератор древесного топлива, предложенный Е. </a:t>
            </a:r>
            <a:r>
              <a:rPr lang="ru-RU" sz="5400" kern="10" dirty="0" err="1" smtClean="0">
                <a:ln w="9525">
                  <a:round/>
                  <a:headEnd/>
                  <a:tailEnd/>
                </a:ln>
                <a:blipFill dpi="0" rotWithShape="0">
                  <a:blip r:embed="rId3"/>
                  <a:srcRect/>
                  <a:tile tx="0" ty="0" sx="100000" sy="100000" flip="none" algn="tl"/>
                </a:blipFill>
                <a:latin typeface="Monotype Corsiva"/>
              </a:rPr>
              <a:t>Дюфур</a:t>
            </a:r>
            <a:r>
              <a:rPr lang="ru-RU" sz="5400" kern="10" dirty="0" smtClean="0">
                <a:ln w="9525">
                  <a:round/>
                  <a:headEnd/>
                  <a:tailEnd/>
                </a:ln>
                <a:blipFill dpi="0" rotWithShape="0">
                  <a:blip r:embed="rId3"/>
                  <a:srcRect/>
                  <a:tile tx="0" ty="0" sx="100000" sy="100000" flip="none" algn="tl"/>
                </a:blipFill>
                <a:latin typeface="Monotype Corsiva"/>
              </a:rPr>
              <a:t>  и газогенератор Брандта , который выпускала фирма «</a:t>
            </a:r>
            <a:r>
              <a:rPr lang="ru-RU" sz="5400" kern="10" dirty="0" err="1" smtClean="0">
                <a:ln w="9525">
                  <a:round/>
                  <a:headEnd/>
                  <a:tailEnd/>
                </a:ln>
                <a:blipFill dpi="0" rotWithShape="0">
                  <a:blip r:embed="rId3"/>
                  <a:srcRect/>
                  <a:tile tx="0" ty="0" sx="100000" sy="100000" flip="none" algn="tl"/>
                </a:blipFill>
                <a:latin typeface="Monotype Corsiva"/>
              </a:rPr>
              <a:t>Сагеб</a:t>
            </a:r>
            <a:r>
              <a:rPr lang="ru-RU" sz="5400" kern="10" dirty="0" smtClean="0">
                <a:ln w="9525">
                  <a:round/>
                  <a:headEnd/>
                  <a:tailEnd/>
                </a:ln>
                <a:blipFill dpi="0" rotWithShape="0">
                  <a:blip r:embed="rId3"/>
                  <a:srcRect/>
                  <a:tile tx="0" ty="0" sx="100000" sy="100000" flip="none" algn="tl"/>
                </a:blipFill>
                <a:latin typeface="Monotype Corsiva"/>
              </a:rPr>
              <a:t>».</a:t>
            </a:r>
          </a:p>
        </p:txBody>
      </p:sp>
      <p:sp>
        <p:nvSpPr>
          <p:cNvPr id="25" name="TextBox 24"/>
          <p:cNvSpPr txBox="1"/>
          <p:nvPr/>
        </p:nvSpPr>
        <p:spPr>
          <a:xfrm>
            <a:off x="18926201" y="6818285"/>
            <a:ext cx="10868312" cy="7571303"/>
          </a:xfrm>
          <a:prstGeom prst="rect">
            <a:avLst/>
          </a:prstGeom>
          <a:noFill/>
        </p:spPr>
        <p:txBody>
          <a:bodyPr wrap="square" rtlCol="0">
            <a:spAutoFit/>
          </a:bodyPr>
          <a:lstStyle/>
          <a:p>
            <a:pPr algn="just"/>
            <a:r>
              <a:rPr lang="ru-RU" sz="5400" kern="10" dirty="0" smtClean="0">
                <a:ln w="9525">
                  <a:round/>
                  <a:headEnd/>
                  <a:tailEnd/>
                </a:ln>
                <a:blipFill dpi="0" rotWithShape="0">
                  <a:blip r:embed="rId3"/>
                  <a:srcRect/>
                  <a:tile tx="0" ty="0" sx="100000" sy="100000" flip="none" algn="tl"/>
                </a:blipFill>
                <a:latin typeface="Monotype Corsiva"/>
              </a:rPr>
              <a:t>В США в 1943 году было только 6 газогенераторных экспериментальных автомобилей, но тысяча транспортных газогенераторов была построена в Мичигане для экспорта в Китай. Из американских разработок того времени следует отметить газогенераторную установку </a:t>
            </a:r>
            <a:r>
              <a:rPr lang="ru-RU" sz="5400" kern="10" dirty="0" err="1" smtClean="0">
                <a:ln w="9525">
                  <a:round/>
                  <a:headEnd/>
                  <a:tailEnd/>
                </a:ln>
                <a:blipFill dpi="0" rotWithShape="0">
                  <a:blip r:embed="rId3"/>
                  <a:srcRect/>
                  <a:tile tx="0" ty="0" sx="100000" sy="100000" flip="none" algn="tl"/>
                </a:blipFill>
                <a:latin typeface="Monotype Corsiva"/>
              </a:rPr>
              <a:t>Смитта</a:t>
            </a:r>
            <a:r>
              <a:rPr lang="ru-RU" sz="5400" kern="10" dirty="0" smtClean="0">
                <a:ln w="9525">
                  <a:round/>
                  <a:headEnd/>
                  <a:tailEnd/>
                </a:ln>
                <a:blipFill dpi="0" rotWithShape="0">
                  <a:blip r:embed="rId3"/>
                  <a:srcRect/>
                  <a:tile tx="0" ty="0" sx="100000" sy="100000" flip="none" algn="tl"/>
                </a:blipFill>
                <a:latin typeface="Monotype Corsiva"/>
              </a:rPr>
              <a:t>, и конструкцию </a:t>
            </a:r>
            <a:r>
              <a:rPr lang="ru-RU" sz="5400" kern="10" dirty="0" err="1" smtClean="0">
                <a:ln w="9525">
                  <a:round/>
                  <a:headEnd/>
                  <a:tailEnd/>
                </a:ln>
                <a:blipFill dpi="0" rotWithShape="0">
                  <a:blip r:embed="rId3"/>
                  <a:srcRect/>
                  <a:tile tx="0" ty="0" sx="100000" sy="100000" flip="none" algn="tl"/>
                </a:blipFill>
                <a:latin typeface="Monotype Corsiva"/>
              </a:rPr>
              <a:t>Гельфорда</a:t>
            </a:r>
            <a:r>
              <a:rPr lang="ru-RU" sz="5400" kern="10" dirty="0" smtClean="0">
                <a:ln w="9525">
                  <a:round/>
                  <a:headEnd/>
                  <a:tailEnd/>
                </a:ln>
                <a:blipFill dpi="0" rotWithShape="0">
                  <a:blip r:embed="rId3"/>
                  <a:srcRect/>
                  <a:tile tx="0" ty="0" sx="100000" sy="100000" flip="none" algn="tl"/>
                </a:blipFill>
                <a:latin typeface="Monotype Corsiva"/>
              </a:rPr>
              <a:t>.</a:t>
            </a:r>
          </a:p>
        </p:txBody>
      </p:sp>
      <p:pic>
        <p:nvPicPr>
          <p:cNvPr id="16" name="Рисунок 15" descr="Рис_67 Газогенераторный автомобиль США.jpg"/>
          <p:cNvPicPr>
            <a:picLocks noChangeAspect="1"/>
          </p:cNvPicPr>
          <p:nvPr/>
        </p:nvPicPr>
        <p:blipFill>
          <a:blip r:embed="rId4" cstate="print"/>
          <a:stretch>
            <a:fillRect/>
          </a:stretch>
        </p:blipFill>
        <p:spPr>
          <a:xfrm>
            <a:off x="9929882" y="7889855"/>
            <a:ext cx="8717838" cy="5760000"/>
          </a:xfrm>
          <a:prstGeom prst="rect">
            <a:avLst/>
          </a:prstGeom>
          <a:ln>
            <a:solidFill>
              <a:schemeClr val="tx1"/>
            </a:solidFill>
          </a:ln>
        </p:spPr>
      </p:pic>
      <p:pic>
        <p:nvPicPr>
          <p:cNvPr id="17" name="Рисунок 16" descr="Рис_59 Поставка продуктов в Дании газогенераторными автомобилями.jpg"/>
          <p:cNvPicPr>
            <a:picLocks noChangeAspect="1"/>
          </p:cNvPicPr>
          <p:nvPr/>
        </p:nvPicPr>
        <p:blipFill>
          <a:blip r:embed="rId5" cstate="print"/>
          <a:stretch>
            <a:fillRect/>
          </a:stretch>
        </p:blipFill>
        <p:spPr>
          <a:xfrm>
            <a:off x="0" y="7889855"/>
            <a:ext cx="9882740" cy="5760000"/>
          </a:xfrm>
          <a:prstGeom prst="rect">
            <a:avLst/>
          </a:prstGeom>
          <a:ln>
            <a:solidFill>
              <a:schemeClr val="tx1"/>
            </a:solidFill>
          </a:ln>
        </p:spPr>
      </p:pic>
      <p:sp>
        <p:nvSpPr>
          <p:cNvPr id="26" name="TextBox 25"/>
          <p:cNvSpPr txBox="1"/>
          <p:nvPr/>
        </p:nvSpPr>
        <p:spPr>
          <a:xfrm>
            <a:off x="0" y="13676333"/>
            <a:ext cx="9282071" cy="861774"/>
          </a:xfrm>
          <a:prstGeom prst="rect">
            <a:avLst/>
          </a:prstGeom>
          <a:noFill/>
        </p:spPr>
        <p:txBody>
          <a:bodyPr wrap="square" rtlCol="0">
            <a:spAutoFit/>
          </a:bodyPr>
          <a:lstStyle/>
          <a:p>
            <a:pPr algn="ctr"/>
            <a:r>
              <a:rPr lang="ru-RU" sz="5000" kern="10" dirty="0" smtClean="0">
                <a:ln w="9525">
                  <a:round/>
                  <a:headEnd/>
                  <a:tailEnd/>
                </a:ln>
                <a:blipFill dpi="0" rotWithShape="0">
                  <a:blip r:embed="rId3"/>
                  <a:srcRect/>
                  <a:tile tx="0" ty="0" sx="100000" sy="100000" flip="none" algn="tl"/>
                </a:blipFill>
                <a:latin typeface="Monotype Corsiva"/>
              </a:rPr>
              <a:t>Поставка продовольствия в Дании</a:t>
            </a:r>
          </a:p>
        </p:txBody>
      </p:sp>
      <p:sp>
        <p:nvSpPr>
          <p:cNvPr id="27" name="TextBox 26"/>
          <p:cNvSpPr txBox="1"/>
          <p:nvPr/>
        </p:nvSpPr>
        <p:spPr>
          <a:xfrm>
            <a:off x="9353509" y="13676333"/>
            <a:ext cx="9358378" cy="861774"/>
          </a:xfrm>
          <a:prstGeom prst="rect">
            <a:avLst/>
          </a:prstGeom>
          <a:noFill/>
        </p:spPr>
        <p:txBody>
          <a:bodyPr wrap="square" rtlCol="0">
            <a:spAutoFit/>
          </a:bodyPr>
          <a:lstStyle/>
          <a:p>
            <a:pPr algn="ctr"/>
            <a:r>
              <a:rPr lang="ru-RU" sz="5000" kern="10" dirty="0" smtClean="0">
                <a:ln w="9525">
                  <a:round/>
                  <a:headEnd/>
                  <a:tailEnd/>
                </a:ln>
                <a:blipFill dpi="0" rotWithShape="0">
                  <a:blip r:embed="rId3"/>
                  <a:srcRect/>
                  <a:tile tx="0" ty="0" sx="100000" sy="100000" flip="none" algn="tl"/>
                </a:blipFill>
                <a:latin typeface="Monotype Corsiva"/>
              </a:rPr>
              <a:t>Газогенераторный автомобиль США</a:t>
            </a:r>
          </a:p>
        </p:txBody>
      </p:sp>
      <p:pic>
        <p:nvPicPr>
          <p:cNvPr id="12" name="Рисунок 11" descr="Рис_65 Газогенератор Смита.jpg"/>
          <p:cNvPicPr>
            <a:picLocks noChangeAspect="1"/>
          </p:cNvPicPr>
          <p:nvPr/>
        </p:nvPicPr>
        <p:blipFill>
          <a:blip r:embed="rId6" cstate="print">
            <a:clrChange>
              <a:clrFrom>
                <a:srgbClr val="FFFFFF"/>
              </a:clrFrom>
              <a:clrTo>
                <a:srgbClr val="FFFFFF">
                  <a:alpha val="0"/>
                </a:srgbClr>
              </a:clrTo>
            </a:clrChange>
          </a:blip>
          <a:stretch>
            <a:fillRect/>
          </a:stretch>
        </p:blipFill>
        <p:spPr>
          <a:xfrm>
            <a:off x="5976000" y="14676465"/>
            <a:ext cx="3528378" cy="5616000"/>
          </a:xfrm>
          <a:prstGeom prst="rect">
            <a:avLst/>
          </a:prstGeom>
          <a:ln>
            <a:solidFill>
              <a:schemeClr val="tx1"/>
            </a:solidFill>
          </a:ln>
        </p:spPr>
      </p:pic>
      <p:pic>
        <p:nvPicPr>
          <p:cNvPr id="13" name="Рисунок 12" descr="Рис_66 Газогенератор Гельфорда.jpg"/>
          <p:cNvPicPr>
            <a:picLocks noChangeAspect="1"/>
          </p:cNvPicPr>
          <p:nvPr/>
        </p:nvPicPr>
        <p:blipFill>
          <a:blip r:embed="rId7" cstate="print">
            <a:clrChange>
              <a:clrFrom>
                <a:srgbClr val="FFFFFF"/>
              </a:clrFrom>
              <a:clrTo>
                <a:srgbClr val="FFFFFF">
                  <a:alpha val="0"/>
                </a:srgbClr>
              </a:clrTo>
            </a:clrChange>
          </a:blip>
          <a:stretch>
            <a:fillRect/>
          </a:stretch>
        </p:blipFill>
        <p:spPr>
          <a:xfrm>
            <a:off x="9540000" y="14676465"/>
            <a:ext cx="3403711" cy="5616000"/>
          </a:xfrm>
          <a:prstGeom prst="rect">
            <a:avLst/>
          </a:prstGeom>
          <a:ln>
            <a:solidFill>
              <a:schemeClr val="tx1"/>
            </a:solidFill>
          </a:ln>
        </p:spPr>
      </p:pic>
      <p:pic>
        <p:nvPicPr>
          <p:cNvPr id="14" name="Рисунок 13" descr="Рис_60 Газогенератор Беллай.jpg"/>
          <p:cNvPicPr>
            <a:picLocks noChangeAspect="1"/>
          </p:cNvPicPr>
          <p:nvPr/>
        </p:nvPicPr>
        <p:blipFill>
          <a:blip r:embed="rId8" cstate="print">
            <a:clrChange>
              <a:clrFrom>
                <a:srgbClr val="FFFFFF"/>
              </a:clrFrom>
              <a:clrTo>
                <a:srgbClr val="FFFFFF">
                  <a:alpha val="0"/>
                </a:srgbClr>
              </a:clrTo>
            </a:clrChange>
          </a:blip>
          <a:stretch>
            <a:fillRect/>
          </a:stretch>
        </p:blipFill>
        <p:spPr>
          <a:xfrm>
            <a:off x="72000" y="14676465"/>
            <a:ext cx="5868887" cy="5616000"/>
          </a:xfrm>
          <a:prstGeom prst="rect">
            <a:avLst/>
          </a:prstGeom>
          <a:ln>
            <a:solidFill>
              <a:schemeClr val="tx1"/>
            </a:solidFill>
          </a:ln>
        </p:spPr>
      </p:pic>
      <p:pic>
        <p:nvPicPr>
          <p:cNvPr id="18" name="Рисунок 17" descr="Рис_70  Схема газогенераторной установки конструкции Карла Густава.jpg"/>
          <p:cNvPicPr>
            <a:picLocks noChangeAspect="1"/>
          </p:cNvPicPr>
          <p:nvPr/>
        </p:nvPicPr>
        <p:blipFill>
          <a:blip r:embed="rId9" cstate="print">
            <a:clrChange>
              <a:clrFrom>
                <a:srgbClr val="FFFFFF"/>
              </a:clrFrom>
              <a:clrTo>
                <a:srgbClr val="FFFFFF">
                  <a:alpha val="0"/>
                </a:srgbClr>
              </a:clrTo>
            </a:clrChange>
          </a:blip>
          <a:stretch>
            <a:fillRect/>
          </a:stretch>
        </p:blipFill>
        <p:spPr>
          <a:xfrm>
            <a:off x="12978000" y="14676465"/>
            <a:ext cx="10810800" cy="5616000"/>
          </a:xfrm>
          <a:prstGeom prst="rect">
            <a:avLst/>
          </a:prstGeom>
          <a:ln>
            <a:solidFill>
              <a:schemeClr val="tx1"/>
            </a:solidFill>
          </a:ln>
        </p:spPr>
      </p:pic>
      <p:pic>
        <p:nvPicPr>
          <p:cNvPr id="19" name="Рисунок 18" descr="Рис_00 Схема газогенератора Rocky Creek Gasogens Gasifier.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23855985" y="14676465"/>
            <a:ext cx="2739342" cy="5616000"/>
          </a:xfrm>
          <a:prstGeom prst="rect">
            <a:avLst/>
          </a:prstGeom>
          <a:ln>
            <a:solidFill>
              <a:schemeClr val="tx1"/>
            </a:solidFill>
          </a:ln>
        </p:spPr>
      </p:pic>
      <p:pic>
        <p:nvPicPr>
          <p:cNvPr id="20" name="Рисунок 19" descr="Рис_00 Схема газогенератора USD.jpg"/>
          <p:cNvPicPr>
            <a:picLocks noChangeAspect="1"/>
          </p:cNvPicPr>
          <p:nvPr/>
        </p:nvPicPr>
        <p:blipFill>
          <a:blip r:embed="rId11" cstate="print">
            <a:clrChange>
              <a:clrFrom>
                <a:srgbClr val="FFFFFF"/>
              </a:clrFrom>
              <a:clrTo>
                <a:srgbClr val="FFFFFF">
                  <a:alpha val="0"/>
                </a:srgbClr>
              </a:clrTo>
            </a:clrChange>
          </a:blip>
          <a:stretch>
            <a:fillRect/>
          </a:stretch>
        </p:blipFill>
        <p:spPr>
          <a:xfrm>
            <a:off x="26642067" y="14676465"/>
            <a:ext cx="3548535" cy="5616000"/>
          </a:xfrm>
          <a:prstGeom prst="rect">
            <a:avLst/>
          </a:prstGeom>
          <a:ln>
            <a:solidFill>
              <a:schemeClr val="tx1"/>
            </a:solidFill>
          </a:ln>
        </p:spPr>
      </p:pic>
      <p:sp>
        <p:nvSpPr>
          <p:cNvPr id="28" name="TextBox 27"/>
          <p:cNvSpPr txBox="1"/>
          <p:nvPr/>
        </p:nvSpPr>
        <p:spPr>
          <a:xfrm>
            <a:off x="5995923" y="20320067"/>
            <a:ext cx="3500462" cy="923330"/>
          </a:xfrm>
          <a:prstGeom prst="rect">
            <a:avLst/>
          </a:prstGeom>
          <a:noFill/>
        </p:spPr>
        <p:txBody>
          <a:bodyPr wrap="square" rtlCol="0">
            <a:spAutoFit/>
          </a:bodyPr>
          <a:lstStyle/>
          <a:p>
            <a:pPr algn="ctr"/>
            <a:r>
              <a:rPr lang="ru-RU" sz="5400" kern="10" dirty="0" err="1" smtClean="0">
                <a:ln w="9525">
                  <a:round/>
                  <a:headEnd/>
                  <a:tailEnd/>
                </a:ln>
                <a:blipFill dpi="0" rotWithShape="0">
                  <a:blip r:embed="rId3"/>
                  <a:srcRect/>
                  <a:tile tx="0" ty="0" sx="100000" sy="100000" flip="none" algn="tl"/>
                </a:blipFill>
                <a:latin typeface="Monotype Corsiva"/>
              </a:rPr>
              <a:t>Смитта</a:t>
            </a:r>
            <a:endParaRPr lang="ru-RU" sz="5400" kern="10" dirty="0" smtClean="0">
              <a:ln w="9525">
                <a:round/>
                <a:headEnd/>
                <a:tailEnd/>
              </a:ln>
              <a:blipFill dpi="0" rotWithShape="0">
                <a:blip r:embed="rId3"/>
                <a:srcRect/>
                <a:tile tx="0" ty="0" sx="100000" sy="100000" flip="none" algn="tl"/>
              </a:blipFill>
              <a:latin typeface="Monotype Corsiva"/>
            </a:endParaRPr>
          </a:p>
        </p:txBody>
      </p:sp>
      <p:sp>
        <p:nvSpPr>
          <p:cNvPr id="29" name="TextBox 28"/>
          <p:cNvSpPr txBox="1"/>
          <p:nvPr/>
        </p:nvSpPr>
        <p:spPr>
          <a:xfrm>
            <a:off x="9496385" y="20320067"/>
            <a:ext cx="3429024" cy="923330"/>
          </a:xfrm>
          <a:prstGeom prst="rect">
            <a:avLst/>
          </a:prstGeom>
          <a:noFill/>
        </p:spPr>
        <p:txBody>
          <a:bodyPr wrap="square" rtlCol="0">
            <a:spAutoFit/>
          </a:bodyPr>
          <a:lstStyle/>
          <a:p>
            <a:pPr algn="ctr"/>
            <a:r>
              <a:rPr lang="ru-RU" sz="5400" kern="10" dirty="0" err="1" smtClean="0">
                <a:ln w="9525">
                  <a:round/>
                  <a:headEnd/>
                  <a:tailEnd/>
                </a:ln>
                <a:blipFill dpi="0" rotWithShape="0">
                  <a:blip r:embed="rId3"/>
                  <a:srcRect/>
                  <a:tile tx="0" ty="0" sx="100000" sy="100000" flip="none" algn="tl"/>
                </a:blipFill>
                <a:latin typeface="Monotype Corsiva"/>
              </a:rPr>
              <a:t>Гельфорда</a:t>
            </a:r>
            <a:endParaRPr lang="ru-RU" sz="5400" kern="10" dirty="0" smtClean="0">
              <a:ln w="9525">
                <a:round/>
                <a:headEnd/>
                <a:tailEnd/>
              </a:ln>
              <a:blipFill dpi="0" rotWithShape="0">
                <a:blip r:embed="rId3"/>
                <a:srcRect/>
                <a:tile tx="0" ty="0" sx="100000" sy="100000" flip="none" algn="tl"/>
              </a:blipFill>
              <a:latin typeface="Monotype Corsiva"/>
            </a:endParaRPr>
          </a:p>
        </p:txBody>
      </p:sp>
      <p:sp>
        <p:nvSpPr>
          <p:cNvPr id="30" name="TextBox 29"/>
          <p:cNvSpPr txBox="1"/>
          <p:nvPr/>
        </p:nvSpPr>
        <p:spPr>
          <a:xfrm>
            <a:off x="138007" y="20320067"/>
            <a:ext cx="5786478" cy="923330"/>
          </a:xfrm>
          <a:prstGeom prst="rect">
            <a:avLst/>
          </a:prstGeom>
          <a:noFill/>
        </p:spPr>
        <p:txBody>
          <a:bodyPr wrap="square" rtlCol="0">
            <a:spAutoFit/>
          </a:bodyPr>
          <a:lstStyle/>
          <a:p>
            <a:pPr algn="ctr"/>
            <a:r>
              <a:rPr lang="ru-RU" sz="5400" kern="10" dirty="0" err="1" smtClean="0">
                <a:ln w="9525">
                  <a:round/>
                  <a:headEnd/>
                  <a:tailEnd/>
                </a:ln>
                <a:blipFill dpi="0" rotWithShape="0">
                  <a:blip r:embed="rId3"/>
                  <a:srcRect/>
                  <a:tile tx="0" ty="0" sx="100000" sy="100000" flip="none" algn="tl"/>
                </a:blipFill>
                <a:latin typeface="Monotype Corsiva"/>
              </a:rPr>
              <a:t>Беллай</a:t>
            </a:r>
            <a:endParaRPr lang="ru-RU" sz="5400" kern="10" dirty="0" smtClean="0">
              <a:ln w="9525">
                <a:round/>
                <a:headEnd/>
                <a:tailEnd/>
              </a:ln>
              <a:blipFill dpi="0" rotWithShape="0">
                <a:blip r:embed="rId3"/>
                <a:srcRect/>
                <a:tile tx="0" ty="0" sx="100000" sy="100000" flip="none" algn="tl"/>
              </a:blipFill>
              <a:latin typeface="Monotype Corsiva"/>
            </a:endParaRPr>
          </a:p>
        </p:txBody>
      </p:sp>
      <p:sp>
        <p:nvSpPr>
          <p:cNvPr id="31" name="TextBox 30"/>
          <p:cNvSpPr txBox="1"/>
          <p:nvPr/>
        </p:nvSpPr>
        <p:spPr>
          <a:xfrm>
            <a:off x="12853971" y="20320067"/>
            <a:ext cx="11001452" cy="923330"/>
          </a:xfrm>
          <a:prstGeom prst="rect">
            <a:avLst/>
          </a:prstGeom>
          <a:noFill/>
        </p:spPr>
        <p:txBody>
          <a:bodyPr wrap="square" rtlCol="0">
            <a:spAutoFit/>
          </a:bodyPr>
          <a:lstStyle/>
          <a:p>
            <a:pPr algn="ctr"/>
            <a:r>
              <a:rPr lang="ru-RU" sz="5400" kern="10" dirty="0" smtClean="0">
                <a:ln w="9525">
                  <a:round/>
                  <a:headEnd/>
                  <a:tailEnd/>
                </a:ln>
                <a:blipFill dpi="0" rotWithShape="0">
                  <a:blip r:embed="rId3"/>
                  <a:srcRect/>
                  <a:tile tx="0" ty="0" sx="100000" sy="100000" flip="none" algn="tl"/>
                </a:blipFill>
                <a:latin typeface="Monotype Corsiva"/>
              </a:rPr>
              <a:t>Газогенераторная установка  К. Густова</a:t>
            </a:r>
          </a:p>
        </p:txBody>
      </p:sp>
      <p:sp>
        <p:nvSpPr>
          <p:cNvPr id="33" name="Прямоугольник 32"/>
          <p:cNvSpPr/>
          <p:nvPr/>
        </p:nvSpPr>
        <p:spPr>
          <a:xfrm>
            <a:off x="23783985" y="20320067"/>
            <a:ext cx="3191899" cy="923330"/>
          </a:xfrm>
          <a:prstGeom prst="rect">
            <a:avLst/>
          </a:prstGeom>
        </p:spPr>
        <p:txBody>
          <a:bodyPr wrap="none">
            <a:spAutoFit/>
          </a:bodyPr>
          <a:lstStyle/>
          <a:p>
            <a:r>
              <a:rPr lang="fr-FR" sz="5400" kern="10" dirty="0" smtClean="0">
                <a:ln w="9525">
                  <a:round/>
                  <a:headEnd/>
                  <a:tailEnd/>
                </a:ln>
                <a:blipFill dpi="0" rotWithShape="0">
                  <a:blip r:embed="rId3"/>
                  <a:srcRect/>
                  <a:tile tx="0" ty="0" sx="100000" sy="100000" flip="none" algn="tl"/>
                </a:blipFill>
                <a:latin typeface="Monotype Corsiva"/>
              </a:rPr>
              <a:t>Rocky Creek</a:t>
            </a:r>
            <a:endParaRPr lang="ru-RU" sz="5400" kern="10" dirty="0" smtClean="0">
              <a:ln w="9525">
                <a:round/>
                <a:headEnd/>
                <a:tailEnd/>
              </a:ln>
              <a:blipFill dpi="0" rotWithShape="0">
                <a:blip r:embed="rId3"/>
                <a:srcRect/>
                <a:tile tx="0" ty="0" sx="100000" sy="100000" flip="none" algn="tl"/>
              </a:blipFill>
              <a:latin typeface="Monotype Corsiva"/>
            </a:endParaRPr>
          </a:p>
        </p:txBody>
      </p:sp>
      <p:sp>
        <p:nvSpPr>
          <p:cNvPr id="34" name="Прямоугольник 33"/>
          <p:cNvSpPr/>
          <p:nvPr/>
        </p:nvSpPr>
        <p:spPr>
          <a:xfrm>
            <a:off x="26998695" y="20320067"/>
            <a:ext cx="3071834" cy="984885"/>
          </a:xfrm>
          <a:prstGeom prst="rect">
            <a:avLst/>
          </a:prstGeom>
        </p:spPr>
        <p:txBody>
          <a:bodyPr wrap="square">
            <a:spAutoFit/>
          </a:bodyPr>
          <a:lstStyle/>
          <a:p>
            <a:pPr algn="ctr"/>
            <a:r>
              <a:rPr lang="fr-FR" dirty="0" smtClean="0"/>
              <a:t> </a:t>
            </a:r>
            <a:r>
              <a:rPr lang="fr-FR" sz="5400" kern="10" dirty="0" smtClean="0">
                <a:ln w="9525">
                  <a:round/>
                  <a:headEnd/>
                  <a:tailEnd/>
                </a:ln>
                <a:blipFill dpi="0" rotWithShape="0">
                  <a:blip r:embed="rId3"/>
                  <a:srcRect/>
                  <a:tile tx="0" ty="0" sx="100000" sy="100000" flip="none" algn="tl"/>
                </a:blipFill>
                <a:latin typeface="Monotype Corsiva"/>
              </a:rPr>
              <a:t>USD</a:t>
            </a:r>
            <a:endParaRPr lang="ru-RU" sz="5400" kern="10" dirty="0" smtClean="0">
              <a:ln w="9525">
                <a:round/>
                <a:headEnd/>
                <a:tailEnd/>
              </a:ln>
              <a:blipFill dpi="0" rotWithShape="0">
                <a:blip r:embed="rId3"/>
                <a:srcRect/>
                <a:tile tx="0" ty="0" sx="100000" sy="100000" flip="none" algn="tl"/>
              </a:blipFill>
              <a:latin typeface="Monotype Corsiva"/>
            </a:endParaRPr>
          </a:p>
        </p:txBody>
      </p:sp>
      <p:grpSp>
        <p:nvGrpSpPr>
          <p:cNvPr id="32" name="Группа 31"/>
          <p:cNvGrpSpPr/>
          <p:nvPr/>
        </p:nvGrpSpPr>
        <p:grpSpPr>
          <a:xfrm>
            <a:off x="0" y="0"/>
            <a:ext cx="30279975" cy="2817757"/>
            <a:chOff x="0" y="0"/>
            <a:chExt cx="30279975" cy="2817757"/>
          </a:xfrm>
        </p:grpSpPr>
        <p:grpSp>
          <p:nvGrpSpPr>
            <p:cNvPr id="35" name="Group 20"/>
            <p:cNvGrpSpPr>
              <a:grpSpLocks/>
            </p:cNvGrpSpPr>
            <p:nvPr/>
          </p:nvGrpSpPr>
          <p:grpSpPr bwMode="auto">
            <a:xfrm>
              <a:off x="0" y="0"/>
              <a:ext cx="30279975" cy="2817757"/>
              <a:chOff x="0" y="0"/>
              <a:chExt cx="19074" cy="1685"/>
            </a:xfrm>
          </p:grpSpPr>
          <p:sp>
            <p:nvSpPr>
              <p:cNvPr id="38"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39"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36" name="Рисунок 27" descr="логотип копия.jpg"/>
            <p:cNvPicPr>
              <a:picLocks noChangeAspect="1"/>
            </p:cNvPicPr>
            <p:nvPr/>
          </p:nvPicPr>
          <p:blipFill>
            <a:blip r:embed="rId12"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37" name="Прямоугольник 36"/>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spTree>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remove" nodeType="clickEffect">
                                  <p:stCondLst>
                                    <p:cond delay="0"/>
                                  </p:stCondLst>
                                  <p:childTnLst>
                                    <p:animScale>
                                      <p:cBhvr>
                                        <p:cTn id="6" dur="2000" fill="hold"/>
                                        <p:tgtEl>
                                          <p:spTgt spid="17"/>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remove" nodeType="clickEffect">
                                  <p:stCondLst>
                                    <p:cond delay="0"/>
                                  </p:stCondLst>
                                  <p:childTnLst>
                                    <p:animScale>
                                      <p:cBhvr>
                                        <p:cTn id="10" dur="2000" fill="hold"/>
                                        <p:tgtEl>
                                          <p:spTgt spid="14"/>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remove" nodeType="clickEffect">
                                  <p:stCondLst>
                                    <p:cond delay="0"/>
                                  </p:stCondLst>
                                  <p:childTnLst>
                                    <p:animScale>
                                      <p:cBhvr>
                                        <p:cTn id="14" dur="2000" fill="hold"/>
                                        <p:tgtEl>
                                          <p:spTgt spid="16"/>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remove" nodeType="clickEffect">
                                  <p:stCondLst>
                                    <p:cond delay="0"/>
                                  </p:stCondLst>
                                  <p:childTnLst>
                                    <p:animScale>
                                      <p:cBhvr>
                                        <p:cTn id="18" dur="2000" fill="hold"/>
                                        <p:tgtEl>
                                          <p:spTgt spid="12"/>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remove" nodeType="clickEffect">
                                  <p:stCondLst>
                                    <p:cond delay="0"/>
                                  </p:stCondLst>
                                  <p:childTnLst>
                                    <p:animScale>
                                      <p:cBhvr>
                                        <p:cTn id="22" dur="2000" fill="hold"/>
                                        <p:tgtEl>
                                          <p:spTgt spid="13"/>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remove" nodeType="clickEffect">
                                  <p:stCondLst>
                                    <p:cond delay="0"/>
                                  </p:stCondLst>
                                  <p:childTnLst>
                                    <p:animScale>
                                      <p:cBhvr>
                                        <p:cTn id="26" dur="2000" fill="hold"/>
                                        <p:tgtEl>
                                          <p:spTgt spid="18"/>
                                        </p:tgtEl>
                                      </p:cBhvr>
                                      <p:by x="150000" y="150000"/>
                                    </p:animScale>
                                  </p:childTnLst>
                                </p:cTn>
                              </p:par>
                            </p:childTnLst>
                          </p:cTn>
                        </p:par>
                      </p:childTnLst>
                    </p:cTn>
                  </p:par>
                  <p:par>
                    <p:cTn id="27" fill="hold">
                      <p:stCondLst>
                        <p:cond delay="indefinite"/>
                      </p:stCondLst>
                      <p:childTnLst>
                        <p:par>
                          <p:cTn id="28" fill="hold">
                            <p:stCondLst>
                              <p:cond delay="0"/>
                            </p:stCondLst>
                            <p:childTnLst>
                              <p:par>
                                <p:cTn id="29" presetID="6" presetClass="emph" presetSubtype="0" fill="remove" nodeType="clickEffect">
                                  <p:stCondLst>
                                    <p:cond delay="0"/>
                                  </p:stCondLst>
                                  <p:childTnLst>
                                    <p:animScale>
                                      <p:cBhvr>
                                        <p:cTn id="30" dur="2000" fill="hold"/>
                                        <p:tgtEl>
                                          <p:spTgt spid="19"/>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6" presetClass="emph" presetSubtype="0" fill="remove" nodeType="clickEffect">
                                  <p:stCondLst>
                                    <p:cond delay="0"/>
                                  </p:stCondLst>
                                  <p:childTnLst>
                                    <p:animScale>
                                      <p:cBhvr>
                                        <p:cTn id="34" dur="2000" fill="hold"/>
                                        <p:tgtEl>
                                          <p:spTgt spid="2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ntro_vergasser.wmv">
            <a:hlinkClick r:id="" action="ppaction://media"/>
          </p:cNvPr>
          <p:cNvPicPr>
            <a:picLocks noRot="1" noChangeAspect="1"/>
          </p:cNvPicPr>
          <p:nvPr>
            <a:videoFile r:link="rId1"/>
          </p:nvPr>
        </p:nvPicPr>
        <p:blipFill>
          <a:blip r:embed="rId4" cstate="print"/>
          <a:stretch>
            <a:fillRect/>
          </a:stretch>
        </p:blipFill>
        <p:spPr>
          <a:xfrm>
            <a:off x="21569406" y="13747771"/>
            <a:ext cx="8001057" cy="6000792"/>
          </a:xfrm>
          <a:prstGeom prst="rect">
            <a:avLst/>
          </a:prstGeom>
        </p:spPr>
      </p:pic>
      <p:sp>
        <p:nvSpPr>
          <p:cNvPr id="29" name="Прямоугольник 28"/>
          <p:cNvSpPr/>
          <p:nvPr/>
        </p:nvSpPr>
        <p:spPr>
          <a:xfrm>
            <a:off x="423759" y="2817757"/>
            <a:ext cx="29289580" cy="3416320"/>
          </a:xfrm>
          <a:prstGeom prst="rect">
            <a:avLst/>
          </a:prstGeom>
        </p:spPr>
        <p:txBody>
          <a:bodyPr wrap="square">
            <a:spAutoFit/>
          </a:bodyPr>
          <a:lstStyle/>
          <a:p>
            <a:pPr algn="just"/>
            <a:r>
              <a:rPr lang="ru-RU" sz="5400" kern="10" dirty="0" smtClean="0">
                <a:ln w="9525">
                  <a:round/>
                  <a:headEnd/>
                  <a:tailEnd/>
                </a:ln>
                <a:blipFill dpi="0" rotWithShape="0">
                  <a:blip r:embed="rId5"/>
                  <a:srcRect/>
                  <a:tile tx="0" ty="0" sx="100000" sy="100000" flip="none" algn="tl"/>
                </a:blipFill>
                <a:latin typeface="Monotype Corsiva"/>
              </a:rPr>
              <a:t>	Отдельный интерес представляют газогенераторные установки мощностью до 3 кВт, которые нашли применение в туризме. Исследования по производству и эксплуатации газогенераторных </a:t>
            </a:r>
            <a:r>
              <a:rPr lang="ru-RU" sz="5400" kern="10" dirty="0" err="1" smtClean="0">
                <a:ln w="9525">
                  <a:round/>
                  <a:headEnd/>
                  <a:tailEnd/>
                </a:ln>
                <a:blipFill dpi="0" rotWithShape="0">
                  <a:blip r:embed="rId5"/>
                  <a:srcRect/>
                  <a:tile tx="0" ty="0" sx="100000" sy="100000" flip="none" algn="tl"/>
                </a:blipFill>
                <a:latin typeface="Monotype Corsiva"/>
              </a:rPr>
              <a:t>мотопомп</a:t>
            </a:r>
            <a:r>
              <a:rPr lang="ru-RU" sz="5400" kern="10" dirty="0" smtClean="0">
                <a:ln w="9525">
                  <a:round/>
                  <a:headEnd/>
                  <a:tailEnd/>
                </a:ln>
                <a:blipFill dpi="0" rotWithShape="0">
                  <a:blip r:embed="rId5"/>
                  <a:srcRect/>
                  <a:tile tx="0" ty="0" sx="100000" sy="100000" flip="none" algn="tl"/>
                </a:blipFill>
                <a:latin typeface="Monotype Corsiva"/>
              </a:rPr>
              <a:t> были проведены в эквадорском национальном политехническом университете, США. И университете </a:t>
            </a:r>
            <a:r>
              <a:rPr lang="ru-RU" sz="5400" kern="10" dirty="0" err="1" smtClean="0">
                <a:ln w="9525">
                  <a:round/>
                  <a:headEnd/>
                  <a:tailEnd/>
                </a:ln>
                <a:blipFill dpi="0" rotWithShape="0">
                  <a:blip r:embed="rId5"/>
                  <a:srcRect/>
                  <a:tile tx="0" ty="0" sx="100000" sy="100000" flip="none" algn="tl"/>
                </a:blipFill>
                <a:latin typeface="Monotype Corsiva"/>
              </a:rPr>
              <a:t>Твенте</a:t>
            </a:r>
            <a:r>
              <a:rPr lang="ru-RU" sz="5400" kern="10" dirty="0" smtClean="0">
                <a:ln w="9525">
                  <a:round/>
                  <a:headEnd/>
                  <a:tailEnd/>
                </a:ln>
                <a:blipFill dpi="0" rotWithShape="0">
                  <a:blip r:embed="rId5"/>
                  <a:srcRect/>
                  <a:tile tx="0" ty="0" sx="100000" sy="100000" flip="none" algn="tl"/>
                </a:blipFill>
                <a:latin typeface="Monotype Corsiva"/>
              </a:rPr>
              <a:t>, Голландия.  Отдельный интерес представляют шведские газогенераторные установки фирмы </a:t>
            </a:r>
            <a:r>
              <a:rPr lang="ru-RU" sz="5400" kern="10" dirty="0" err="1" smtClean="0">
                <a:ln w="9525">
                  <a:round/>
                  <a:headEnd/>
                  <a:tailEnd/>
                </a:ln>
                <a:blipFill dpi="0" rotWithShape="0">
                  <a:blip r:embed="rId5"/>
                  <a:srcRect/>
                  <a:tile tx="0" ty="0" sx="100000" sy="100000" flip="none" algn="tl"/>
                </a:blipFill>
                <a:latin typeface="Monotype Corsiva"/>
              </a:rPr>
              <a:t>Вольво</a:t>
            </a:r>
            <a:r>
              <a:rPr lang="ru-RU" sz="5400" kern="10" dirty="0" smtClean="0">
                <a:ln w="9525">
                  <a:round/>
                  <a:headEnd/>
                  <a:tailEnd/>
                </a:ln>
                <a:blipFill dpi="0" rotWithShape="0">
                  <a:blip r:embed="rId5"/>
                  <a:srcRect/>
                  <a:tile tx="0" ty="0" sx="100000" sy="100000" flip="none" algn="tl"/>
                </a:blipFill>
                <a:latin typeface="Monotype Corsiva"/>
              </a:rPr>
              <a:t>.</a:t>
            </a:r>
          </a:p>
        </p:txBody>
      </p:sp>
      <p:grpSp>
        <p:nvGrpSpPr>
          <p:cNvPr id="26" name="Группа 25"/>
          <p:cNvGrpSpPr>
            <a:grpSpLocks noChangeAspect="1"/>
          </p:cNvGrpSpPr>
          <p:nvPr/>
        </p:nvGrpSpPr>
        <p:grpSpPr>
          <a:xfrm>
            <a:off x="669844" y="6103905"/>
            <a:ext cx="8897979" cy="5760000"/>
            <a:chOff x="566635" y="11484541"/>
            <a:chExt cx="12883734" cy="9372122"/>
          </a:xfrm>
        </p:grpSpPr>
        <p:pic>
          <p:nvPicPr>
            <p:cNvPr id="23" name="Рисунок 22" descr="Рис_14-1.jpg"/>
            <p:cNvPicPr>
              <a:picLocks noChangeAspect="1"/>
            </p:cNvPicPr>
            <p:nvPr/>
          </p:nvPicPr>
          <p:blipFill>
            <a:blip r:embed="rId6" cstate="print"/>
            <a:stretch>
              <a:fillRect/>
            </a:stretch>
          </p:blipFill>
          <p:spPr>
            <a:xfrm>
              <a:off x="566635" y="11484541"/>
              <a:ext cx="6668498" cy="9360000"/>
            </a:xfrm>
            <a:prstGeom prst="rect">
              <a:avLst/>
            </a:prstGeom>
            <a:ln>
              <a:solidFill>
                <a:schemeClr val="tx1"/>
              </a:solidFill>
            </a:ln>
          </p:spPr>
        </p:pic>
        <p:pic>
          <p:nvPicPr>
            <p:cNvPr id="24" name="Рисунок 23" descr="Рис_14-2.jpg"/>
            <p:cNvPicPr>
              <a:picLocks noChangeAspect="1"/>
            </p:cNvPicPr>
            <p:nvPr/>
          </p:nvPicPr>
          <p:blipFill>
            <a:blip r:embed="rId7" cstate="print"/>
            <a:stretch>
              <a:fillRect/>
            </a:stretch>
          </p:blipFill>
          <p:spPr>
            <a:xfrm>
              <a:off x="7210369" y="11533193"/>
              <a:ext cx="6240000" cy="4680000"/>
            </a:xfrm>
            <a:prstGeom prst="rect">
              <a:avLst/>
            </a:prstGeom>
            <a:ln>
              <a:solidFill>
                <a:schemeClr val="tx1"/>
              </a:solidFill>
            </a:ln>
          </p:spPr>
        </p:pic>
        <p:pic>
          <p:nvPicPr>
            <p:cNvPr id="25" name="Рисунок 24" descr="Рис_14-3.jpg"/>
            <p:cNvPicPr>
              <a:picLocks noChangeAspect="1"/>
            </p:cNvPicPr>
            <p:nvPr/>
          </p:nvPicPr>
          <p:blipFill>
            <a:blip r:embed="rId8" cstate="print"/>
            <a:stretch>
              <a:fillRect/>
            </a:stretch>
          </p:blipFill>
          <p:spPr>
            <a:xfrm>
              <a:off x="7210369" y="16176663"/>
              <a:ext cx="6239999" cy="4680000"/>
            </a:xfrm>
            <a:prstGeom prst="rect">
              <a:avLst/>
            </a:prstGeom>
            <a:ln>
              <a:solidFill>
                <a:schemeClr val="tx1"/>
              </a:solidFill>
            </a:ln>
          </p:spPr>
        </p:pic>
      </p:grpSp>
      <p:pic>
        <p:nvPicPr>
          <p:cNvPr id="33" name="Рисунок 32" descr="Рис_68 Прицепная газогенераторная установка Volvo.jpg"/>
          <p:cNvPicPr>
            <a:picLocks noChangeAspect="1"/>
          </p:cNvPicPr>
          <p:nvPr/>
        </p:nvPicPr>
        <p:blipFill>
          <a:blip r:embed="rId9" cstate="print"/>
          <a:stretch>
            <a:fillRect/>
          </a:stretch>
        </p:blipFill>
        <p:spPr>
          <a:xfrm>
            <a:off x="9710699" y="6103905"/>
            <a:ext cx="7715304" cy="5786478"/>
          </a:xfrm>
          <a:prstGeom prst="rect">
            <a:avLst/>
          </a:prstGeom>
        </p:spPr>
      </p:pic>
      <p:pic>
        <p:nvPicPr>
          <p:cNvPr id="34" name="Рисунок 33" descr="Рис_69 Газогенераторный трактор Volvo .jpg"/>
          <p:cNvPicPr>
            <a:picLocks noChangeAspect="1"/>
          </p:cNvPicPr>
          <p:nvPr/>
        </p:nvPicPr>
        <p:blipFill>
          <a:blip r:embed="rId10" cstate="print"/>
          <a:stretch>
            <a:fillRect/>
          </a:stretch>
        </p:blipFill>
        <p:spPr>
          <a:xfrm>
            <a:off x="17497441" y="6175343"/>
            <a:ext cx="8520000" cy="5760000"/>
          </a:xfrm>
          <a:prstGeom prst="rect">
            <a:avLst/>
          </a:prstGeom>
        </p:spPr>
      </p:pic>
      <p:pic>
        <p:nvPicPr>
          <p:cNvPr id="36" name="Рисунок 35" descr="Рис_71  Схема газогенераторной установки конструкции Эргарда.jpg"/>
          <p:cNvPicPr>
            <a:picLocks noChangeAspect="1"/>
          </p:cNvPicPr>
          <p:nvPr/>
        </p:nvPicPr>
        <p:blipFill>
          <a:blip r:embed="rId11" cstate="print">
            <a:clrChange>
              <a:clrFrom>
                <a:srgbClr val="FFFFFF"/>
              </a:clrFrom>
              <a:clrTo>
                <a:srgbClr val="FFFFFF">
                  <a:alpha val="0"/>
                </a:srgbClr>
              </a:clrTo>
            </a:clrChange>
          </a:blip>
          <a:stretch>
            <a:fillRect/>
          </a:stretch>
        </p:blipFill>
        <p:spPr>
          <a:xfrm>
            <a:off x="26085372" y="6175343"/>
            <a:ext cx="3271567" cy="5760000"/>
          </a:xfrm>
          <a:prstGeom prst="rect">
            <a:avLst/>
          </a:prstGeom>
        </p:spPr>
      </p:pic>
      <p:sp>
        <p:nvSpPr>
          <p:cNvPr id="38" name="TextBox 37"/>
          <p:cNvSpPr txBox="1"/>
          <p:nvPr/>
        </p:nvSpPr>
        <p:spPr>
          <a:xfrm>
            <a:off x="780949" y="11890383"/>
            <a:ext cx="8858312" cy="1754326"/>
          </a:xfrm>
          <a:prstGeom prst="rect">
            <a:avLst/>
          </a:prstGeom>
          <a:noFill/>
        </p:spPr>
        <p:txBody>
          <a:bodyPr wrap="square" rtlCol="0">
            <a:spAutoFit/>
          </a:bodyPr>
          <a:lstStyle/>
          <a:p>
            <a:pPr algn="ctr"/>
            <a:r>
              <a:rPr lang="ru-RU" sz="5400" kern="10" dirty="0" smtClean="0">
                <a:ln w="9525">
                  <a:round/>
                  <a:headEnd/>
                  <a:tailEnd/>
                </a:ln>
                <a:blipFill dpi="0" rotWithShape="0">
                  <a:blip r:embed="rId5"/>
                  <a:srcRect/>
                  <a:tile tx="0" ty="0" sx="100000" sy="100000" flip="none" algn="tl"/>
                </a:blipFill>
                <a:latin typeface="Monotype Corsiva"/>
              </a:rPr>
              <a:t>Газогенераторная установка фирмы </a:t>
            </a:r>
            <a:r>
              <a:rPr lang="fr-FR" sz="5400" kern="10" dirty="0" smtClean="0">
                <a:ln w="9525">
                  <a:round/>
                  <a:headEnd/>
                  <a:tailEnd/>
                </a:ln>
                <a:blipFill dpi="0" rotWithShape="0">
                  <a:blip r:embed="rId5"/>
                  <a:srcRect/>
                  <a:tile tx="0" ty="0" sx="100000" sy="100000" flip="none" algn="tl"/>
                </a:blipFill>
                <a:latin typeface="Monotype Corsiva"/>
              </a:rPr>
              <a:t>iENERGY Inc, </a:t>
            </a:r>
            <a:r>
              <a:rPr lang="ru-RU" sz="5400" kern="10" dirty="0" smtClean="0">
                <a:ln w="9525">
                  <a:round/>
                  <a:headEnd/>
                  <a:tailEnd/>
                </a:ln>
                <a:blipFill dpi="0" rotWithShape="0">
                  <a:blip r:embed="rId5"/>
                  <a:srcRect/>
                  <a:tile tx="0" ty="0" sx="100000" sy="100000" flip="none" algn="tl"/>
                </a:blipFill>
                <a:latin typeface="Monotype Corsiva"/>
              </a:rPr>
              <a:t>США.</a:t>
            </a:r>
          </a:p>
        </p:txBody>
      </p:sp>
      <p:sp>
        <p:nvSpPr>
          <p:cNvPr id="39" name="TextBox 38"/>
          <p:cNvSpPr txBox="1"/>
          <p:nvPr/>
        </p:nvSpPr>
        <p:spPr>
          <a:xfrm>
            <a:off x="9782137" y="11890383"/>
            <a:ext cx="7643866" cy="1754326"/>
          </a:xfrm>
          <a:prstGeom prst="rect">
            <a:avLst/>
          </a:prstGeom>
          <a:noFill/>
        </p:spPr>
        <p:txBody>
          <a:bodyPr wrap="square" rtlCol="0">
            <a:spAutoFit/>
          </a:bodyPr>
          <a:lstStyle/>
          <a:p>
            <a:pPr algn="ctr"/>
            <a:r>
              <a:rPr lang="ru-RU" sz="5400" kern="10" dirty="0" smtClean="0">
                <a:ln w="9525">
                  <a:round/>
                  <a:headEnd/>
                  <a:tailEnd/>
                </a:ln>
                <a:blipFill dpi="0" rotWithShape="0">
                  <a:blip r:embed="rId5"/>
                  <a:srcRect/>
                  <a:tile tx="0" ty="0" sx="100000" sy="100000" flip="none" algn="tl"/>
                </a:blipFill>
                <a:latin typeface="Monotype Corsiva"/>
              </a:rPr>
              <a:t>Газогенераторная установка фирмы </a:t>
            </a:r>
            <a:r>
              <a:rPr lang="ru-RU" sz="5400" kern="10" dirty="0" err="1" smtClean="0">
                <a:ln w="9525">
                  <a:round/>
                  <a:headEnd/>
                  <a:tailEnd/>
                </a:ln>
                <a:blipFill dpi="0" rotWithShape="0">
                  <a:blip r:embed="rId5"/>
                  <a:srcRect/>
                  <a:tile tx="0" ty="0" sx="100000" sy="100000" flip="none" algn="tl"/>
                </a:blipFill>
                <a:latin typeface="Monotype Corsiva"/>
              </a:rPr>
              <a:t>Вольво</a:t>
            </a:r>
            <a:r>
              <a:rPr lang="ru-RU" sz="5400" kern="10" dirty="0" smtClean="0">
                <a:ln w="9525">
                  <a:round/>
                  <a:headEnd/>
                  <a:tailEnd/>
                </a:ln>
                <a:blipFill dpi="0" rotWithShape="0">
                  <a:blip r:embed="rId5"/>
                  <a:srcRect/>
                  <a:tile tx="0" ty="0" sx="100000" sy="100000" flip="none" algn="tl"/>
                </a:blipFill>
                <a:latin typeface="Monotype Corsiva"/>
              </a:rPr>
              <a:t>.</a:t>
            </a:r>
          </a:p>
        </p:txBody>
      </p:sp>
      <p:sp>
        <p:nvSpPr>
          <p:cNvPr id="40" name="TextBox 39"/>
          <p:cNvSpPr txBox="1"/>
          <p:nvPr/>
        </p:nvSpPr>
        <p:spPr>
          <a:xfrm>
            <a:off x="17568879" y="11890383"/>
            <a:ext cx="8429684" cy="1754326"/>
          </a:xfrm>
          <a:prstGeom prst="rect">
            <a:avLst/>
          </a:prstGeom>
          <a:noFill/>
        </p:spPr>
        <p:txBody>
          <a:bodyPr wrap="square" rtlCol="0">
            <a:spAutoFit/>
          </a:bodyPr>
          <a:lstStyle/>
          <a:p>
            <a:pPr algn="ctr"/>
            <a:r>
              <a:rPr lang="ru-RU" sz="5400" kern="10" dirty="0" smtClean="0">
                <a:ln w="9525">
                  <a:round/>
                  <a:headEnd/>
                  <a:tailEnd/>
                </a:ln>
                <a:blipFill dpi="0" rotWithShape="0">
                  <a:blip r:embed="rId5"/>
                  <a:srcRect/>
                  <a:tile tx="0" ty="0" sx="100000" sy="100000" flip="none" algn="tl"/>
                </a:blipFill>
                <a:latin typeface="Monotype Corsiva"/>
              </a:rPr>
              <a:t>Газогенераторный трактов фирмы  </a:t>
            </a:r>
            <a:r>
              <a:rPr lang="ru-RU" sz="5400" kern="10" dirty="0" err="1" smtClean="0">
                <a:ln w="9525">
                  <a:round/>
                  <a:headEnd/>
                  <a:tailEnd/>
                </a:ln>
                <a:blipFill dpi="0" rotWithShape="0">
                  <a:blip r:embed="rId5"/>
                  <a:srcRect/>
                  <a:tile tx="0" ty="0" sx="100000" sy="100000" flip="none" algn="tl"/>
                </a:blipFill>
                <a:latin typeface="Monotype Corsiva"/>
              </a:rPr>
              <a:t>Вольво</a:t>
            </a:r>
            <a:r>
              <a:rPr lang="ru-RU" sz="5400" kern="10" dirty="0" smtClean="0">
                <a:ln w="9525">
                  <a:round/>
                  <a:headEnd/>
                  <a:tailEnd/>
                </a:ln>
                <a:blipFill dpi="0" rotWithShape="0">
                  <a:blip r:embed="rId5"/>
                  <a:srcRect/>
                  <a:tile tx="0" ty="0" sx="100000" sy="100000" flip="none" algn="tl"/>
                </a:blipFill>
                <a:latin typeface="Monotype Corsiva"/>
              </a:rPr>
              <a:t>.</a:t>
            </a:r>
          </a:p>
        </p:txBody>
      </p:sp>
      <p:sp>
        <p:nvSpPr>
          <p:cNvPr id="41" name="TextBox 40"/>
          <p:cNvSpPr txBox="1"/>
          <p:nvPr/>
        </p:nvSpPr>
        <p:spPr>
          <a:xfrm>
            <a:off x="25855687" y="11890383"/>
            <a:ext cx="3500462" cy="1754326"/>
          </a:xfrm>
          <a:prstGeom prst="rect">
            <a:avLst/>
          </a:prstGeom>
          <a:noFill/>
        </p:spPr>
        <p:txBody>
          <a:bodyPr wrap="square" rtlCol="0">
            <a:spAutoFit/>
          </a:bodyPr>
          <a:lstStyle/>
          <a:p>
            <a:pPr algn="ctr"/>
            <a:r>
              <a:rPr lang="ru-RU" sz="5400" kern="10" dirty="0" smtClean="0">
                <a:ln w="9525">
                  <a:round/>
                  <a:headEnd/>
                  <a:tailEnd/>
                </a:ln>
                <a:blipFill dpi="0" rotWithShape="0">
                  <a:blip r:embed="rId5"/>
                  <a:srcRect/>
                  <a:tile tx="0" ty="0" sx="100000" sy="100000" flip="none" algn="tl"/>
                </a:blipFill>
                <a:latin typeface="Monotype Corsiva"/>
              </a:rPr>
              <a:t>Очиститель </a:t>
            </a:r>
            <a:r>
              <a:rPr lang="ru-RU" sz="5400" kern="10" dirty="0" err="1" smtClean="0">
                <a:ln w="9525">
                  <a:round/>
                  <a:headEnd/>
                  <a:tailEnd/>
                </a:ln>
                <a:blipFill dpi="0" rotWithShape="0">
                  <a:blip r:embed="rId5"/>
                  <a:srcRect/>
                  <a:tile tx="0" ty="0" sx="100000" sy="100000" flip="none" algn="tl"/>
                </a:blipFill>
                <a:latin typeface="Monotype Corsiva"/>
              </a:rPr>
              <a:t>Эргарда</a:t>
            </a:r>
            <a:endParaRPr lang="ru-RU" sz="5400" kern="10" dirty="0" smtClean="0">
              <a:ln w="9525">
                <a:round/>
                <a:headEnd/>
                <a:tailEnd/>
              </a:ln>
              <a:blipFill dpi="0" rotWithShape="0">
                <a:blip r:embed="rId5"/>
                <a:srcRect/>
                <a:tile tx="0" ty="0" sx="100000" sy="100000" flip="none" algn="tl"/>
              </a:blipFill>
              <a:latin typeface="Monotype Corsiva"/>
            </a:endParaRPr>
          </a:p>
        </p:txBody>
      </p:sp>
      <p:pic>
        <p:nvPicPr>
          <p:cNvPr id="27" name="Рисунок 26" descr="Мотопомпа.jpg"/>
          <p:cNvPicPr>
            <a:picLocks noChangeAspect="1"/>
          </p:cNvPicPr>
          <p:nvPr/>
        </p:nvPicPr>
        <p:blipFill>
          <a:blip r:embed="rId12" cstate="print">
            <a:clrChange>
              <a:clrFrom>
                <a:srgbClr val="FFFFFF"/>
              </a:clrFrom>
              <a:clrTo>
                <a:srgbClr val="FFFFFF">
                  <a:alpha val="0"/>
                </a:srgbClr>
              </a:clrTo>
            </a:clrChange>
          </a:blip>
          <a:stretch>
            <a:fillRect/>
          </a:stretch>
        </p:blipFill>
        <p:spPr>
          <a:xfrm>
            <a:off x="13530942" y="13860000"/>
            <a:ext cx="7728965" cy="5760000"/>
          </a:xfrm>
          <a:prstGeom prst="rect">
            <a:avLst/>
          </a:prstGeom>
          <a:ln>
            <a:solidFill>
              <a:schemeClr val="tx1"/>
            </a:solidFill>
          </a:ln>
        </p:spPr>
      </p:pic>
      <p:grpSp>
        <p:nvGrpSpPr>
          <p:cNvPr id="47" name="Группа 46"/>
          <p:cNvGrpSpPr/>
          <p:nvPr/>
        </p:nvGrpSpPr>
        <p:grpSpPr>
          <a:xfrm>
            <a:off x="1066701" y="13860000"/>
            <a:ext cx="12414447" cy="5760000"/>
            <a:chOff x="1066701" y="13860000"/>
            <a:chExt cx="12414447" cy="5760000"/>
          </a:xfrm>
        </p:grpSpPr>
        <p:pic>
          <p:nvPicPr>
            <p:cNvPr id="22" name="Рисунок 21" descr="Копия Pages from Тележка газогенераторная 4363638-2.jpg"/>
            <p:cNvPicPr>
              <a:picLocks noChangeAspect="1"/>
            </p:cNvPicPr>
            <p:nvPr/>
          </p:nvPicPr>
          <p:blipFill>
            <a:blip r:embed="rId13" cstate="print">
              <a:clrChange>
                <a:clrFrom>
                  <a:srgbClr val="FFFFFF"/>
                </a:clrFrom>
                <a:clrTo>
                  <a:srgbClr val="FFFFFF">
                    <a:alpha val="0"/>
                  </a:srgbClr>
                </a:clrTo>
              </a:clrChange>
            </a:blip>
            <a:stretch>
              <a:fillRect/>
            </a:stretch>
          </p:blipFill>
          <p:spPr>
            <a:xfrm>
              <a:off x="1066701" y="13860000"/>
              <a:ext cx="4937143" cy="5760000"/>
            </a:xfrm>
            <a:prstGeom prst="rect">
              <a:avLst/>
            </a:prstGeom>
            <a:ln>
              <a:solidFill>
                <a:schemeClr val="tx1"/>
              </a:solidFill>
            </a:ln>
          </p:spPr>
        </p:pic>
        <p:pic>
          <p:nvPicPr>
            <p:cNvPr id="30" name="Рисунок 29" descr="Pages from Тележка газогенераторная 4363638-2.jpg"/>
            <p:cNvPicPr>
              <a:picLocks noChangeAspect="1"/>
            </p:cNvPicPr>
            <p:nvPr/>
          </p:nvPicPr>
          <p:blipFill>
            <a:blip r:embed="rId14" cstate="print">
              <a:clrChange>
                <a:clrFrom>
                  <a:srgbClr val="FFFFFF"/>
                </a:clrFrom>
                <a:clrTo>
                  <a:srgbClr val="FFFFFF">
                    <a:alpha val="0"/>
                  </a:srgbClr>
                </a:clrTo>
              </a:clrChange>
            </a:blip>
            <a:stretch>
              <a:fillRect/>
            </a:stretch>
          </p:blipFill>
          <p:spPr>
            <a:xfrm>
              <a:off x="6042942" y="13860000"/>
              <a:ext cx="4569638" cy="5760000"/>
            </a:xfrm>
            <a:prstGeom prst="rect">
              <a:avLst/>
            </a:prstGeom>
            <a:ln>
              <a:solidFill>
                <a:schemeClr val="tx1"/>
              </a:solidFill>
            </a:ln>
          </p:spPr>
        </p:pic>
        <p:pic>
          <p:nvPicPr>
            <p:cNvPr id="31" name="Рисунок 30" descr="Pages from Тележка газогенераторная 4363638.jpg"/>
            <p:cNvPicPr>
              <a:picLocks noChangeAspect="1"/>
            </p:cNvPicPr>
            <p:nvPr/>
          </p:nvPicPr>
          <p:blipFill>
            <a:blip r:embed="rId15" cstate="print">
              <a:clrChange>
                <a:clrFrom>
                  <a:srgbClr val="FFFFFF"/>
                </a:clrFrom>
                <a:clrTo>
                  <a:srgbClr val="FFFFFF">
                    <a:alpha val="0"/>
                  </a:srgbClr>
                </a:clrTo>
              </a:clrChange>
            </a:blip>
            <a:stretch>
              <a:fillRect/>
            </a:stretch>
          </p:blipFill>
          <p:spPr>
            <a:xfrm>
              <a:off x="10668942" y="13860000"/>
              <a:ext cx="2812206" cy="5760000"/>
            </a:xfrm>
            <a:prstGeom prst="rect">
              <a:avLst/>
            </a:prstGeom>
            <a:ln>
              <a:solidFill>
                <a:schemeClr val="tx1"/>
              </a:solidFill>
            </a:ln>
          </p:spPr>
        </p:pic>
      </p:grpSp>
      <p:sp>
        <p:nvSpPr>
          <p:cNvPr id="42" name="Прямоугольник 41"/>
          <p:cNvSpPr/>
          <p:nvPr/>
        </p:nvSpPr>
        <p:spPr>
          <a:xfrm>
            <a:off x="1066701" y="19732229"/>
            <a:ext cx="12073022" cy="1754326"/>
          </a:xfrm>
          <a:prstGeom prst="rect">
            <a:avLst/>
          </a:prstGeom>
        </p:spPr>
        <p:txBody>
          <a:bodyPr wrap="square">
            <a:spAutoFit/>
          </a:bodyPr>
          <a:lstStyle/>
          <a:p>
            <a:pPr algn="ctr"/>
            <a:r>
              <a:rPr lang="ru-RU" sz="5400" kern="10" dirty="0" smtClean="0">
                <a:ln w="9525">
                  <a:round/>
                  <a:headEnd/>
                  <a:tailEnd/>
                </a:ln>
                <a:blipFill dpi="0" rotWithShape="0">
                  <a:blip r:embed="rId5"/>
                  <a:srcRect/>
                  <a:tile tx="0" ty="0" sx="100000" sy="100000" flip="none" algn="tl"/>
                </a:blipFill>
                <a:latin typeface="Monotype Corsiva"/>
              </a:rPr>
              <a:t>Газогенераторная установка  и газогенератор конструкции </a:t>
            </a:r>
            <a:r>
              <a:rPr lang="ru-RU" sz="5400" kern="10" dirty="0" err="1" smtClean="0">
                <a:ln w="9525">
                  <a:round/>
                  <a:headEnd/>
                  <a:tailEnd/>
                </a:ln>
                <a:blipFill dpi="0" rotWithShape="0">
                  <a:blip r:embed="rId5"/>
                  <a:srcRect/>
                  <a:tile tx="0" ty="0" sx="100000" sy="100000" flip="none" algn="tl"/>
                </a:blipFill>
                <a:latin typeface="Monotype Corsiva"/>
              </a:rPr>
              <a:t>Мариани</a:t>
            </a:r>
            <a:r>
              <a:rPr lang="ru-RU" sz="5400" kern="10" dirty="0" smtClean="0">
                <a:ln w="9525">
                  <a:round/>
                  <a:headEnd/>
                  <a:tailEnd/>
                </a:ln>
                <a:blipFill dpi="0" rotWithShape="0">
                  <a:blip r:embed="rId5"/>
                  <a:srcRect/>
                  <a:tile tx="0" ty="0" sx="100000" sy="100000" flip="none" algn="tl"/>
                </a:blipFill>
                <a:latin typeface="Monotype Corsiva"/>
              </a:rPr>
              <a:t>.</a:t>
            </a:r>
          </a:p>
        </p:txBody>
      </p:sp>
      <p:sp>
        <p:nvSpPr>
          <p:cNvPr id="43" name="Прямоугольник 42"/>
          <p:cNvSpPr/>
          <p:nvPr/>
        </p:nvSpPr>
        <p:spPr>
          <a:xfrm>
            <a:off x="13211161" y="19732229"/>
            <a:ext cx="8501122" cy="1754326"/>
          </a:xfrm>
          <a:prstGeom prst="rect">
            <a:avLst/>
          </a:prstGeom>
        </p:spPr>
        <p:txBody>
          <a:bodyPr wrap="square">
            <a:spAutoFit/>
          </a:bodyPr>
          <a:lstStyle/>
          <a:p>
            <a:pPr algn="ctr"/>
            <a:r>
              <a:rPr lang="ru-RU" sz="5400" kern="10" dirty="0" err="1" smtClean="0">
                <a:ln w="9525">
                  <a:round/>
                  <a:headEnd/>
                  <a:tailEnd/>
                </a:ln>
                <a:blipFill dpi="0" rotWithShape="0">
                  <a:blip r:embed="rId5"/>
                  <a:srcRect/>
                  <a:tile tx="0" ty="0" sx="100000" sy="100000" flip="none" algn="tl"/>
                </a:blipFill>
                <a:latin typeface="Monotype Corsiva"/>
              </a:rPr>
              <a:t>Мотопомпа</a:t>
            </a:r>
            <a:r>
              <a:rPr lang="ru-RU" sz="5400" kern="10" dirty="0" smtClean="0">
                <a:ln w="9525">
                  <a:round/>
                  <a:headEnd/>
                  <a:tailEnd/>
                </a:ln>
                <a:blipFill dpi="0" rotWithShape="0">
                  <a:blip r:embed="rId5"/>
                  <a:srcRect/>
                  <a:tile tx="0" ty="0" sx="100000" sy="100000" flip="none" algn="tl"/>
                </a:blipFill>
                <a:latin typeface="Monotype Corsiva"/>
              </a:rPr>
              <a:t>  Эквадорский политехнический университет.</a:t>
            </a:r>
          </a:p>
        </p:txBody>
      </p:sp>
      <p:sp>
        <p:nvSpPr>
          <p:cNvPr id="45" name="Прямоугольник 44"/>
          <p:cNvSpPr/>
          <p:nvPr/>
        </p:nvSpPr>
        <p:spPr>
          <a:xfrm>
            <a:off x="21712283" y="19732229"/>
            <a:ext cx="7286676" cy="1754326"/>
          </a:xfrm>
          <a:prstGeom prst="rect">
            <a:avLst/>
          </a:prstGeom>
        </p:spPr>
        <p:txBody>
          <a:bodyPr wrap="square">
            <a:spAutoFit/>
          </a:bodyPr>
          <a:lstStyle/>
          <a:p>
            <a:pPr algn="ctr"/>
            <a:r>
              <a:rPr lang="ru-RU" sz="5400" kern="10" dirty="0" err="1" smtClean="0">
                <a:ln w="9525">
                  <a:round/>
                  <a:headEnd/>
                  <a:tailEnd/>
                </a:ln>
                <a:blipFill dpi="0" rotWithShape="0">
                  <a:blip r:embed="rId5"/>
                  <a:srcRect/>
                  <a:tile tx="0" ty="0" sx="100000" sy="100000" flip="none" algn="tl"/>
                </a:blipFill>
                <a:latin typeface="Monotype Corsiva"/>
              </a:rPr>
              <a:t>Мотопомпа</a:t>
            </a:r>
            <a:r>
              <a:rPr lang="ru-RU" sz="5400" kern="10" dirty="0" smtClean="0">
                <a:ln w="9525">
                  <a:round/>
                  <a:headEnd/>
                  <a:tailEnd/>
                </a:ln>
                <a:blipFill dpi="0" rotWithShape="0">
                  <a:blip r:embed="rId5"/>
                  <a:srcRect/>
                  <a:tile tx="0" ty="0" sx="100000" sy="100000" flip="none" algn="tl"/>
                </a:blipFill>
                <a:latin typeface="Monotype Corsiva"/>
              </a:rPr>
              <a:t> , </a:t>
            </a:r>
            <a:r>
              <a:rPr lang="fr-FR" sz="5400" kern="10" dirty="0" smtClean="0">
                <a:ln w="9525">
                  <a:round/>
                  <a:headEnd/>
                  <a:tailEnd/>
                </a:ln>
                <a:blipFill dpi="0" rotWithShape="0">
                  <a:blip r:embed="rId5"/>
                  <a:srcRect/>
                  <a:tile tx="0" ty="0" sx="100000" sy="100000" flip="none" algn="tl"/>
                </a:blipFill>
                <a:latin typeface="Monotype Corsiva"/>
              </a:rPr>
              <a:t>Universiteit Twente</a:t>
            </a:r>
            <a:r>
              <a:rPr lang="ru-RU" sz="5400" kern="10" dirty="0" smtClean="0">
                <a:ln w="9525">
                  <a:round/>
                  <a:headEnd/>
                  <a:tailEnd/>
                </a:ln>
                <a:blipFill dpi="0" rotWithShape="0">
                  <a:blip r:embed="rId5"/>
                  <a:srcRect/>
                  <a:tile tx="0" ty="0" sx="100000" sy="100000" flip="none" algn="tl"/>
                </a:blipFill>
                <a:latin typeface="Monotype Corsiva"/>
              </a:rPr>
              <a:t>, </a:t>
            </a:r>
            <a:r>
              <a:rPr lang="ru-RU" sz="5400" kern="10" dirty="0" err="1" smtClean="0">
                <a:ln w="9525">
                  <a:round/>
                  <a:headEnd/>
                  <a:tailEnd/>
                </a:ln>
                <a:blipFill dpi="0" rotWithShape="0">
                  <a:blip r:embed="rId5"/>
                  <a:srcRect/>
                  <a:tile tx="0" ty="0" sx="100000" sy="100000" flip="none" algn="tl"/>
                </a:blipFill>
                <a:latin typeface="Monotype Corsiva"/>
              </a:rPr>
              <a:t>Голандия</a:t>
            </a:r>
            <a:endParaRPr lang="ru-RU" sz="5400" kern="10" dirty="0" smtClean="0">
              <a:ln w="9525">
                <a:round/>
                <a:headEnd/>
                <a:tailEnd/>
              </a:ln>
              <a:blipFill dpi="0" rotWithShape="0">
                <a:blip r:embed="rId5"/>
                <a:srcRect/>
                <a:tile tx="0" ty="0" sx="100000" sy="100000" flip="none" algn="tl"/>
              </a:blipFill>
              <a:latin typeface="Monotype Corsiva"/>
            </a:endParaRPr>
          </a:p>
        </p:txBody>
      </p:sp>
      <p:grpSp>
        <p:nvGrpSpPr>
          <p:cNvPr id="35" name="Группа 34"/>
          <p:cNvGrpSpPr/>
          <p:nvPr/>
        </p:nvGrpSpPr>
        <p:grpSpPr>
          <a:xfrm>
            <a:off x="0" y="0"/>
            <a:ext cx="30279975" cy="2817757"/>
            <a:chOff x="0" y="0"/>
            <a:chExt cx="30279975" cy="2817757"/>
          </a:xfrm>
        </p:grpSpPr>
        <p:grpSp>
          <p:nvGrpSpPr>
            <p:cNvPr id="37" name="Group 20"/>
            <p:cNvGrpSpPr>
              <a:grpSpLocks/>
            </p:cNvGrpSpPr>
            <p:nvPr/>
          </p:nvGrpSpPr>
          <p:grpSpPr bwMode="auto">
            <a:xfrm>
              <a:off x="0" y="0"/>
              <a:ext cx="30279975" cy="2817757"/>
              <a:chOff x="0" y="0"/>
              <a:chExt cx="19074" cy="1685"/>
            </a:xfrm>
          </p:grpSpPr>
          <p:sp>
            <p:nvSpPr>
              <p:cNvPr id="48"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49"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44" name="Рисунок 27" descr="логотип копия.jpg"/>
            <p:cNvPicPr>
              <a:picLocks noChangeAspect="1"/>
            </p:cNvPicPr>
            <p:nvPr/>
          </p:nvPicPr>
          <p:blipFill>
            <a:blip r:embed="rId16"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46" name="Прямоугольник 45"/>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spTree>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remove" nodeType="clickEffect">
                                  <p:stCondLst>
                                    <p:cond delay="0"/>
                                  </p:stCondLst>
                                  <p:childTnLst>
                                    <p:animScale>
                                      <p:cBhvr>
                                        <p:cTn id="6" dur="2000" fill="hold"/>
                                        <p:tgtEl>
                                          <p:spTgt spid="2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remove" nodeType="clickEffect">
                                  <p:stCondLst>
                                    <p:cond delay="0"/>
                                  </p:stCondLst>
                                  <p:childTnLst>
                                    <p:animScale>
                                      <p:cBhvr>
                                        <p:cTn id="10" dur="2000" fill="hold"/>
                                        <p:tgtEl>
                                          <p:spTgt spid="27"/>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remove" nodeType="clickEffect">
                                  <p:stCondLst>
                                    <p:cond delay="0"/>
                                  </p:stCondLst>
                                  <p:childTnLst>
                                    <p:animScale>
                                      <p:cBhvr>
                                        <p:cTn id="14" dur="2000" fill="hold"/>
                                        <p:tgtEl>
                                          <p:spTgt spid="47"/>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remove" nodeType="clickEffect">
                                  <p:stCondLst>
                                    <p:cond delay="0"/>
                                  </p:stCondLst>
                                  <p:childTnLst>
                                    <p:animScale>
                                      <p:cBhvr>
                                        <p:cTn id="18" dur="1000" fill="hold"/>
                                        <p:tgtEl>
                                          <p:spTgt spid="32"/>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2"/>
                                        </p:tgtEl>
                                      </p:cBhvr>
                                    </p:cmd>
                                  </p:childTnLst>
                                </p:cTn>
                              </p:par>
                            </p:childTnLst>
                          </p:cTn>
                        </p:par>
                      </p:childTnLst>
                    </p:cTn>
                  </p:par>
                  <p:par>
                    <p:cTn id="23" fill="hold">
                      <p:stCondLst>
                        <p:cond delay="indefinite"/>
                      </p:stCondLst>
                      <p:childTnLst>
                        <p:par>
                          <p:cTn id="24" fill="hold">
                            <p:stCondLst>
                              <p:cond delay="0"/>
                            </p:stCondLst>
                            <p:childTnLst>
                              <p:par>
                                <p:cTn id="25" presetID="6" presetClass="emph" presetSubtype="0" fill="remove" nodeType="clickEffect">
                                  <p:stCondLst>
                                    <p:cond delay="0"/>
                                  </p:stCondLst>
                                  <p:childTnLst>
                                    <p:animScale>
                                      <p:cBhvr>
                                        <p:cTn id="26" dur="2000" fill="hold"/>
                                        <p:tgtEl>
                                          <p:spTgt spid="34"/>
                                        </p:tgtEl>
                                      </p:cBhvr>
                                      <p:by x="150000" y="150000"/>
                                    </p:animScale>
                                  </p:childTnLst>
                                </p:cTn>
                              </p:par>
                            </p:childTnLst>
                          </p:cTn>
                        </p:par>
                      </p:childTnLst>
                    </p:cTn>
                  </p:par>
                  <p:par>
                    <p:cTn id="27" fill="hold">
                      <p:stCondLst>
                        <p:cond delay="indefinite"/>
                      </p:stCondLst>
                      <p:childTnLst>
                        <p:par>
                          <p:cTn id="28" fill="hold">
                            <p:stCondLst>
                              <p:cond delay="0"/>
                            </p:stCondLst>
                            <p:childTnLst>
                              <p:par>
                                <p:cTn id="29" presetID="6" presetClass="emph" presetSubtype="0" fill="remove" nodeType="clickEffect">
                                  <p:stCondLst>
                                    <p:cond delay="0"/>
                                  </p:stCondLst>
                                  <p:childTnLst>
                                    <p:animScale>
                                      <p:cBhvr>
                                        <p:cTn id="30" dur="2000" fill="hold"/>
                                        <p:tgtEl>
                                          <p:spTgt spid="33"/>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6" presetClass="emph" presetSubtype="0" fill="remove" nodeType="clickEffect">
                                  <p:stCondLst>
                                    <p:cond delay="0"/>
                                  </p:stCondLst>
                                  <p:childTnLst>
                                    <p:animScale>
                                      <p:cBhvr>
                                        <p:cTn id="34" dur="2000" fill="hold"/>
                                        <p:tgtEl>
                                          <p:spTgt spid="3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video>
              <p:cMediaNode>
                <p:cTn id="35" fill="hold" display="0">
                  <p:stCondLst>
                    <p:cond delay="indefinite"/>
                  </p:stCondLst>
                  <p:endCondLst>
                    <p:cond evt="onNext" delay="0">
                      <p:tgtEl>
                        <p:sldTgt/>
                      </p:tgtEl>
                    </p:cond>
                    <p:cond evt="onPrev" delay="0">
                      <p:tgtEl>
                        <p:sldTgt/>
                      </p:tgtEl>
                    </p:cond>
                  </p:endCondLst>
                </p:cTn>
                <p:tgtEl>
                  <p:spTgt spid="3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3139723" y="2960633"/>
            <a:ext cx="2857520" cy="1015663"/>
          </a:xfrm>
          <a:prstGeom prst="rect">
            <a:avLst/>
          </a:prstGeom>
          <a:noFill/>
        </p:spPr>
        <p:txBody>
          <a:bodyPr wrap="square" rtlCol="0">
            <a:spAutoFit/>
          </a:bodyPr>
          <a:lstStyle/>
          <a:p>
            <a:pPr algn="ctr"/>
            <a:r>
              <a:rPr lang="ru-RU" sz="6000" b="1" u="sng" cap="all" dirty="0" smtClean="0">
                <a:solidFill>
                  <a:srgbClr val="C00000"/>
                </a:solidFill>
                <a:latin typeface="Times New Roman" pitchFamily="18" charset="0"/>
                <a:cs typeface="Times New Roman" pitchFamily="18" charset="0"/>
              </a:rPr>
              <a:t>СССР</a:t>
            </a:r>
          </a:p>
        </p:txBody>
      </p:sp>
      <p:pic>
        <p:nvPicPr>
          <p:cNvPr id="18" name="Рисунок 17" descr="Рис_74_0 Газогенераторная установка У-5.jpg"/>
          <p:cNvPicPr>
            <a:picLocks noChangeAspect="1"/>
          </p:cNvPicPr>
          <p:nvPr/>
        </p:nvPicPr>
        <p:blipFill>
          <a:blip r:embed="rId2" cstate="print">
            <a:clrChange>
              <a:clrFrom>
                <a:srgbClr val="FFFFFF"/>
              </a:clrFrom>
              <a:clrTo>
                <a:srgbClr val="FFFFFF">
                  <a:alpha val="0"/>
                </a:srgbClr>
              </a:clrTo>
            </a:clrChange>
          </a:blip>
          <a:stretch>
            <a:fillRect/>
          </a:stretch>
        </p:blipFill>
        <p:spPr>
          <a:xfrm>
            <a:off x="566635" y="5889591"/>
            <a:ext cx="9172420" cy="5760000"/>
          </a:xfrm>
          <a:prstGeom prst="rect">
            <a:avLst/>
          </a:prstGeom>
        </p:spPr>
      </p:pic>
      <p:pic>
        <p:nvPicPr>
          <p:cNvPr id="19" name="Рисунок 18" descr="Рис_75 Газогенераторная установка «Пионер Д-8».jpg"/>
          <p:cNvPicPr>
            <a:picLocks noChangeAspect="1"/>
          </p:cNvPicPr>
          <p:nvPr/>
        </p:nvPicPr>
        <p:blipFill>
          <a:blip r:embed="rId3" cstate="print">
            <a:clrChange>
              <a:clrFrom>
                <a:srgbClr val="FFFFFF"/>
              </a:clrFrom>
              <a:clrTo>
                <a:srgbClr val="FFFFFF">
                  <a:alpha val="0"/>
                </a:srgbClr>
              </a:clrTo>
            </a:clrChange>
          </a:blip>
          <a:stretch>
            <a:fillRect/>
          </a:stretch>
        </p:blipFill>
        <p:spPr>
          <a:xfrm>
            <a:off x="9782137" y="5889591"/>
            <a:ext cx="10573151" cy="5760000"/>
          </a:xfrm>
          <a:prstGeom prst="rect">
            <a:avLst/>
          </a:prstGeom>
        </p:spPr>
      </p:pic>
      <p:pic>
        <p:nvPicPr>
          <p:cNvPr id="20" name="Рисунок 19" descr="Рис_77 Газогенераторная установка Автодор-2 конструкции И.С. Мезина.jpg"/>
          <p:cNvPicPr>
            <a:picLocks noChangeAspect="1"/>
          </p:cNvPicPr>
          <p:nvPr/>
        </p:nvPicPr>
        <p:blipFill>
          <a:blip r:embed="rId4" cstate="print">
            <a:clrChange>
              <a:clrFrom>
                <a:srgbClr val="FFFFFF"/>
              </a:clrFrom>
              <a:clrTo>
                <a:srgbClr val="FFFFFF">
                  <a:alpha val="0"/>
                </a:srgbClr>
              </a:clrTo>
            </a:clrChange>
          </a:blip>
          <a:stretch>
            <a:fillRect/>
          </a:stretch>
        </p:blipFill>
        <p:spPr>
          <a:xfrm>
            <a:off x="20426399" y="5889591"/>
            <a:ext cx="9416329" cy="5760000"/>
          </a:xfrm>
          <a:prstGeom prst="rect">
            <a:avLst/>
          </a:prstGeom>
        </p:spPr>
      </p:pic>
      <p:pic>
        <p:nvPicPr>
          <p:cNvPr id="21" name="Рисунок 20" descr="Рис_76 Газогенераторная установка конструкции В.П. Карпова.jpg"/>
          <p:cNvPicPr>
            <a:picLocks noChangeAspect="1"/>
          </p:cNvPicPr>
          <p:nvPr/>
        </p:nvPicPr>
        <p:blipFill>
          <a:blip r:embed="rId5" cstate="print">
            <a:clrChange>
              <a:clrFrom>
                <a:srgbClr val="FFFFFF"/>
              </a:clrFrom>
              <a:clrTo>
                <a:srgbClr val="FFFFFF">
                  <a:alpha val="0"/>
                </a:srgbClr>
              </a:clrTo>
            </a:clrChange>
          </a:blip>
          <a:stretch>
            <a:fillRect/>
          </a:stretch>
        </p:blipFill>
        <p:spPr>
          <a:xfrm>
            <a:off x="1281015" y="13676333"/>
            <a:ext cx="9426100" cy="5760000"/>
          </a:xfrm>
          <a:prstGeom prst="rect">
            <a:avLst/>
          </a:prstGeom>
        </p:spPr>
      </p:pic>
      <p:pic>
        <p:nvPicPr>
          <p:cNvPr id="22" name="Рисунок 21" descr="Рис_78 Газогенераторная установка В-4 конструкции инженера Веденского.jpg"/>
          <p:cNvPicPr>
            <a:picLocks noChangeAspect="1"/>
          </p:cNvPicPr>
          <p:nvPr/>
        </p:nvPicPr>
        <p:blipFill>
          <a:blip r:embed="rId6" cstate="print">
            <a:clrChange>
              <a:clrFrom>
                <a:srgbClr val="FFFFFF"/>
              </a:clrFrom>
              <a:clrTo>
                <a:srgbClr val="FFFFFF">
                  <a:alpha val="0"/>
                </a:srgbClr>
              </a:clrTo>
            </a:clrChange>
          </a:blip>
          <a:stretch>
            <a:fillRect/>
          </a:stretch>
        </p:blipFill>
        <p:spPr>
          <a:xfrm>
            <a:off x="10782269" y="13676333"/>
            <a:ext cx="8058334" cy="5760000"/>
          </a:xfrm>
          <a:prstGeom prst="rect">
            <a:avLst/>
          </a:prstGeom>
        </p:spPr>
      </p:pic>
      <p:pic>
        <p:nvPicPr>
          <p:cNvPr id="23" name="Рисунок 22" descr="Рис_79 Газогенераторная установка газогенераторного автомобиля ЗИС-21.jpg"/>
          <p:cNvPicPr>
            <a:picLocks noChangeAspect="1"/>
          </p:cNvPicPr>
          <p:nvPr/>
        </p:nvPicPr>
        <p:blipFill>
          <a:blip r:embed="rId7" cstate="print">
            <a:clrChange>
              <a:clrFrom>
                <a:srgbClr val="FFFFFF"/>
              </a:clrFrom>
              <a:clrTo>
                <a:srgbClr val="FFFFFF">
                  <a:alpha val="0"/>
                </a:srgbClr>
              </a:clrTo>
            </a:clrChange>
          </a:blip>
          <a:stretch>
            <a:fillRect/>
          </a:stretch>
        </p:blipFill>
        <p:spPr>
          <a:xfrm>
            <a:off x="18854763" y="13604895"/>
            <a:ext cx="10087309" cy="5760000"/>
          </a:xfrm>
          <a:prstGeom prst="rect">
            <a:avLst/>
          </a:prstGeom>
        </p:spPr>
      </p:pic>
      <p:sp>
        <p:nvSpPr>
          <p:cNvPr id="24" name="TextBox 23"/>
          <p:cNvSpPr txBox="1"/>
          <p:nvPr/>
        </p:nvSpPr>
        <p:spPr>
          <a:xfrm>
            <a:off x="16211557" y="3103509"/>
            <a:ext cx="13536976" cy="923330"/>
          </a:xfrm>
          <a:prstGeom prst="rect">
            <a:avLst/>
          </a:prstGeom>
          <a:noFill/>
        </p:spPr>
        <p:txBody>
          <a:bodyPr wrap="none" rtlCol="0">
            <a:spAutoFit/>
          </a:bodyPr>
          <a:lstStyle/>
          <a:p>
            <a:r>
              <a:rPr lang="ru-RU" sz="5400" dirty="0" smtClean="0">
                <a:solidFill>
                  <a:srgbClr val="002060"/>
                </a:solidFill>
                <a:latin typeface="Times New Roman" pitchFamily="18" charset="0"/>
                <a:cs typeface="Times New Roman" pitchFamily="18" charset="0"/>
              </a:rPr>
              <a:t>Автомобильные газогенераторные установки</a:t>
            </a:r>
            <a:endParaRPr lang="ru-RU" sz="5400" dirty="0">
              <a:solidFill>
                <a:srgbClr val="002060"/>
              </a:solidFill>
              <a:latin typeface="Times New Roman" pitchFamily="18" charset="0"/>
              <a:cs typeface="Times New Roman" pitchFamily="18" charset="0"/>
            </a:endParaRPr>
          </a:p>
        </p:txBody>
      </p:sp>
      <p:sp>
        <p:nvSpPr>
          <p:cNvPr id="25" name="TextBox 24"/>
          <p:cNvSpPr txBox="1"/>
          <p:nvPr/>
        </p:nvSpPr>
        <p:spPr>
          <a:xfrm>
            <a:off x="495197" y="11676069"/>
            <a:ext cx="8929750" cy="1754326"/>
          </a:xfrm>
          <a:prstGeom prst="rect">
            <a:avLst/>
          </a:prstGeom>
          <a:noFill/>
        </p:spPr>
        <p:txBody>
          <a:bodyPr wrap="square" rtlCol="0">
            <a:spAutoFit/>
          </a:bodyPr>
          <a:lstStyle/>
          <a:p>
            <a:pPr algn="ctr"/>
            <a:r>
              <a:rPr lang="ru-RU" sz="5400" kern="10" dirty="0" smtClean="0">
                <a:ln w="9525">
                  <a:round/>
                  <a:headEnd/>
                  <a:tailEnd/>
                </a:ln>
                <a:blipFill dpi="0" rotWithShape="0">
                  <a:blip r:embed="rId8"/>
                  <a:srcRect/>
                  <a:tile tx="0" ty="0" sx="100000" sy="100000" flip="none" algn="tl"/>
                </a:blipFill>
                <a:latin typeface="Monotype Corsiva"/>
              </a:rPr>
              <a:t>Схема газогенераторной установки «У-5» </a:t>
            </a:r>
            <a:r>
              <a:rPr lang="en-US" sz="5400" kern="10" dirty="0" smtClean="0">
                <a:ln w="9525">
                  <a:round/>
                  <a:headEnd/>
                  <a:tailEnd/>
                </a:ln>
                <a:blipFill dpi="0" rotWithShape="0">
                  <a:blip r:embed="rId8"/>
                  <a:srcRect/>
                  <a:tile tx="0" ty="0" sx="100000" sy="100000" flip="none" algn="tl"/>
                </a:blipFill>
                <a:latin typeface="Monotype Corsiva"/>
              </a:rPr>
              <a:t> 1927.</a:t>
            </a:r>
            <a:endParaRPr lang="ru-RU" sz="5400" kern="10" dirty="0" smtClean="0">
              <a:ln w="9525">
                <a:round/>
                <a:headEnd/>
                <a:tailEnd/>
              </a:ln>
              <a:blipFill dpi="0" rotWithShape="0">
                <a:blip r:embed="rId8"/>
                <a:srcRect/>
                <a:tile tx="0" ty="0" sx="100000" sy="100000" flip="none" algn="tl"/>
              </a:blipFill>
              <a:latin typeface="Monotype Corsiva"/>
            </a:endParaRPr>
          </a:p>
        </p:txBody>
      </p:sp>
      <p:sp>
        <p:nvSpPr>
          <p:cNvPr id="26" name="TextBox 25"/>
          <p:cNvSpPr txBox="1"/>
          <p:nvPr/>
        </p:nvSpPr>
        <p:spPr>
          <a:xfrm>
            <a:off x="9639261" y="11890383"/>
            <a:ext cx="10715700" cy="1754326"/>
          </a:xfrm>
          <a:prstGeom prst="rect">
            <a:avLst/>
          </a:prstGeom>
          <a:noFill/>
        </p:spPr>
        <p:txBody>
          <a:bodyPr wrap="square" rtlCol="0">
            <a:spAutoFit/>
          </a:bodyPr>
          <a:lstStyle/>
          <a:p>
            <a:pPr algn="ctr"/>
            <a:r>
              <a:rPr lang="ru-RU" sz="5400" kern="10" dirty="0" smtClean="0">
                <a:ln w="9525">
                  <a:round/>
                  <a:headEnd/>
                  <a:tailEnd/>
                </a:ln>
                <a:blipFill dpi="0" rotWithShape="0">
                  <a:blip r:embed="rId8"/>
                  <a:srcRect/>
                  <a:tile tx="0" ty="0" sx="100000" sy="100000" flip="none" algn="tl"/>
                </a:blipFill>
                <a:latin typeface="Monotype Corsiva"/>
              </a:rPr>
              <a:t>Схема газогенераторной установки «Пионер Д-8»</a:t>
            </a:r>
            <a:r>
              <a:rPr lang="en-US" sz="5400" kern="10" dirty="0" smtClean="0">
                <a:ln w="9525">
                  <a:round/>
                  <a:headEnd/>
                  <a:tailEnd/>
                </a:ln>
                <a:blipFill dpi="0" rotWithShape="0">
                  <a:blip r:embed="rId8"/>
                  <a:srcRect/>
                  <a:tile tx="0" ty="0" sx="100000" sy="100000" flip="none" algn="tl"/>
                </a:blipFill>
                <a:latin typeface="Monotype Corsiva"/>
              </a:rPr>
              <a:t> 1936</a:t>
            </a:r>
            <a:r>
              <a:rPr lang="ru-RU" sz="5400" kern="10" dirty="0" smtClean="0">
                <a:ln w="9525">
                  <a:round/>
                  <a:headEnd/>
                  <a:tailEnd/>
                </a:ln>
                <a:blipFill dpi="0" rotWithShape="0">
                  <a:blip r:embed="rId8"/>
                  <a:srcRect/>
                  <a:tile tx="0" ty="0" sx="100000" sy="100000" flip="none" algn="tl"/>
                </a:blipFill>
                <a:latin typeface="Monotype Corsiva"/>
              </a:rPr>
              <a:t>.</a:t>
            </a:r>
          </a:p>
        </p:txBody>
      </p:sp>
      <p:sp>
        <p:nvSpPr>
          <p:cNvPr id="27" name="TextBox 26"/>
          <p:cNvSpPr txBox="1"/>
          <p:nvPr/>
        </p:nvSpPr>
        <p:spPr>
          <a:xfrm>
            <a:off x="20212085" y="11747507"/>
            <a:ext cx="9286940" cy="1754326"/>
          </a:xfrm>
          <a:prstGeom prst="rect">
            <a:avLst/>
          </a:prstGeom>
          <a:noFill/>
        </p:spPr>
        <p:txBody>
          <a:bodyPr wrap="square" rtlCol="0">
            <a:spAutoFit/>
          </a:bodyPr>
          <a:lstStyle/>
          <a:p>
            <a:pPr algn="ctr"/>
            <a:r>
              <a:rPr lang="ru-RU" sz="5400" kern="10" dirty="0" smtClean="0">
                <a:ln w="9525">
                  <a:round/>
                  <a:headEnd/>
                  <a:tailEnd/>
                </a:ln>
                <a:blipFill dpi="0" rotWithShape="0">
                  <a:blip r:embed="rId8"/>
                  <a:srcRect/>
                  <a:tile tx="0" ty="0" sx="100000" sy="100000" flip="none" algn="tl"/>
                </a:blipFill>
                <a:latin typeface="Monotype Corsiva"/>
              </a:rPr>
              <a:t>Схема газогенераторной установки «Автодор-2»</a:t>
            </a:r>
            <a:r>
              <a:rPr lang="en-US" sz="5400" kern="10" dirty="0" smtClean="0">
                <a:ln w="9525">
                  <a:round/>
                  <a:headEnd/>
                  <a:tailEnd/>
                </a:ln>
                <a:blipFill dpi="0" rotWithShape="0">
                  <a:blip r:embed="rId8"/>
                  <a:srcRect/>
                  <a:tile tx="0" ty="0" sx="100000" sy="100000" flip="none" algn="tl"/>
                </a:blipFill>
                <a:latin typeface="Monotype Corsiva"/>
              </a:rPr>
              <a:t> 1936</a:t>
            </a:r>
            <a:endParaRPr lang="ru-RU" sz="5400" kern="10" dirty="0" smtClean="0">
              <a:ln w="9525">
                <a:round/>
                <a:headEnd/>
                <a:tailEnd/>
              </a:ln>
              <a:blipFill dpi="0" rotWithShape="0">
                <a:blip r:embed="rId8"/>
                <a:srcRect/>
                <a:tile tx="0" ty="0" sx="100000" sy="100000" flip="none" algn="tl"/>
              </a:blipFill>
              <a:latin typeface="Monotype Corsiva"/>
            </a:endParaRPr>
          </a:p>
        </p:txBody>
      </p:sp>
      <p:sp>
        <p:nvSpPr>
          <p:cNvPr id="28" name="TextBox 27"/>
          <p:cNvSpPr txBox="1"/>
          <p:nvPr/>
        </p:nvSpPr>
        <p:spPr>
          <a:xfrm>
            <a:off x="566635" y="19440000"/>
            <a:ext cx="9858444" cy="1754326"/>
          </a:xfrm>
          <a:prstGeom prst="rect">
            <a:avLst/>
          </a:prstGeom>
          <a:noFill/>
        </p:spPr>
        <p:txBody>
          <a:bodyPr wrap="square" rtlCol="0">
            <a:spAutoFit/>
          </a:bodyPr>
          <a:lstStyle/>
          <a:p>
            <a:pPr algn="ctr"/>
            <a:r>
              <a:rPr lang="ru-RU" sz="5400" kern="10" dirty="0" smtClean="0">
                <a:ln w="9525">
                  <a:round/>
                  <a:headEnd/>
                  <a:tailEnd/>
                </a:ln>
                <a:blipFill dpi="0" rotWithShape="0">
                  <a:blip r:embed="rId8"/>
                  <a:srcRect/>
                  <a:tile tx="0" ty="0" sx="100000" sy="100000" flip="none" algn="tl"/>
                </a:blipFill>
                <a:latin typeface="Monotype Corsiva"/>
              </a:rPr>
              <a:t>Схема газогенераторной установки конструкции В. П. Карпова</a:t>
            </a:r>
            <a:r>
              <a:rPr lang="en-US" sz="5400" kern="10" dirty="0" smtClean="0">
                <a:ln w="9525">
                  <a:round/>
                  <a:headEnd/>
                  <a:tailEnd/>
                </a:ln>
                <a:blipFill dpi="0" rotWithShape="0">
                  <a:blip r:embed="rId8"/>
                  <a:srcRect/>
                  <a:tile tx="0" ty="0" sx="100000" sy="100000" flip="none" algn="tl"/>
                </a:blipFill>
                <a:latin typeface="Monotype Corsiva"/>
              </a:rPr>
              <a:t> 1937</a:t>
            </a:r>
            <a:endParaRPr lang="ru-RU" sz="5400" kern="10" dirty="0" smtClean="0">
              <a:ln w="9525">
                <a:round/>
                <a:headEnd/>
                <a:tailEnd/>
              </a:ln>
              <a:blipFill dpi="0" rotWithShape="0">
                <a:blip r:embed="rId8"/>
                <a:srcRect/>
                <a:tile tx="0" ty="0" sx="100000" sy="100000" flip="none" algn="tl"/>
              </a:blipFill>
              <a:latin typeface="Monotype Corsiva"/>
            </a:endParaRPr>
          </a:p>
        </p:txBody>
      </p:sp>
      <p:sp>
        <p:nvSpPr>
          <p:cNvPr id="29" name="TextBox 28"/>
          <p:cNvSpPr txBox="1"/>
          <p:nvPr/>
        </p:nvSpPr>
        <p:spPr>
          <a:xfrm>
            <a:off x="10925145" y="19440000"/>
            <a:ext cx="8429684" cy="1754326"/>
          </a:xfrm>
          <a:prstGeom prst="rect">
            <a:avLst/>
          </a:prstGeom>
          <a:noFill/>
        </p:spPr>
        <p:txBody>
          <a:bodyPr wrap="square" rtlCol="0">
            <a:spAutoFit/>
          </a:bodyPr>
          <a:lstStyle/>
          <a:p>
            <a:pPr algn="ctr"/>
            <a:r>
              <a:rPr lang="ru-RU" sz="5400" kern="10" dirty="0" smtClean="0">
                <a:ln w="9525">
                  <a:round/>
                  <a:headEnd/>
                  <a:tailEnd/>
                </a:ln>
                <a:blipFill dpi="0" rotWithShape="0">
                  <a:blip r:embed="rId8"/>
                  <a:srcRect/>
                  <a:tile tx="0" ty="0" sx="100000" sy="100000" flip="none" algn="tl"/>
                </a:blipFill>
                <a:latin typeface="Monotype Corsiva"/>
              </a:rPr>
              <a:t>Схема газогенераторной установки В-4.</a:t>
            </a:r>
            <a:r>
              <a:rPr lang="en-US" sz="5400" kern="10" dirty="0" smtClean="0">
                <a:ln w="9525">
                  <a:round/>
                  <a:headEnd/>
                  <a:tailEnd/>
                </a:ln>
                <a:blipFill dpi="0" rotWithShape="0">
                  <a:blip r:embed="rId8"/>
                  <a:srcRect/>
                  <a:tile tx="0" ty="0" sx="100000" sy="100000" flip="none" algn="tl"/>
                </a:blipFill>
                <a:latin typeface="Monotype Corsiva"/>
              </a:rPr>
              <a:t> 1939</a:t>
            </a:r>
            <a:endParaRPr lang="ru-RU" sz="5400" kern="10" dirty="0" smtClean="0">
              <a:ln w="9525">
                <a:round/>
                <a:headEnd/>
                <a:tailEnd/>
              </a:ln>
              <a:blipFill dpi="0" rotWithShape="0">
                <a:blip r:embed="rId8"/>
                <a:srcRect/>
                <a:tile tx="0" ty="0" sx="100000" sy="100000" flip="none" algn="tl"/>
              </a:blipFill>
              <a:latin typeface="Monotype Corsiva"/>
            </a:endParaRPr>
          </a:p>
        </p:txBody>
      </p:sp>
      <p:sp>
        <p:nvSpPr>
          <p:cNvPr id="30" name="TextBox 29"/>
          <p:cNvSpPr txBox="1"/>
          <p:nvPr/>
        </p:nvSpPr>
        <p:spPr>
          <a:xfrm>
            <a:off x="19354829" y="19440000"/>
            <a:ext cx="9501254" cy="1754326"/>
          </a:xfrm>
          <a:prstGeom prst="rect">
            <a:avLst/>
          </a:prstGeom>
          <a:noFill/>
        </p:spPr>
        <p:txBody>
          <a:bodyPr wrap="square" rtlCol="0">
            <a:spAutoFit/>
          </a:bodyPr>
          <a:lstStyle/>
          <a:p>
            <a:pPr algn="ctr"/>
            <a:r>
              <a:rPr lang="ru-RU" sz="5400" kern="10" dirty="0" smtClean="0">
                <a:ln w="9525">
                  <a:round/>
                  <a:headEnd/>
                  <a:tailEnd/>
                </a:ln>
                <a:blipFill dpi="0" rotWithShape="0">
                  <a:blip r:embed="rId8"/>
                  <a:srcRect/>
                  <a:tile tx="0" ty="0" sx="100000" sy="100000" flip="none" algn="tl"/>
                </a:blipFill>
                <a:latin typeface="Monotype Corsiva"/>
              </a:rPr>
              <a:t>Схема газогенераторной установки</a:t>
            </a:r>
            <a:r>
              <a:rPr lang="en-US" sz="5400" kern="10" dirty="0" smtClean="0">
                <a:ln w="9525">
                  <a:round/>
                  <a:headEnd/>
                  <a:tailEnd/>
                </a:ln>
                <a:blipFill dpi="0" rotWithShape="0">
                  <a:blip r:embed="rId8"/>
                  <a:srcRect/>
                  <a:tile tx="0" ty="0" sx="100000" sy="100000" flip="none" algn="tl"/>
                </a:blipFill>
                <a:latin typeface="Monotype Corsiva"/>
              </a:rPr>
              <a:t> </a:t>
            </a:r>
            <a:r>
              <a:rPr lang="ru-RU" sz="5400" kern="10" dirty="0" smtClean="0">
                <a:ln w="9525">
                  <a:round/>
                  <a:headEnd/>
                  <a:tailEnd/>
                </a:ln>
                <a:blipFill dpi="0" rotWithShape="0">
                  <a:blip r:embed="rId8"/>
                  <a:srcRect/>
                  <a:tile tx="0" ty="0" sx="100000" sy="100000" flip="none" algn="tl"/>
                </a:blipFill>
                <a:latin typeface="Monotype Corsiva"/>
              </a:rPr>
              <a:t>УРАЛ ЗИС-354. 1954</a:t>
            </a:r>
          </a:p>
        </p:txBody>
      </p:sp>
      <p:sp>
        <p:nvSpPr>
          <p:cNvPr id="31" name="TextBox 30"/>
          <p:cNvSpPr txBox="1"/>
          <p:nvPr/>
        </p:nvSpPr>
        <p:spPr>
          <a:xfrm>
            <a:off x="566635" y="4175079"/>
            <a:ext cx="29075266" cy="1754326"/>
          </a:xfrm>
          <a:prstGeom prst="rect">
            <a:avLst/>
          </a:prstGeom>
          <a:noFill/>
        </p:spPr>
        <p:txBody>
          <a:bodyPr wrap="square" rtlCol="0">
            <a:spAutoFit/>
          </a:bodyPr>
          <a:lstStyle/>
          <a:p>
            <a:pPr algn="just"/>
            <a:r>
              <a:rPr lang="ru-RU" sz="5400" kern="10" dirty="0" smtClean="0">
                <a:ln w="9525">
                  <a:round/>
                  <a:headEnd/>
                  <a:tailEnd/>
                </a:ln>
                <a:blipFill dpi="0" rotWithShape="0">
                  <a:blip r:embed="rId8"/>
                  <a:srcRect/>
                  <a:tile tx="0" ty="0" sx="100000" sy="100000" flip="none" algn="tl"/>
                </a:blipFill>
                <a:latin typeface="Monotype Corsiva"/>
              </a:rPr>
              <a:t>	В СССР газогенераторные автомобили серийно выпускались до 1956 г., когда их количество в стране достигло 250 000 шт. Наибольший интерес из </a:t>
            </a:r>
            <a:r>
              <a:rPr lang="ru-RU" sz="5400" kern="10" dirty="0" err="1" smtClean="0">
                <a:ln w="9525">
                  <a:round/>
                  <a:headEnd/>
                  <a:tailEnd/>
                </a:ln>
                <a:blipFill dpi="0" rotWithShape="0">
                  <a:blip r:embed="rId8"/>
                  <a:srcRect/>
                  <a:tile tx="0" ty="0" sx="100000" sy="100000" flip="none" algn="tl"/>
                </a:blipFill>
                <a:latin typeface="Monotype Corsiva"/>
              </a:rPr>
              <a:t>разработаных</a:t>
            </a:r>
            <a:r>
              <a:rPr lang="ru-RU" sz="5400" kern="10" dirty="0" smtClean="0">
                <a:ln w="9525">
                  <a:round/>
                  <a:headEnd/>
                  <a:tailEnd/>
                </a:ln>
                <a:blipFill dpi="0" rotWithShape="0">
                  <a:blip r:embed="rId8"/>
                  <a:srcRect/>
                  <a:tile tx="0" ty="0" sx="100000" sy="100000" flip="none" algn="tl"/>
                </a:blipFill>
                <a:latin typeface="Monotype Corsiva"/>
              </a:rPr>
              <a:t> конструкций представляют: </a:t>
            </a:r>
          </a:p>
        </p:txBody>
      </p:sp>
      <p:grpSp>
        <p:nvGrpSpPr>
          <p:cNvPr id="32" name="Группа 31"/>
          <p:cNvGrpSpPr/>
          <p:nvPr/>
        </p:nvGrpSpPr>
        <p:grpSpPr>
          <a:xfrm>
            <a:off x="0" y="0"/>
            <a:ext cx="30279975" cy="2817757"/>
            <a:chOff x="0" y="0"/>
            <a:chExt cx="30279975" cy="2817757"/>
          </a:xfrm>
        </p:grpSpPr>
        <p:grpSp>
          <p:nvGrpSpPr>
            <p:cNvPr id="33" name="Group 20"/>
            <p:cNvGrpSpPr>
              <a:grpSpLocks/>
            </p:cNvGrpSpPr>
            <p:nvPr/>
          </p:nvGrpSpPr>
          <p:grpSpPr bwMode="auto">
            <a:xfrm>
              <a:off x="0" y="0"/>
              <a:ext cx="30279975" cy="2817757"/>
              <a:chOff x="0" y="0"/>
              <a:chExt cx="19074" cy="1685"/>
            </a:xfrm>
          </p:grpSpPr>
          <p:sp>
            <p:nvSpPr>
              <p:cNvPr id="36"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37"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34" name="Рисунок 27" descr="логотип копия.jpg"/>
            <p:cNvPicPr>
              <a:picLocks noChangeAspect="1"/>
            </p:cNvPicPr>
            <p:nvPr/>
          </p:nvPicPr>
          <p:blipFill>
            <a:blip r:embed="rId9"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35" name="Прямоугольник 34"/>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spTree>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remove" nodeType="clickEffect">
                                  <p:stCondLst>
                                    <p:cond delay="0"/>
                                  </p:stCondLst>
                                  <p:childTnLst>
                                    <p:animScale>
                                      <p:cBhvr>
                                        <p:cTn id="6" dur="2000" fill="hold"/>
                                        <p:tgtEl>
                                          <p:spTgt spid="18"/>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remove" nodeType="clickEffect">
                                  <p:stCondLst>
                                    <p:cond delay="0"/>
                                  </p:stCondLst>
                                  <p:childTnLst>
                                    <p:animScale>
                                      <p:cBhvr>
                                        <p:cTn id="10" dur="2000" fill="hold"/>
                                        <p:tgtEl>
                                          <p:spTgt spid="19"/>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remove" nodeType="clickEffect">
                                  <p:stCondLst>
                                    <p:cond delay="0"/>
                                  </p:stCondLst>
                                  <p:childTnLst>
                                    <p:animScale>
                                      <p:cBhvr>
                                        <p:cTn id="14" dur="2000" fill="hold"/>
                                        <p:tgtEl>
                                          <p:spTgt spid="20"/>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remove" nodeType="clickEffect">
                                  <p:stCondLst>
                                    <p:cond delay="0"/>
                                  </p:stCondLst>
                                  <p:childTnLst>
                                    <p:animScale>
                                      <p:cBhvr>
                                        <p:cTn id="18" dur="2000" fill="hold"/>
                                        <p:tgtEl>
                                          <p:spTgt spid="21"/>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remove" nodeType="clickEffect">
                                  <p:stCondLst>
                                    <p:cond delay="0"/>
                                  </p:stCondLst>
                                  <p:childTnLst>
                                    <p:animScale>
                                      <p:cBhvr>
                                        <p:cTn id="22" dur="2000" fill="hold"/>
                                        <p:tgtEl>
                                          <p:spTgt spid="22"/>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remove" nodeType="clickEffect">
                                  <p:stCondLst>
                                    <p:cond delay="0"/>
                                  </p:stCondLst>
                                  <p:childTnLst>
                                    <p:animScale>
                                      <p:cBhvr>
                                        <p:cTn id="26"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descr="Рис_157 Газогенераторная установка «УРАЛ-ЗИС-354».jpg"/>
          <p:cNvPicPr>
            <a:picLocks noChangeAspect="1"/>
          </p:cNvPicPr>
          <p:nvPr/>
        </p:nvPicPr>
        <p:blipFill>
          <a:blip r:embed="rId2" cstate="print">
            <a:clrChange>
              <a:clrFrom>
                <a:srgbClr val="FFFFFF"/>
              </a:clrFrom>
              <a:clrTo>
                <a:srgbClr val="FFFFFF">
                  <a:alpha val="0"/>
                </a:srgbClr>
              </a:clrTo>
            </a:clrChange>
          </a:blip>
          <a:stretch>
            <a:fillRect/>
          </a:stretch>
        </p:blipFill>
        <p:spPr>
          <a:xfrm>
            <a:off x="18140383" y="13319143"/>
            <a:ext cx="11126480" cy="6466710"/>
          </a:xfrm>
          <a:prstGeom prst="rect">
            <a:avLst/>
          </a:prstGeom>
          <a:ln>
            <a:solidFill>
              <a:schemeClr val="tx1"/>
            </a:solidFill>
          </a:ln>
        </p:spPr>
      </p:pic>
      <p:pic>
        <p:nvPicPr>
          <p:cNvPr id="12" name="Рисунок 11" descr="Рис_151  Схема мотоциклетной га-зогенераторной установки ВАР-2.jpg"/>
          <p:cNvPicPr>
            <a:picLocks noChangeAspect="1"/>
          </p:cNvPicPr>
          <p:nvPr/>
        </p:nvPicPr>
        <p:blipFill>
          <a:blip r:embed="rId3" cstate="print">
            <a:clrChange>
              <a:clrFrom>
                <a:srgbClr val="FFFFFF"/>
              </a:clrFrom>
              <a:clrTo>
                <a:srgbClr val="FFFFFF">
                  <a:alpha val="0"/>
                </a:srgbClr>
              </a:clrTo>
            </a:clrChange>
          </a:blip>
          <a:stretch>
            <a:fillRect/>
          </a:stretch>
        </p:blipFill>
        <p:spPr>
          <a:xfrm>
            <a:off x="7496121" y="3389262"/>
            <a:ext cx="8858312" cy="7986015"/>
          </a:xfrm>
          <a:prstGeom prst="rect">
            <a:avLst/>
          </a:prstGeom>
          <a:ln>
            <a:solidFill>
              <a:schemeClr val="tx1"/>
            </a:solidFill>
          </a:ln>
        </p:spPr>
      </p:pic>
      <p:pic>
        <p:nvPicPr>
          <p:cNvPr id="13" name="Рисунок 12" descr="Рис_109 Газогенераторная установка «УРАЛ-ЗИС354».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2853971" y="13247705"/>
            <a:ext cx="4923833" cy="6483596"/>
          </a:xfrm>
          <a:prstGeom prst="rect">
            <a:avLst/>
          </a:prstGeom>
          <a:ln>
            <a:solidFill>
              <a:schemeClr val="tx1"/>
            </a:solidFill>
          </a:ln>
        </p:spPr>
      </p:pic>
      <p:pic>
        <p:nvPicPr>
          <p:cNvPr id="14" name="Рисунок 13" descr="Рис_168 Газогенераторная установка «НАТА-4».jpg"/>
          <p:cNvPicPr>
            <a:picLocks noChangeAspect="1"/>
          </p:cNvPicPr>
          <p:nvPr/>
        </p:nvPicPr>
        <p:blipFill>
          <a:blip r:embed="rId5" cstate="print"/>
          <a:stretch>
            <a:fillRect/>
          </a:stretch>
        </p:blipFill>
        <p:spPr>
          <a:xfrm>
            <a:off x="709511" y="3246386"/>
            <a:ext cx="6528886" cy="8122136"/>
          </a:xfrm>
          <a:prstGeom prst="rect">
            <a:avLst/>
          </a:prstGeom>
          <a:ln>
            <a:solidFill>
              <a:schemeClr val="tx1"/>
            </a:solidFill>
          </a:ln>
        </p:spPr>
      </p:pic>
      <p:sp>
        <p:nvSpPr>
          <p:cNvPr id="15" name="TextBox 14"/>
          <p:cNvSpPr txBox="1"/>
          <p:nvPr/>
        </p:nvSpPr>
        <p:spPr>
          <a:xfrm>
            <a:off x="780949" y="11461756"/>
            <a:ext cx="6715172" cy="1754326"/>
          </a:xfrm>
          <a:prstGeom prst="rect">
            <a:avLst/>
          </a:prstGeom>
          <a:noFill/>
        </p:spPr>
        <p:txBody>
          <a:bodyPr wrap="square" rtlCol="0">
            <a:spAutoFit/>
          </a:bodyPr>
          <a:lstStyle/>
          <a:p>
            <a:pPr algn="ctr"/>
            <a:r>
              <a:rPr lang="ru-RU" sz="5400" kern="10" dirty="0" smtClean="0">
                <a:ln w="9525">
                  <a:round/>
                  <a:headEnd/>
                  <a:tailEnd/>
                </a:ln>
                <a:blipFill dpi="0" rotWithShape="0">
                  <a:blip r:embed="rId6"/>
                  <a:srcRect/>
                  <a:tile tx="0" ty="0" sx="100000" sy="100000" flip="none" algn="tl"/>
                </a:blipFill>
                <a:latin typeface="Monotype Corsiva"/>
              </a:rPr>
              <a:t>Схема газогенератора УРАЛ ЗИС – 356. 1956</a:t>
            </a:r>
          </a:p>
        </p:txBody>
      </p:sp>
      <p:sp>
        <p:nvSpPr>
          <p:cNvPr id="16" name="TextBox 15"/>
          <p:cNvSpPr txBox="1"/>
          <p:nvPr/>
        </p:nvSpPr>
        <p:spPr>
          <a:xfrm>
            <a:off x="17926069" y="19740424"/>
            <a:ext cx="12353906" cy="1754326"/>
          </a:xfrm>
          <a:prstGeom prst="rect">
            <a:avLst/>
          </a:prstGeom>
          <a:noFill/>
        </p:spPr>
        <p:txBody>
          <a:bodyPr wrap="square" rtlCol="0">
            <a:spAutoFit/>
          </a:bodyPr>
          <a:lstStyle/>
          <a:p>
            <a:pPr algn="ctr"/>
            <a:r>
              <a:rPr lang="ru-RU" sz="5400" kern="10" dirty="0" smtClean="0">
                <a:ln w="9525">
                  <a:round/>
                  <a:headEnd/>
                  <a:tailEnd/>
                </a:ln>
                <a:blipFill dpi="0" rotWithShape="0">
                  <a:blip r:embed="rId6"/>
                  <a:srcRect/>
                  <a:tile tx="0" ty="0" sx="100000" sy="100000" flip="none" algn="tl"/>
                </a:blipFill>
                <a:latin typeface="Monotype Corsiva"/>
              </a:rPr>
              <a:t>Схема газогенераторной установки автомобиля ЗИС-21, 1941</a:t>
            </a:r>
          </a:p>
        </p:txBody>
      </p:sp>
      <p:sp>
        <p:nvSpPr>
          <p:cNvPr id="18" name="TextBox 17"/>
          <p:cNvSpPr txBox="1"/>
          <p:nvPr/>
        </p:nvSpPr>
        <p:spPr>
          <a:xfrm>
            <a:off x="7424683" y="11318880"/>
            <a:ext cx="9001188" cy="1754326"/>
          </a:xfrm>
          <a:prstGeom prst="rect">
            <a:avLst/>
          </a:prstGeom>
          <a:noFill/>
        </p:spPr>
        <p:txBody>
          <a:bodyPr wrap="square" rtlCol="0">
            <a:spAutoFit/>
          </a:bodyPr>
          <a:lstStyle/>
          <a:p>
            <a:pPr algn="ctr"/>
            <a:r>
              <a:rPr lang="ru-RU" sz="5400" kern="10" dirty="0" smtClean="0">
                <a:ln w="9525">
                  <a:round/>
                  <a:headEnd/>
                  <a:tailEnd/>
                </a:ln>
                <a:blipFill dpi="0" rotWithShape="0">
                  <a:blip r:embed="rId6"/>
                  <a:srcRect/>
                  <a:tile tx="0" ty="0" sx="100000" sy="100000" flip="none" algn="tl"/>
                </a:blipFill>
                <a:latin typeface="Monotype Corsiva"/>
              </a:rPr>
              <a:t>Схема  мотоциклетной  установки</a:t>
            </a:r>
            <a:r>
              <a:rPr lang="en-US" sz="5400" kern="10" dirty="0" smtClean="0">
                <a:ln w="9525">
                  <a:round/>
                  <a:headEnd/>
                  <a:tailEnd/>
                </a:ln>
                <a:blipFill dpi="0" rotWithShape="0">
                  <a:blip r:embed="rId6"/>
                  <a:srcRect/>
                  <a:tile tx="0" ty="0" sx="100000" sy="100000" flip="none" algn="tl"/>
                </a:blipFill>
                <a:latin typeface="Monotype Corsiva"/>
              </a:rPr>
              <a:t> </a:t>
            </a:r>
            <a:r>
              <a:rPr lang="ru-RU" sz="5400" kern="10" dirty="0" smtClean="0">
                <a:ln w="9525">
                  <a:round/>
                  <a:headEnd/>
                  <a:tailEnd/>
                </a:ln>
                <a:blipFill dpi="0" rotWithShape="0">
                  <a:blip r:embed="rId6"/>
                  <a:srcRect/>
                  <a:tile tx="0" ty="0" sx="100000" sy="100000" flip="none" algn="tl"/>
                </a:blipFill>
                <a:latin typeface="Monotype Corsiva"/>
              </a:rPr>
              <a:t>ВАР-2. 1939</a:t>
            </a:r>
          </a:p>
        </p:txBody>
      </p:sp>
      <p:sp>
        <p:nvSpPr>
          <p:cNvPr id="19" name="TextBox 18"/>
          <p:cNvSpPr txBox="1"/>
          <p:nvPr/>
        </p:nvSpPr>
        <p:spPr>
          <a:xfrm>
            <a:off x="12711095" y="19740424"/>
            <a:ext cx="6715172" cy="1754326"/>
          </a:xfrm>
          <a:prstGeom prst="rect">
            <a:avLst/>
          </a:prstGeom>
          <a:noFill/>
        </p:spPr>
        <p:txBody>
          <a:bodyPr wrap="square" rtlCol="0">
            <a:spAutoFit/>
          </a:bodyPr>
          <a:lstStyle/>
          <a:p>
            <a:pPr algn="ctr"/>
            <a:r>
              <a:rPr lang="ru-RU" sz="5400" kern="10" dirty="0" smtClean="0">
                <a:ln w="9525">
                  <a:round/>
                  <a:headEnd/>
                  <a:tailEnd/>
                </a:ln>
                <a:blipFill dpi="0" rotWithShape="0">
                  <a:blip r:embed="rId6"/>
                  <a:srcRect/>
                  <a:tile tx="0" ty="0" sx="100000" sy="100000" flip="none" algn="tl"/>
                </a:blipFill>
                <a:latin typeface="Monotype Corsiva"/>
              </a:rPr>
              <a:t>Схема  газогенератора УРАЛ ЗИС - 354.</a:t>
            </a:r>
          </a:p>
        </p:txBody>
      </p:sp>
      <p:pic>
        <p:nvPicPr>
          <p:cNvPr id="20" name="Рисунок 19" descr="Рис_156 Газогенераторный автомобиль «УРАЛ-ЗИС-352».jpg"/>
          <p:cNvPicPr>
            <a:picLocks noChangeAspect="1"/>
          </p:cNvPicPr>
          <p:nvPr/>
        </p:nvPicPr>
        <p:blipFill>
          <a:blip r:embed="rId7" cstate="print"/>
          <a:stretch>
            <a:fillRect/>
          </a:stretch>
        </p:blipFill>
        <p:spPr>
          <a:xfrm>
            <a:off x="780949" y="13176267"/>
            <a:ext cx="11787270" cy="6602447"/>
          </a:xfrm>
          <a:prstGeom prst="rect">
            <a:avLst/>
          </a:prstGeom>
        </p:spPr>
      </p:pic>
      <p:pic>
        <p:nvPicPr>
          <p:cNvPr id="21" name="Рисунок 20" descr="Рис_105 Газогенераторный автомобиль УралЗИС 21а.jpg"/>
          <p:cNvPicPr>
            <a:picLocks noChangeAspect="1"/>
          </p:cNvPicPr>
          <p:nvPr/>
        </p:nvPicPr>
        <p:blipFill>
          <a:blip r:embed="rId8" cstate="print"/>
          <a:stretch>
            <a:fillRect/>
          </a:stretch>
        </p:blipFill>
        <p:spPr>
          <a:xfrm>
            <a:off x="16640185" y="3389261"/>
            <a:ext cx="12644526" cy="8440221"/>
          </a:xfrm>
          <a:prstGeom prst="rect">
            <a:avLst/>
          </a:prstGeom>
        </p:spPr>
      </p:pic>
      <p:sp>
        <p:nvSpPr>
          <p:cNvPr id="22" name="TextBox 21"/>
          <p:cNvSpPr txBox="1"/>
          <p:nvPr/>
        </p:nvSpPr>
        <p:spPr>
          <a:xfrm>
            <a:off x="16854499" y="12033259"/>
            <a:ext cx="12501650" cy="923330"/>
          </a:xfrm>
          <a:prstGeom prst="rect">
            <a:avLst/>
          </a:prstGeom>
          <a:noFill/>
        </p:spPr>
        <p:txBody>
          <a:bodyPr wrap="square" rtlCol="0">
            <a:spAutoFit/>
          </a:bodyPr>
          <a:lstStyle/>
          <a:p>
            <a:pPr algn="ctr"/>
            <a:r>
              <a:rPr lang="ru-RU" sz="5400" kern="10" dirty="0" smtClean="0">
                <a:ln w="9525">
                  <a:round/>
                  <a:headEnd/>
                  <a:tailEnd/>
                </a:ln>
                <a:blipFill dpi="0" rotWithShape="0">
                  <a:blip r:embed="rId6"/>
                  <a:srcRect/>
                  <a:tile tx="0" ty="0" sx="100000" sy="100000" flip="none" algn="tl"/>
                </a:blipFill>
                <a:latin typeface="Monotype Corsiva"/>
              </a:rPr>
              <a:t>Газогенераторный автомобиль ЗИС-21, 1950</a:t>
            </a:r>
          </a:p>
        </p:txBody>
      </p:sp>
      <p:sp>
        <p:nvSpPr>
          <p:cNvPr id="23" name="TextBox 22"/>
          <p:cNvSpPr txBox="1"/>
          <p:nvPr/>
        </p:nvSpPr>
        <p:spPr>
          <a:xfrm>
            <a:off x="709511" y="19891439"/>
            <a:ext cx="12501650" cy="1754326"/>
          </a:xfrm>
          <a:prstGeom prst="rect">
            <a:avLst/>
          </a:prstGeom>
          <a:noFill/>
        </p:spPr>
        <p:txBody>
          <a:bodyPr wrap="square" rtlCol="0">
            <a:spAutoFit/>
          </a:bodyPr>
          <a:lstStyle/>
          <a:p>
            <a:pPr algn="ctr"/>
            <a:r>
              <a:rPr lang="ru-RU" sz="5400" kern="10" dirty="0" smtClean="0">
                <a:ln w="9525">
                  <a:round/>
                  <a:headEnd/>
                  <a:tailEnd/>
                </a:ln>
                <a:blipFill dpi="0" rotWithShape="0">
                  <a:blip r:embed="rId6"/>
                  <a:srcRect/>
                  <a:tile tx="0" ty="0" sx="100000" sy="100000" flip="none" algn="tl"/>
                </a:blipFill>
                <a:latin typeface="Monotype Corsiva"/>
              </a:rPr>
              <a:t>Газогенераторный автомобиль УРАЛ ЗИС – 354, 1956.</a:t>
            </a:r>
          </a:p>
        </p:txBody>
      </p:sp>
      <p:grpSp>
        <p:nvGrpSpPr>
          <p:cNvPr id="24" name="Группа 23"/>
          <p:cNvGrpSpPr/>
          <p:nvPr/>
        </p:nvGrpSpPr>
        <p:grpSpPr>
          <a:xfrm>
            <a:off x="0" y="0"/>
            <a:ext cx="30279975" cy="2817757"/>
            <a:chOff x="0" y="0"/>
            <a:chExt cx="30279975" cy="2817757"/>
          </a:xfrm>
        </p:grpSpPr>
        <p:grpSp>
          <p:nvGrpSpPr>
            <p:cNvPr id="25" name="Group 20"/>
            <p:cNvGrpSpPr>
              <a:grpSpLocks/>
            </p:cNvGrpSpPr>
            <p:nvPr/>
          </p:nvGrpSpPr>
          <p:grpSpPr bwMode="auto">
            <a:xfrm>
              <a:off x="0" y="0"/>
              <a:ext cx="30279975" cy="2817757"/>
              <a:chOff x="0" y="0"/>
              <a:chExt cx="19074" cy="1685"/>
            </a:xfrm>
          </p:grpSpPr>
          <p:sp>
            <p:nvSpPr>
              <p:cNvPr id="28"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29"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26" name="Рисунок 27" descr="логотип копия.jpg"/>
            <p:cNvPicPr>
              <a:picLocks noChangeAspect="1"/>
            </p:cNvPicPr>
            <p:nvPr/>
          </p:nvPicPr>
          <p:blipFill>
            <a:blip r:embed="rId9"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27" name="Прямоугольник 26"/>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spTree>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remove" nodeType="clickEffect">
                                  <p:stCondLst>
                                    <p:cond delay="0"/>
                                  </p:stCondLst>
                                  <p:childTnLst>
                                    <p:animScale>
                                      <p:cBhvr>
                                        <p:cTn id="6" dur="2000" fill="hold"/>
                                        <p:tgtEl>
                                          <p:spTgt spid="1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remove" nodeType="clickEffect">
                                  <p:stCondLst>
                                    <p:cond delay="0"/>
                                  </p:stCondLst>
                                  <p:childTnLst>
                                    <p:animScale>
                                      <p:cBhvr>
                                        <p:cTn id="10" dur="2000" fill="hold"/>
                                        <p:tgtEl>
                                          <p:spTgt spid="12"/>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remove" nodeType="clickEffect">
                                  <p:stCondLst>
                                    <p:cond delay="0"/>
                                  </p:stCondLst>
                                  <p:childTnLst>
                                    <p:animScale>
                                      <p:cBhvr>
                                        <p:cTn id="14" dur="2000" fill="hold"/>
                                        <p:tgtEl>
                                          <p:spTgt spid="21"/>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remove" nodeType="clickEffect">
                                  <p:stCondLst>
                                    <p:cond delay="0"/>
                                  </p:stCondLst>
                                  <p:childTnLst>
                                    <p:animScale>
                                      <p:cBhvr>
                                        <p:cTn id="18" dur="2000" fill="hold"/>
                                        <p:tgtEl>
                                          <p:spTgt spid="20"/>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remove" nodeType="clickEffect">
                                  <p:stCondLst>
                                    <p:cond delay="0"/>
                                  </p:stCondLst>
                                  <p:childTnLst>
                                    <p:animScale>
                                      <p:cBhvr>
                                        <p:cTn id="22" dur="2000" fill="hold"/>
                                        <p:tgtEl>
                                          <p:spTgt spid="13"/>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remove" nodeType="clickEffect">
                                  <p:stCondLst>
                                    <p:cond delay="0"/>
                                  </p:stCondLst>
                                  <p:childTnLst>
                                    <p:animScale>
                                      <p:cBhvr>
                                        <p:cTn id="26"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Рис_91 Схема газогенераторной установки газогенераторного трактора КТ-12.jpg"/>
          <p:cNvPicPr>
            <a:picLocks noChangeAspect="1"/>
          </p:cNvPicPr>
          <p:nvPr/>
        </p:nvPicPr>
        <p:blipFill>
          <a:blip r:embed="rId2" cstate="print">
            <a:clrChange>
              <a:clrFrom>
                <a:srgbClr val="FFFFFF"/>
              </a:clrFrom>
              <a:clrTo>
                <a:srgbClr val="FFFFFF">
                  <a:alpha val="0"/>
                </a:srgbClr>
              </a:clrTo>
            </a:clrChange>
          </a:blip>
          <a:stretch>
            <a:fillRect/>
          </a:stretch>
        </p:blipFill>
        <p:spPr>
          <a:xfrm>
            <a:off x="9424947" y="7921953"/>
            <a:ext cx="10885884" cy="5040000"/>
          </a:xfrm>
          <a:prstGeom prst="rect">
            <a:avLst/>
          </a:prstGeom>
          <a:ln>
            <a:solidFill>
              <a:schemeClr val="tx1"/>
            </a:solidFill>
          </a:ln>
        </p:spPr>
      </p:pic>
      <p:pic>
        <p:nvPicPr>
          <p:cNvPr id="4" name="Рисунок 3" descr="Рис_88 Схема газогенераторной установки газогенераторного трактора ЧТЗ СГ-65.jpg"/>
          <p:cNvPicPr>
            <a:picLocks noChangeAspect="1"/>
          </p:cNvPicPr>
          <p:nvPr/>
        </p:nvPicPr>
        <p:blipFill>
          <a:blip r:embed="rId3" cstate="print">
            <a:clrChange>
              <a:clrFrom>
                <a:srgbClr val="FFFFFF"/>
              </a:clrFrom>
              <a:clrTo>
                <a:srgbClr val="FFFFFF">
                  <a:alpha val="0"/>
                </a:srgbClr>
              </a:clrTo>
            </a:clrChange>
          </a:blip>
          <a:stretch>
            <a:fillRect/>
          </a:stretch>
        </p:blipFill>
        <p:spPr>
          <a:xfrm>
            <a:off x="852387" y="14962217"/>
            <a:ext cx="10393358" cy="4860000"/>
          </a:xfrm>
          <a:prstGeom prst="rect">
            <a:avLst/>
          </a:prstGeom>
          <a:ln>
            <a:solidFill>
              <a:schemeClr val="tx1"/>
            </a:solidFill>
          </a:ln>
        </p:spPr>
      </p:pic>
      <p:pic>
        <p:nvPicPr>
          <p:cNvPr id="5" name="Рисунок 4" descr="Рис_89 Газогенераторный трактор ГБ-58.jpg"/>
          <p:cNvPicPr>
            <a:picLocks noChangeAspect="1"/>
          </p:cNvPicPr>
          <p:nvPr/>
        </p:nvPicPr>
        <p:blipFill>
          <a:blip r:embed="rId4" cstate="print"/>
          <a:stretch>
            <a:fillRect/>
          </a:stretch>
        </p:blipFill>
        <p:spPr>
          <a:xfrm>
            <a:off x="21283655" y="14894745"/>
            <a:ext cx="7858180" cy="5823784"/>
          </a:xfrm>
          <a:prstGeom prst="rect">
            <a:avLst/>
          </a:prstGeom>
          <a:ln>
            <a:solidFill>
              <a:schemeClr val="tx1"/>
            </a:solidFill>
          </a:ln>
        </p:spPr>
      </p:pic>
      <p:pic>
        <p:nvPicPr>
          <p:cNvPr id="6" name="Рисунок 5" descr="Рис_90 Схема газогенераторной установки газогенераторного трактора ГБ 58.jpg"/>
          <p:cNvPicPr>
            <a:picLocks noChangeAspect="1"/>
          </p:cNvPicPr>
          <p:nvPr/>
        </p:nvPicPr>
        <p:blipFill>
          <a:blip r:embed="rId5" cstate="print">
            <a:clrChange>
              <a:clrFrom>
                <a:srgbClr val="FFFFFF"/>
              </a:clrFrom>
              <a:clrTo>
                <a:srgbClr val="FFFFFF">
                  <a:alpha val="0"/>
                </a:srgbClr>
              </a:clrTo>
            </a:clrChange>
          </a:blip>
          <a:stretch>
            <a:fillRect/>
          </a:stretch>
        </p:blipFill>
        <p:spPr>
          <a:xfrm>
            <a:off x="11340057" y="14962217"/>
            <a:ext cx="9729284" cy="4860000"/>
          </a:xfrm>
          <a:prstGeom prst="rect">
            <a:avLst/>
          </a:prstGeom>
          <a:noFill/>
          <a:ln>
            <a:solidFill>
              <a:schemeClr val="tx1"/>
            </a:solidFill>
          </a:ln>
        </p:spPr>
      </p:pic>
      <p:sp>
        <p:nvSpPr>
          <p:cNvPr id="14" name="TextBox 13"/>
          <p:cNvSpPr txBox="1"/>
          <p:nvPr/>
        </p:nvSpPr>
        <p:spPr>
          <a:xfrm>
            <a:off x="14282731" y="2746319"/>
            <a:ext cx="2857520" cy="1015663"/>
          </a:xfrm>
          <a:prstGeom prst="rect">
            <a:avLst/>
          </a:prstGeom>
          <a:noFill/>
        </p:spPr>
        <p:txBody>
          <a:bodyPr wrap="square" rtlCol="0">
            <a:spAutoFit/>
          </a:bodyPr>
          <a:lstStyle/>
          <a:p>
            <a:pPr algn="ctr"/>
            <a:r>
              <a:rPr lang="ru-RU" sz="6000" b="1" u="sng" cap="all" dirty="0" smtClean="0">
                <a:solidFill>
                  <a:srgbClr val="C00000"/>
                </a:solidFill>
                <a:latin typeface="Times New Roman" pitchFamily="18" charset="0"/>
                <a:cs typeface="Times New Roman" pitchFamily="18" charset="0"/>
              </a:rPr>
              <a:t>СССР</a:t>
            </a:r>
          </a:p>
        </p:txBody>
      </p:sp>
      <p:sp>
        <p:nvSpPr>
          <p:cNvPr id="15" name="TextBox 14"/>
          <p:cNvSpPr txBox="1"/>
          <p:nvPr/>
        </p:nvSpPr>
        <p:spPr>
          <a:xfrm>
            <a:off x="17211689" y="2817757"/>
            <a:ext cx="12296058" cy="923330"/>
          </a:xfrm>
          <a:prstGeom prst="rect">
            <a:avLst/>
          </a:prstGeom>
          <a:noFill/>
        </p:spPr>
        <p:txBody>
          <a:bodyPr wrap="none" rtlCol="0">
            <a:spAutoFit/>
          </a:bodyPr>
          <a:lstStyle/>
          <a:p>
            <a:r>
              <a:rPr lang="ru-RU" sz="5400" dirty="0" smtClean="0">
                <a:solidFill>
                  <a:srgbClr val="002060"/>
                </a:solidFill>
                <a:latin typeface="Times New Roman" pitchFamily="18" charset="0"/>
                <a:cs typeface="Times New Roman" pitchFamily="18" charset="0"/>
              </a:rPr>
              <a:t>Тракторные газогенераторные установки</a:t>
            </a:r>
            <a:endParaRPr lang="ru-RU" sz="5400" dirty="0">
              <a:solidFill>
                <a:srgbClr val="002060"/>
              </a:solidFill>
              <a:latin typeface="Times New Roman" pitchFamily="18" charset="0"/>
              <a:cs typeface="Times New Roman" pitchFamily="18" charset="0"/>
            </a:endParaRPr>
          </a:p>
        </p:txBody>
      </p:sp>
      <p:sp>
        <p:nvSpPr>
          <p:cNvPr id="16" name="TextBox 15"/>
          <p:cNvSpPr txBox="1"/>
          <p:nvPr/>
        </p:nvSpPr>
        <p:spPr>
          <a:xfrm>
            <a:off x="566635" y="3960765"/>
            <a:ext cx="29075266" cy="3416320"/>
          </a:xfrm>
          <a:prstGeom prst="rect">
            <a:avLst/>
          </a:prstGeom>
          <a:noFill/>
        </p:spPr>
        <p:txBody>
          <a:bodyPr wrap="square" rtlCol="0">
            <a:spAutoFit/>
          </a:bodyPr>
          <a:lstStyle/>
          <a:p>
            <a:pPr algn="just"/>
            <a:r>
              <a:rPr lang="ru-RU" sz="5400" kern="10" dirty="0" smtClean="0">
                <a:ln w="9525">
                  <a:round/>
                  <a:headEnd/>
                  <a:tailEnd/>
                </a:ln>
                <a:blipFill dpi="0" rotWithShape="0">
                  <a:blip r:embed="rId6"/>
                  <a:srcRect/>
                  <a:tile tx="0" ty="0" sx="100000" sy="100000" flip="none" algn="tl"/>
                </a:blipFill>
                <a:latin typeface="Monotype Corsiva"/>
              </a:rPr>
              <a:t>	Во время войны газогенераторные трактора стали основным видом механизированного транспорта в тылу, особенно в сельском хозяйстве и на лесозаготовках. Только в 1940 г. в леспромхозах работало более 4000 газогенераторных тракторов.</a:t>
            </a:r>
          </a:p>
          <a:p>
            <a:pPr algn="just"/>
            <a:r>
              <a:rPr lang="ru-RU" sz="5400" kern="10" dirty="0" smtClean="0">
                <a:ln w="9525">
                  <a:round/>
                  <a:headEnd/>
                  <a:tailEnd/>
                </a:ln>
                <a:blipFill dpi="0" rotWithShape="0">
                  <a:blip r:embed="rId6"/>
                  <a:srcRect/>
                  <a:tile tx="0" ty="0" sx="100000" sy="100000" flip="none" algn="tl"/>
                </a:blipFill>
                <a:latin typeface="Monotype Corsiva"/>
              </a:rPr>
              <a:t>К 1940 году численность парка газогенераторных тракторов составляла 16 тыс. шт.</a:t>
            </a:r>
          </a:p>
        </p:txBody>
      </p:sp>
      <p:sp>
        <p:nvSpPr>
          <p:cNvPr id="18" name="TextBox 17"/>
          <p:cNvSpPr txBox="1"/>
          <p:nvPr/>
        </p:nvSpPr>
        <p:spPr>
          <a:xfrm>
            <a:off x="9433662" y="12970092"/>
            <a:ext cx="9635416" cy="1754326"/>
          </a:xfrm>
          <a:prstGeom prst="rect">
            <a:avLst/>
          </a:prstGeom>
          <a:noFill/>
        </p:spPr>
        <p:txBody>
          <a:bodyPr wrap="square" rtlCol="0">
            <a:spAutoFit/>
          </a:bodyPr>
          <a:lstStyle/>
          <a:p>
            <a:pPr algn="ctr"/>
            <a:r>
              <a:rPr lang="ru-RU" sz="5400" kern="10" dirty="0" smtClean="0">
                <a:ln w="9525">
                  <a:round/>
                  <a:headEnd/>
                  <a:tailEnd/>
                </a:ln>
                <a:blipFill dpi="0" rotWithShape="0">
                  <a:blip r:embed="rId6"/>
                  <a:srcRect/>
                  <a:tile tx="0" ty="0" sx="100000" sy="100000" flip="none" algn="tl"/>
                </a:blipFill>
                <a:latin typeface="Monotype Corsiva"/>
              </a:rPr>
              <a:t>Схема газогенераторной установки </a:t>
            </a:r>
            <a:r>
              <a:rPr lang="ru-RU" sz="5400" kern="10" dirty="0" err="1" smtClean="0">
                <a:ln w="9525">
                  <a:round/>
                  <a:headEnd/>
                  <a:tailEnd/>
                </a:ln>
                <a:blipFill dpi="0" rotWithShape="0">
                  <a:blip r:embed="rId6"/>
                  <a:srcRect/>
                  <a:tile tx="0" ty="0" sx="100000" sy="100000" flip="none" algn="tl"/>
                </a:blipFill>
                <a:latin typeface="Monotype Corsiva"/>
              </a:rPr>
              <a:t>трелеровочного</a:t>
            </a:r>
            <a:r>
              <a:rPr lang="ru-RU" sz="5400" kern="10" dirty="0" smtClean="0">
                <a:ln w="9525">
                  <a:round/>
                  <a:headEnd/>
                  <a:tailEnd/>
                </a:ln>
                <a:blipFill dpi="0" rotWithShape="0">
                  <a:blip r:embed="rId6"/>
                  <a:srcRect/>
                  <a:tile tx="0" ty="0" sx="100000" sy="100000" flip="none" algn="tl"/>
                </a:blipFill>
                <a:latin typeface="Monotype Corsiva"/>
              </a:rPr>
              <a:t> трактора КТ-12</a:t>
            </a:r>
          </a:p>
        </p:txBody>
      </p:sp>
      <p:sp>
        <p:nvSpPr>
          <p:cNvPr id="19" name="TextBox 18"/>
          <p:cNvSpPr txBox="1"/>
          <p:nvPr/>
        </p:nvSpPr>
        <p:spPr>
          <a:xfrm>
            <a:off x="21355093" y="20677256"/>
            <a:ext cx="7786742" cy="923329"/>
          </a:xfrm>
          <a:prstGeom prst="rect">
            <a:avLst/>
          </a:prstGeom>
          <a:noFill/>
        </p:spPr>
        <p:txBody>
          <a:bodyPr wrap="square" rtlCol="0">
            <a:spAutoFit/>
          </a:bodyPr>
          <a:lstStyle/>
          <a:p>
            <a:pPr algn="ctr"/>
            <a:r>
              <a:rPr lang="ru-RU" sz="5400" kern="10" dirty="0" smtClean="0">
                <a:ln w="9525">
                  <a:round/>
                  <a:headEnd/>
                  <a:tailEnd/>
                </a:ln>
                <a:blipFill dpi="0" rotWithShape="0">
                  <a:blip r:embed="rId6"/>
                  <a:srcRect/>
                  <a:tile tx="0" ty="0" sx="100000" sy="100000" flip="none" algn="tl"/>
                </a:blipFill>
                <a:latin typeface="Monotype Corsiva"/>
              </a:rPr>
              <a:t>Трактор ГТ – 58, 1956</a:t>
            </a:r>
          </a:p>
        </p:txBody>
      </p:sp>
      <p:sp>
        <p:nvSpPr>
          <p:cNvPr id="21" name="TextBox 20"/>
          <p:cNvSpPr txBox="1"/>
          <p:nvPr/>
        </p:nvSpPr>
        <p:spPr>
          <a:xfrm>
            <a:off x="17640317" y="8175607"/>
            <a:ext cx="1402948" cy="923330"/>
          </a:xfrm>
          <a:prstGeom prst="rect">
            <a:avLst/>
          </a:prstGeom>
          <a:noFill/>
        </p:spPr>
        <p:txBody>
          <a:bodyPr wrap="none" rtlCol="0">
            <a:spAutoFit/>
          </a:bodyPr>
          <a:lstStyle/>
          <a:p>
            <a:r>
              <a:rPr lang="ru-RU" sz="5400" kern="10" dirty="0" smtClean="0">
                <a:ln w="9525">
                  <a:round/>
                  <a:headEnd/>
                  <a:tailEnd/>
                </a:ln>
                <a:blipFill dpi="0" rotWithShape="0">
                  <a:blip r:embed="rId6"/>
                  <a:srcRect/>
                  <a:tile tx="0" ty="0" sx="100000" sy="100000" flip="none" algn="tl"/>
                </a:blipFill>
                <a:latin typeface="Monotype Corsiva"/>
              </a:rPr>
              <a:t>1950</a:t>
            </a:r>
          </a:p>
        </p:txBody>
      </p:sp>
      <p:sp>
        <p:nvSpPr>
          <p:cNvPr id="22" name="TextBox 21"/>
          <p:cNvSpPr txBox="1"/>
          <p:nvPr/>
        </p:nvSpPr>
        <p:spPr>
          <a:xfrm>
            <a:off x="19997771" y="13890647"/>
            <a:ext cx="9858444" cy="923330"/>
          </a:xfrm>
          <a:prstGeom prst="rect">
            <a:avLst/>
          </a:prstGeom>
          <a:noFill/>
        </p:spPr>
        <p:txBody>
          <a:bodyPr wrap="square" rtlCol="0">
            <a:spAutoFit/>
          </a:bodyPr>
          <a:lstStyle/>
          <a:p>
            <a:pPr algn="ctr"/>
            <a:r>
              <a:rPr lang="ru-RU" sz="5400" kern="10" dirty="0" err="1" smtClean="0">
                <a:ln w="9525">
                  <a:round/>
                  <a:headEnd/>
                  <a:tailEnd/>
                </a:ln>
                <a:blipFill dpi="0" rotWithShape="0">
                  <a:blip r:embed="rId6"/>
                  <a:srcRect/>
                  <a:tile tx="0" ty="0" sx="100000" sy="100000" flip="none" algn="tl"/>
                </a:blipFill>
                <a:latin typeface="Monotype Corsiva"/>
              </a:rPr>
              <a:t>Трелеровочный</a:t>
            </a:r>
            <a:r>
              <a:rPr lang="ru-RU" sz="5400" kern="10" dirty="0" smtClean="0">
                <a:ln w="9525">
                  <a:round/>
                  <a:headEnd/>
                  <a:tailEnd/>
                </a:ln>
                <a:blipFill dpi="0" rotWithShape="0">
                  <a:blip r:embed="rId6"/>
                  <a:srcRect/>
                  <a:tile tx="0" ty="0" sx="100000" sy="100000" flip="none" algn="tl"/>
                </a:blipFill>
                <a:latin typeface="Monotype Corsiva"/>
              </a:rPr>
              <a:t> трактор  КТ-12</a:t>
            </a:r>
          </a:p>
        </p:txBody>
      </p:sp>
      <p:sp>
        <p:nvSpPr>
          <p:cNvPr id="23" name="TextBox 22"/>
          <p:cNvSpPr txBox="1"/>
          <p:nvPr/>
        </p:nvSpPr>
        <p:spPr>
          <a:xfrm>
            <a:off x="11353773" y="19740424"/>
            <a:ext cx="9715568" cy="1754326"/>
          </a:xfrm>
          <a:prstGeom prst="rect">
            <a:avLst/>
          </a:prstGeom>
          <a:noFill/>
        </p:spPr>
        <p:txBody>
          <a:bodyPr wrap="square" rtlCol="0">
            <a:spAutoFit/>
          </a:bodyPr>
          <a:lstStyle/>
          <a:p>
            <a:pPr algn="ctr"/>
            <a:r>
              <a:rPr lang="ru-RU" sz="5400" kern="10" dirty="0" smtClean="0">
                <a:ln w="9525">
                  <a:round/>
                  <a:headEnd/>
                  <a:tailEnd/>
                </a:ln>
                <a:blipFill dpi="0" rotWithShape="0">
                  <a:blip r:embed="rId6"/>
                  <a:srcRect/>
                  <a:tile tx="0" ty="0" sx="100000" sy="100000" flip="none" algn="tl"/>
                </a:blipFill>
                <a:latin typeface="Monotype Corsiva"/>
              </a:rPr>
              <a:t>Схема газогенераторной установки  трактора ГТ-58 , 1956</a:t>
            </a:r>
          </a:p>
        </p:txBody>
      </p:sp>
      <p:sp>
        <p:nvSpPr>
          <p:cNvPr id="24" name="TextBox 23"/>
          <p:cNvSpPr txBox="1"/>
          <p:nvPr/>
        </p:nvSpPr>
        <p:spPr>
          <a:xfrm>
            <a:off x="915584" y="19740424"/>
            <a:ext cx="10572824" cy="1754326"/>
          </a:xfrm>
          <a:prstGeom prst="rect">
            <a:avLst/>
          </a:prstGeom>
          <a:noFill/>
        </p:spPr>
        <p:txBody>
          <a:bodyPr wrap="square" rtlCol="0">
            <a:spAutoFit/>
          </a:bodyPr>
          <a:lstStyle/>
          <a:p>
            <a:pPr algn="ctr"/>
            <a:r>
              <a:rPr lang="ru-RU" sz="5400" kern="10" dirty="0" smtClean="0">
                <a:ln w="9525">
                  <a:round/>
                  <a:headEnd/>
                  <a:tailEnd/>
                </a:ln>
                <a:blipFill dpi="0" rotWithShape="0">
                  <a:blip r:embed="rId6"/>
                  <a:srcRect/>
                  <a:tile tx="0" ty="0" sx="100000" sy="100000" flip="none" algn="tl"/>
                </a:blipFill>
                <a:latin typeface="Monotype Corsiva"/>
              </a:rPr>
              <a:t>Схема газогенераторной установки трактора ЧТЗ СГ-65, 1938</a:t>
            </a:r>
          </a:p>
        </p:txBody>
      </p:sp>
      <p:pic>
        <p:nvPicPr>
          <p:cNvPr id="25" name="Рисунок 24" descr="KT-12.jpg"/>
          <p:cNvPicPr>
            <a:picLocks noChangeAspect="1"/>
          </p:cNvPicPr>
          <p:nvPr/>
        </p:nvPicPr>
        <p:blipFill>
          <a:blip r:embed="rId7" cstate="print"/>
          <a:stretch>
            <a:fillRect/>
          </a:stretch>
        </p:blipFill>
        <p:spPr>
          <a:xfrm>
            <a:off x="20640713" y="7389789"/>
            <a:ext cx="8741292" cy="6521004"/>
          </a:xfrm>
          <a:prstGeom prst="rect">
            <a:avLst/>
          </a:prstGeom>
        </p:spPr>
      </p:pic>
      <p:pic>
        <p:nvPicPr>
          <p:cNvPr id="26" name="Рисунок 25" descr="Рис_92 Схема газогенераторной установки газогенераторного трактора ГТ 58.jpg"/>
          <p:cNvPicPr>
            <a:picLocks noChangeAspect="1"/>
          </p:cNvPicPr>
          <p:nvPr/>
        </p:nvPicPr>
        <p:blipFill>
          <a:blip r:embed="rId8" cstate="print">
            <a:clrChange>
              <a:clrFrom>
                <a:srgbClr val="FFFFFF"/>
              </a:clrFrom>
              <a:clrTo>
                <a:srgbClr val="FFFFFF">
                  <a:alpha val="0"/>
                </a:srgbClr>
              </a:clrTo>
            </a:clrChange>
          </a:blip>
          <a:stretch>
            <a:fillRect/>
          </a:stretch>
        </p:blipFill>
        <p:spPr>
          <a:xfrm>
            <a:off x="655541" y="8040870"/>
            <a:ext cx="8559961" cy="4874400"/>
          </a:xfrm>
          <a:prstGeom prst="rect">
            <a:avLst/>
          </a:prstGeom>
          <a:ln>
            <a:solidFill>
              <a:schemeClr val="tx1"/>
            </a:solidFill>
          </a:ln>
        </p:spPr>
      </p:pic>
      <p:sp>
        <p:nvSpPr>
          <p:cNvPr id="27" name="TextBox 26"/>
          <p:cNvSpPr txBox="1"/>
          <p:nvPr/>
        </p:nvSpPr>
        <p:spPr>
          <a:xfrm>
            <a:off x="642942" y="12819077"/>
            <a:ext cx="8643998" cy="1754326"/>
          </a:xfrm>
          <a:prstGeom prst="rect">
            <a:avLst/>
          </a:prstGeom>
          <a:noFill/>
        </p:spPr>
        <p:txBody>
          <a:bodyPr wrap="square" rtlCol="0">
            <a:spAutoFit/>
          </a:bodyPr>
          <a:lstStyle/>
          <a:p>
            <a:pPr algn="ctr"/>
            <a:r>
              <a:rPr lang="ru-RU" sz="5400" kern="10" dirty="0" smtClean="0">
                <a:ln w="9525">
                  <a:round/>
                  <a:headEnd/>
                  <a:tailEnd/>
                </a:ln>
                <a:blipFill dpi="0" rotWithShape="0">
                  <a:blip r:embed="rId6"/>
                  <a:srcRect/>
                  <a:tile tx="0" ty="0" sx="100000" sy="100000" flip="none" algn="tl"/>
                </a:blipFill>
                <a:latin typeface="Monotype Corsiva"/>
              </a:rPr>
              <a:t>Схема газогенераторной установки  трактора ГБ-58 </a:t>
            </a:r>
          </a:p>
        </p:txBody>
      </p:sp>
      <p:grpSp>
        <p:nvGrpSpPr>
          <p:cNvPr id="28" name="Группа 27"/>
          <p:cNvGrpSpPr/>
          <p:nvPr/>
        </p:nvGrpSpPr>
        <p:grpSpPr>
          <a:xfrm>
            <a:off x="0" y="0"/>
            <a:ext cx="30279975" cy="2817757"/>
            <a:chOff x="0" y="0"/>
            <a:chExt cx="30279975" cy="2817757"/>
          </a:xfrm>
        </p:grpSpPr>
        <p:grpSp>
          <p:nvGrpSpPr>
            <p:cNvPr id="29" name="Group 20"/>
            <p:cNvGrpSpPr>
              <a:grpSpLocks/>
            </p:cNvGrpSpPr>
            <p:nvPr/>
          </p:nvGrpSpPr>
          <p:grpSpPr bwMode="auto">
            <a:xfrm>
              <a:off x="0" y="0"/>
              <a:ext cx="30279975" cy="2817757"/>
              <a:chOff x="0" y="0"/>
              <a:chExt cx="19074" cy="1685"/>
            </a:xfrm>
          </p:grpSpPr>
          <p:sp>
            <p:nvSpPr>
              <p:cNvPr id="32"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33"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30" name="Рисунок 27" descr="логотип копия.jpg"/>
            <p:cNvPicPr>
              <a:picLocks noChangeAspect="1"/>
            </p:cNvPicPr>
            <p:nvPr/>
          </p:nvPicPr>
          <p:blipFill>
            <a:blip r:embed="rId9"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31" name="Прямоугольник 30"/>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spTree>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remove" nodeType="clickEffect">
                                  <p:stCondLst>
                                    <p:cond delay="0"/>
                                  </p:stCondLst>
                                  <p:childTnLst>
                                    <p:animScale>
                                      <p:cBhvr>
                                        <p:cTn id="6" dur="2000" fill="hold"/>
                                        <p:tgtEl>
                                          <p:spTgt spid="2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remove" nodeType="clickEffect">
                                  <p:stCondLst>
                                    <p:cond delay="0"/>
                                  </p:stCondLst>
                                  <p:childTnLst>
                                    <p:animScale>
                                      <p:cBhvr>
                                        <p:cTn id="10" dur="2000" fill="hold"/>
                                        <p:tgtEl>
                                          <p:spTgt spid="2"/>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remove" nodeType="clickEffect">
                                  <p:stCondLst>
                                    <p:cond delay="0"/>
                                  </p:stCondLst>
                                  <p:childTnLst>
                                    <p:animScale>
                                      <p:cBhvr>
                                        <p:cTn id="14" dur="2000" fill="hold"/>
                                        <p:tgtEl>
                                          <p:spTgt spid="25"/>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remove" nodeType="clickEffect">
                                  <p:stCondLst>
                                    <p:cond delay="0"/>
                                  </p:stCondLst>
                                  <p:childTnLst>
                                    <p:animScale>
                                      <p:cBhvr>
                                        <p:cTn id="18" dur="2000" fill="hold"/>
                                        <p:tgtEl>
                                          <p:spTgt spid="4"/>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remove" nodeType="clickEffect">
                                  <p:stCondLst>
                                    <p:cond delay="0"/>
                                  </p:stCondLst>
                                  <p:childTnLst>
                                    <p:animScale>
                                      <p:cBhvr>
                                        <p:cTn id="22" dur="2000" fill="hold"/>
                                        <p:tgtEl>
                                          <p:spTgt spid="6"/>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remove" nodeType="clickEffect">
                                  <p:stCondLst>
                                    <p:cond delay="0"/>
                                  </p:stCondLst>
                                  <p:childTnLst>
                                    <p:animScale>
                                      <p:cBhvr>
                                        <p:cTn id="2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Рис_106 Схема газогенератора НАМИ Г-56А трактора КТ-12.jpg"/>
          <p:cNvPicPr>
            <a:picLocks noChangeAspect="1"/>
          </p:cNvPicPr>
          <p:nvPr/>
        </p:nvPicPr>
        <p:blipFill>
          <a:blip r:embed="rId2" cstate="print">
            <a:clrChange>
              <a:clrFrom>
                <a:srgbClr val="FFFFFF"/>
              </a:clrFrom>
              <a:clrTo>
                <a:srgbClr val="FFFFFF">
                  <a:alpha val="0"/>
                </a:srgbClr>
              </a:clrTo>
            </a:clrChange>
          </a:blip>
          <a:stretch>
            <a:fillRect/>
          </a:stretch>
        </p:blipFill>
        <p:spPr>
          <a:xfrm>
            <a:off x="566635" y="12701920"/>
            <a:ext cx="4758485" cy="8100000"/>
          </a:xfrm>
          <a:prstGeom prst="rect">
            <a:avLst/>
          </a:prstGeom>
          <a:ln>
            <a:solidFill>
              <a:schemeClr val="tx1"/>
            </a:solidFill>
          </a:ln>
        </p:spPr>
      </p:pic>
      <p:pic>
        <p:nvPicPr>
          <p:cNvPr id="11" name="Рисунок 10" descr="Рис_107 Схема газогенератора трактора ХТЗ Т2Г.jpg"/>
          <p:cNvPicPr>
            <a:picLocks noChangeAspect="1"/>
          </p:cNvPicPr>
          <p:nvPr/>
        </p:nvPicPr>
        <p:blipFill>
          <a:blip r:embed="rId3" cstate="print">
            <a:clrChange>
              <a:clrFrom>
                <a:srgbClr val="FFFFFF"/>
              </a:clrFrom>
              <a:clrTo>
                <a:srgbClr val="FFFFFF">
                  <a:alpha val="0"/>
                </a:srgbClr>
              </a:clrTo>
            </a:clrChange>
          </a:blip>
          <a:stretch>
            <a:fillRect/>
          </a:stretch>
        </p:blipFill>
        <p:spPr>
          <a:xfrm>
            <a:off x="5424419" y="12701920"/>
            <a:ext cx="5056328" cy="8100000"/>
          </a:xfrm>
          <a:prstGeom prst="rect">
            <a:avLst/>
          </a:prstGeom>
          <a:ln>
            <a:solidFill>
              <a:schemeClr val="tx1"/>
            </a:solidFill>
          </a:ln>
        </p:spPr>
      </p:pic>
      <p:pic>
        <p:nvPicPr>
          <p:cNvPr id="12" name="Рисунок 11" descr="Рис_108 Схема газогенератора трактора ЧТЗ СГ-65.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0710831" y="12701920"/>
            <a:ext cx="4930522" cy="8100000"/>
          </a:xfrm>
          <a:prstGeom prst="rect">
            <a:avLst/>
          </a:prstGeom>
          <a:ln>
            <a:solidFill>
              <a:schemeClr val="tx1"/>
            </a:solidFill>
          </a:ln>
        </p:spPr>
      </p:pic>
      <p:pic>
        <p:nvPicPr>
          <p:cNvPr id="13" name="Рисунок 12" descr="Рис_152 Газогенераторная установка трактора ГБ-58.jpg"/>
          <p:cNvPicPr>
            <a:picLocks noChangeAspect="1"/>
          </p:cNvPicPr>
          <p:nvPr/>
        </p:nvPicPr>
        <p:blipFill>
          <a:blip r:embed="rId5" cstate="print">
            <a:clrChange>
              <a:clrFrom>
                <a:srgbClr val="FFFFFF"/>
              </a:clrFrom>
              <a:clrTo>
                <a:srgbClr val="FFFFFF">
                  <a:alpha val="0"/>
                </a:srgbClr>
              </a:clrTo>
            </a:clrChange>
          </a:blip>
          <a:stretch>
            <a:fillRect/>
          </a:stretch>
        </p:blipFill>
        <p:spPr>
          <a:xfrm>
            <a:off x="15778382" y="12701920"/>
            <a:ext cx="7505537" cy="8100000"/>
          </a:xfrm>
          <a:prstGeom prst="rect">
            <a:avLst/>
          </a:prstGeom>
          <a:ln>
            <a:solidFill>
              <a:schemeClr val="tx1"/>
            </a:solidFill>
          </a:ln>
        </p:spPr>
      </p:pic>
      <p:pic>
        <p:nvPicPr>
          <p:cNvPr id="14" name="Рисунок 13" descr="Рис_155 Газогенераторная установка трактора ГТ-58.jpg"/>
          <p:cNvPicPr>
            <a:picLocks noChangeAspect="1"/>
          </p:cNvPicPr>
          <p:nvPr/>
        </p:nvPicPr>
        <p:blipFill>
          <a:blip r:embed="rId6" cstate="print">
            <a:clrChange>
              <a:clrFrom>
                <a:srgbClr val="FFFFFF"/>
              </a:clrFrom>
              <a:clrTo>
                <a:srgbClr val="FFFFFF">
                  <a:alpha val="0"/>
                </a:srgbClr>
              </a:clrTo>
            </a:clrChange>
          </a:blip>
          <a:stretch>
            <a:fillRect/>
          </a:stretch>
        </p:blipFill>
        <p:spPr>
          <a:xfrm>
            <a:off x="23473396" y="12701920"/>
            <a:ext cx="6168505" cy="8100000"/>
          </a:xfrm>
          <a:prstGeom prst="rect">
            <a:avLst/>
          </a:prstGeom>
          <a:ln>
            <a:solidFill>
              <a:schemeClr val="tx1"/>
            </a:solidFill>
          </a:ln>
        </p:spPr>
      </p:pic>
      <p:sp>
        <p:nvSpPr>
          <p:cNvPr id="15" name="Line 63"/>
          <p:cNvSpPr>
            <a:spLocks noChangeShapeType="1"/>
          </p:cNvSpPr>
          <p:nvPr/>
        </p:nvSpPr>
        <p:spPr bwMode="auto">
          <a:xfrm>
            <a:off x="566635" y="20917290"/>
            <a:ext cx="29713340" cy="45719"/>
          </a:xfrm>
          <a:prstGeom prst="line">
            <a:avLst/>
          </a:prstGeom>
          <a:noFill/>
          <a:ln w="76200">
            <a:solidFill>
              <a:schemeClr val="tx1"/>
            </a:solidFill>
            <a:round/>
            <a:headEnd/>
            <a:tailEnd type="triangle" w="med" len="med"/>
          </a:ln>
          <a:effectLst/>
        </p:spPr>
        <p:txBody>
          <a:bodyPr/>
          <a:lstStyle/>
          <a:p>
            <a:endParaRPr lang="ru-RU"/>
          </a:p>
        </p:txBody>
      </p:sp>
      <p:sp>
        <p:nvSpPr>
          <p:cNvPr id="17" name="TextBox 16"/>
          <p:cNvSpPr txBox="1"/>
          <p:nvPr/>
        </p:nvSpPr>
        <p:spPr>
          <a:xfrm>
            <a:off x="566635" y="9915838"/>
            <a:ext cx="4786346" cy="2585323"/>
          </a:xfrm>
          <a:prstGeom prst="rect">
            <a:avLst/>
          </a:prstGeom>
          <a:noFill/>
        </p:spPr>
        <p:txBody>
          <a:bodyPr wrap="square" rtlCol="0">
            <a:spAutoFit/>
          </a:bodyPr>
          <a:lstStyle/>
          <a:p>
            <a:pPr algn="ctr"/>
            <a:r>
              <a:rPr lang="ru-RU" sz="5400" kern="10" dirty="0" smtClean="0">
                <a:ln w="9525">
                  <a:round/>
                  <a:headEnd/>
                  <a:tailEnd/>
                </a:ln>
                <a:blipFill dpi="0" rotWithShape="0">
                  <a:blip r:embed="rId7"/>
                  <a:srcRect/>
                  <a:tile tx="0" ty="0" sx="100000" sy="100000" flip="none" algn="tl"/>
                </a:blipFill>
                <a:latin typeface="Monotype Corsiva"/>
              </a:rPr>
              <a:t>Схема </a:t>
            </a:r>
            <a:r>
              <a:rPr lang="ru-RU" sz="5400" kern="10" dirty="0" err="1" smtClean="0">
                <a:ln w="9525">
                  <a:round/>
                  <a:headEnd/>
                  <a:tailEnd/>
                </a:ln>
                <a:blipFill dpi="0" rotWithShape="0">
                  <a:blip r:embed="rId7"/>
                  <a:srcRect/>
                  <a:tile tx="0" ty="0" sx="100000" sy="100000" flip="none" algn="tl"/>
                </a:blipFill>
                <a:latin typeface="Monotype Corsiva"/>
              </a:rPr>
              <a:t>газоге-нератора</a:t>
            </a:r>
            <a:r>
              <a:rPr lang="ru-RU" sz="5400" kern="10" dirty="0" smtClean="0">
                <a:ln w="9525">
                  <a:round/>
                  <a:headEnd/>
                  <a:tailEnd/>
                </a:ln>
                <a:blipFill dpi="0" rotWithShape="0">
                  <a:blip r:embed="rId7"/>
                  <a:srcRect/>
                  <a:tile tx="0" ty="0" sx="100000" sy="100000" flip="none" algn="tl"/>
                </a:blipFill>
                <a:latin typeface="Monotype Corsiva"/>
              </a:rPr>
              <a:t> </a:t>
            </a:r>
            <a:r>
              <a:rPr lang="ru-RU" sz="5400" kern="10" dirty="0" err="1" smtClean="0">
                <a:ln w="9525">
                  <a:round/>
                  <a:headEnd/>
                  <a:tailEnd/>
                </a:ln>
                <a:blipFill dpi="0" rotWithShape="0">
                  <a:blip r:embed="rId7"/>
                  <a:srcRect/>
                  <a:tile tx="0" ty="0" sx="100000" sy="100000" flip="none" algn="tl"/>
                </a:blipFill>
                <a:latin typeface="Monotype Corsiva"/>
              </a:rPr>
              <a:t>трак-тора</a:t>
            </a:r>
            <a:r>
              <a:rPr lang="ru-RU" sz="5400" kern="10" dirty="0" smtClean="0">
                <a:ln w="9525">
                  <a:round/>
                  <a:headEnd/>
                  <a:tailEnd/>
                </a:ln>
                <a:blipFill dpi="0" rotWithShape="0">
                  <a:blip r:embed="rId7"/>
                  <a:srcRect/>
                  <a:tile tx="0" ty="0" sx="100000" sy="100000" flip="none" algn="tl"/>
                </a:blipFill>
                <a:latin typeface="Monotype Corsiva"/>
              </a:rPr>
              <a:t> КТ-12.</a:t>
            </a:r>
          </a:p>
        </p:txBody>
      </p:sp>
      <p:sp>
        <p:nvSpPr>
          <p:cNvPr id="18" name="TextBox 17"/>
          <p:cNvSpPr txBox="1"/>
          <p:nvPr/>
        </p:nvSpPr>
        <p:spPr>
          <a:xfrm>
            <a:off x="5352981" y="9987276"/>
            <a:ext cx="5214974" cy="2585323"/>
          </a:xfrm>
          <a:prstGeom prst="rect">
            <a:avLst/>
          </a:prstGeom>
          <a:noFill/>
        </p:spPr>
        <p:txBody>
          <a:bodyPr wrap="square" rtlCol="0">
            <a:spAutoFit/>
          </a:bodyPr>
          <a:lstStyle/>
          <a:p>
            <a:pPr algn="ctr"/>
            <a:r>
              <a:rPr lang="ru-RU" sz="5400" kern="10" dirty="0" smtClean="0">
                <a:ln w="9525">
                  <a:round/>
                  <a:headEnd/>
                  <a:tailEnd/>
                </a:ln>
                <a:blipFill dpi="0" rotWithShape="0">
                  <a:blip r:embed="rId7"/>
                  <a:srcRect/>
                  <a:tile tx="0" ty="0" sx="100000" sy="100000" flip="none" algn="tl"/>
                </a:blipFill>
                <a:latin typeface="Monotype Corsiva"/>
              </a:rPr>
              <a:t>Схема </a:t>
            </a:r>
            <a:r>
              <a:rPr lang="ru-RU" sz="5400" kern="10" dirty="0" err="1" smtClean="0">
                <a:ln w="9525">
                  <a:round/>
                  <a:headEnd/>
                  <a:tailEnd/>
                </a:ln>
                <a:blipFill dpi="0" rotWithShape="0">
                  <a:blip r:embed="rId7"/>
                  <a:srcRect/>
                  <a:tile tx="0" ty="0" sx="100000" sy="100000" flip="none" algn="tl"/>
                </a:blipFill>
                <a:latin typeface="Monotype Corsiva"/>
              </a:rPr>
              <a:t>газоге-нератора</a:t>
            </a:r>
            <a:r>
              <a:rPr lang="ru-RU" sz="5400" kern="10" dirty="0" smtClean="0">
                <a:ln w="9525">
                  <a:round/>
                  <a:headEnd/>
                  <a:tailEnd/>
                </a:ln>
                <a:blipFill dpi="0" rotWithShape="0">
                  <a:blip r:embed="rId7"/>
                  <a:srcRect/>
                  <a:tile tx="0" ty="0" sx="100000" sy="100000" flip="none" algn="tl"/>
                </a:blipFill>
                <a:latin typeface="Monotype Corsiva"/>
              </a:rPr>
              <a:t> </a:t>
            </a:r>
            <a:r>
              <a:rPr lang="ru-RU" sz="5400" kern="10" dirty="0" err="1" smtClean="0">
                <a:ln w="9525">
                  <a:round/>
                  <a:headEnd/>
                  <a:tailEnd/>
                </a:ln>
                <a:blipFill dpi="0" rotWithShape="0">
                  <a:blip r:embed="rId7"/>
                  <a:srcRect/>
                  <a:tile tx="0" ty="0" sx="100000" sy="100000" flip="none" algn="tl"/>
                </a:blipFill>
                <a:latin typeface="Monotype Corsiva"/>
              </a:rPr>
              <a:t>трак-тора</a:t>
            </a:r>
            <a:r>
              <a:rPr lang="ru-RU" sz="5400" kern="10" dirty="0" smtClean="0">
                <a:ln w="9525">
                  <a:round/>
                  <a:headEnd/>
                  <a:tailEnd/>
                </a:ln>
                <a:blipFill dpi="0" rotWithShape="0">
                  <a:blip r:embed="rId7"/>
                  <a:srcRect/>
                  <a:tile tx="0" ty="0" sx="100000" sy="100000" flip="none" algn="tl"/>
                </a:blipFill>
                <a:latin typeface="Monotype Corsiva"/>
              </a:rPr>
              <a:t> ХТЗ Т2Г</a:t>
            </a:r>
          </a:p>
        </p:txBody>
      </p:sp>
      <p:sp>
        <p:nvSpPr>
          <p:cNvPr id="19" name="TextBox 18"/>
          <p:cNvSpPr txBox="1"/>
          <p:nvPr/>
        </p:nvSpPr>
        <p:spPr>
          <a:xfrm>
            <a:off x="10710831" y="9987276"/>
            <a:ext cx="5072098" cy="2585323"/>
          </a:xfrm>
          <a:prstGeom prst="rect">
            <a:avLst/>
          </a:prstGeom>
          <a:noFill/>
        </p:spPr>
        <p:txBody>
          <a:bodyPr wrap="square" rtlCol="0">
            <a:spAutoFit/>
          </a:bodyPr>
          <a:lstStyle/>
          <a:p>
            <a:pPr algn="ctr"/>
            <a:r>
              <a:rPr lang="ru-RU" sz="5400" kern="10" dirty="0" smtClean="0">
                <a:ln w="9525">
                  <a:round/>
                  <a:headEnd/>
                  <a:tailEnd/>
                </a:ln>
                <a:blipFill dpi="0" rotWithShape="0">
                  <a:blip r:embed="rId7"/>
                  <a:srcRect/>
                  <a:tile tx="0" ty="0" sx="100000" sy="100000" flip="none" algn="tl"/>
                </a:blipFill>
                <a:latin typeface="Monotype Corsiva"/>
              </a:rPr>
              <a:t>Схема </a:t>
            </a:r>
            <a:r>
              <a:rPr lang="ru-RU" sz="5400" kern="10" dirty="0" err="1" smtClean="0">
                <a:ln w="9525">
                  <a:round/>
                  <a:headEnd/>
                  <a:tailEnd/>
                </a:ln>
                <a:blipFill dpi="0" rotWithShape="0">
                  <a:blip r:embed="rId7"/>
                  <a:srcRect/>
                  <a:tile tx="0" ty="0" sx="100000" sy="100000" flip="none" algn="tl"/>
                </a:blipFill>
                <a:latin typeface="Monotype Corsiva"/>
              </a:rPr>
              <a:t>газоге-нератора</a:t>
            </a:r>
            <a:r>
              <a:rPr lang="ru-RU" sz="5400" kern="10" dirty="0" smtClean="0">
                <a:ln w="9525">
                  <a:round/>
                  <a:headEnd/>
                  <a:tailEnd/>
                </a:ln>
                <a:blipFill dpi="0" rotWithShape="0">
                  <a:blip r:embed="rId7"/>
                  <a:srcRect/>
                  <a:tile tx="0" ty="0" sx="100000" sy="100000" flip="none" algn="tl"/>
                </a:blipFill>
                <a:latin typeface="Monotype Corsiva"/>
              </a:rPr>
              <a:t> </a:t>
            </a:r>
            <a:r>
              <a:rPr lang="ru-RU" sz="5400" kern="10" dirty="0" err="1" smtClean="0">
                <a:ln w="9525">
                  <a:round/>
                  <a:headEnd/>
                  <a:tailEnd/>
                </a:ln>
                <a:blipFill dpi="0" rotWithShape="0">
                  <a:blip r:embed="rId7"/>
                  <a:srcRect/>
                  <a:tile tx="0" ty="0" sx="100000" sy="100000" flip="none" algn="tl"/>
                </a:blipFill>
                <a:latin typeface="Monotype Corsiva"/>
              </a:rPr>
              <a:t>трак-тора</a:t>
            </a:r>
            <a:r>
              <a:rPr lang="ru-RU" sz="5400" kern="10" dirty="0" smtClean="0">
                <a:ln w="9525">
                  <a:round/>
                  <a:headEnd/>
                  <a:tailEnd/>
                </a:ln>
                <a:blipFill dpi="0" rotWithShape="0">
                  <a:blip r:embed="rId7"/>
                  <a:srcRect/>
                  <a:tile tx="0" ty="0" sx="100000" sy="100000" flip="none" algn="tl"/>
                </a:blipFill>
                <a:latin typeface="Monotype Corsiva"/>
              </a:rPr>
              <a:t> ЧТЗ СГ-65</a:t>
            </a:r>
          </a:p>
        </p:txBody>
      </p:sp>
      <p:sp>
        <p:nvSpPr>
          <p:cNvPr id="20" name="TextBox 19"/>
          <p:cNvSpPr txBox="1"/>
          <p:nvPr/>
        </p:nvSpPr>
        <p:spPr>
          <a:xfrm>
            <a:off x="15782929" y="9987276"/>
            <a:ext cx="7572428" cy="2585323"/>
          </a:xfrm>
          <a:prstGeom prst="rect">
            <a:avLst/>
          </a:prstGeom>
          <a:noFill/>
        </p:spPr>
        <p:txBody>
          <a:bodyPr wrap="square" rtlCol="0">
            <a:spAutoFit/>
          </a:bodyPr>
          <a:lstStyle/>
          <a:p>
            <a:pPr algn="ctr"/>
            <a:r>
              <a:rPr lang="ru-RU" sz="5400" kern="10" dirty="0" smtClean="0">
                <a:ln w="9525">
                  <a:round/>
                  <a:headEnd/>
                  <a:tailEnd/>
                </a:ln>
                <a:blipFill dpi="0" rotWithShape="0">
                  <a:blip r:embed="rId7"/>
                  <a:srcRect/>
                  <a:tile tx="0" ty="0" sx="100000" sy="100000" flip="none" algn="tl"/>
                </a:blipFill>
                <a:latin typeface="Monotype Corsiva"/>
              </a:rPr>
              <a:t>Схема газогенератора НАМИ Г-56А трактора ГБ-58</a:t>
            </a:r>
          </a:p>
        </p:txBody>
      </p:sp>
      <p:sp>
        <p:nvSpPr>
          <p:cNvPr id="21" name="TextBox 20"/>
          <p:cNvSpPr txBox="1"/>
          <p:nvPr/>
        </p:nvSpPr>
        <p:spPr>
          <a:xfrm>
            <a:off x="23498233" y="9844400"/>
            <a:ext cx="6215106" cy="2585323"/>
          </a:xfrm>
          <a:prstGeom prst="rect">
            <a:avLst/>
          </a:prstGeom>
          <a:noFill/>
        </p:spPr>
        <p:txBody>
          <a:bodyPr wrap="square" rtlCol="0">
            <a:spAutoFit/>
          </a:bodyPr>
          <a:lstStyle/>
          <a:p>
            <a:pPr algn="ctr"/>
            <a:r>
              <a:rPr lang="ru-RU" sz="5400" kern="10" dirty="0" smtClean="0">
                <a:ln w="9525">
                  <a:round/>
                  <a:headEnd/>
                  <a:tailEnd/>
                </a:ln>
                <a:blipFill dpi="0" rotWithShape="0">
                  <a:blip r:embed="rId7"/>
                  <a:srcRect/>
                  <a:tile tx="0" ty="0" sx="100000" sy="100000" flip="none" algn="tl"/>
                </a:blipFill>
                <a:latin typeface="Monotype Corsiva"/>
              </a:rPr>
              <a:t>Схема газогенератора НАМИ Г-56 трактора ГТ-58</a:t>
            </a:r>
          </a:p>
        </p:txBody>
      </p:sp>
      <p:pic>
        <p:nvPicPr>
          <p:cNvPr id="24" name="Рисунок 23" descr="Рис_87_0 Схема газогенераторной установки газогенераторного трактора ХТЗ Т2Г.jpg"/>
          <p:cNvPicPr>
            <a:picLocks noChangeAspect="1"/>
          </p:cNvPicPr>
          <p:nvPr/>
        </p:nvPicPr>
        <p:blipFill>
          <a:blip r:embed="rId8" cstate="print">
            <a:clrChange>
              <a:clrFrom>
                <a:srgbClr val="FFFFFF"/>
              </a:clrFrom>
              <a:clrTo>
                <a:srgbClr val="FFFFFF">
                  <a:alpha val="0"/>
                </a:srgbClr>
              </a:clrTo>
            </a:clrChange>
          </a:blip>
          <a:stretch>
            <a:fillRect/>
          </a:stretch>
        </p:blipFill>
        <p:spPr>
          <a:xfrm>
            <a:off x="432001" y="3174947"/>
            <a:ext cx="11448348" cy="5040000"/>
          </a:xfrm>
          <a:prstGeom prst="rect">
            <a:avLst/>
          </a:prstGeom>
          <a:ln>
            <a:solidFill>
              <a:schemeClr val="tx1"/>
            </a:solidFill>
          </a:ln>
        </p:spPr>
      </p:pic>
      <p:sp>
        <p:nvSpPr>
          <p:cNvPr id="25" name="TextBox 24"/>
          <p:cNvSpPr txBox="1"/>
          <p:nvPr/>
        </p:nvSpPr>
        <p:spPr>
          <a:xfrm>
            <a:off x="0" y="8318484"/>
            <a:ext cx="11853839" cy="1754326"/>
          </a:xfrm>
          <a:prstGeom prst="rect">
            <a:avLst/>
          </a:prstGeom>
          <a:noFill/>
        </p:spPr>
        <p:txBody>
          <a:bodyPr wrap="square" rtlCol="0">
            <a:spAutoFit/>
          </a:bodyPr>
          <a:lstStyle/>
          <a:p>
            <a:pPr algn="ctr"/>
            <a:r>
              <a:rPr lang="ru-RU" sz="5400" kern="10" dirty="0" smtClean="0">
                <a:ln w="9525">
                  <a:round/>
                  <a:headEnd/>
                  <a:tailEnd/>
                </a:ln>
                <a:blipFill dpi="0" rotWithShape="0">
                  <a:blip r:embed="rId7"/>
                  <a:srcRect/>
                  <a:tile tx="0" ty="0" sx="100000" sy="100000" flip="none" algn="tl"/>
                </a:blipFill>
                <a:latin typeface="Monotype Corsiva"/>
              </a:rPr>
              <a:t>Схема газогенераторной установки газогенераторного трактора ХТЗ Т2Г</a:t>
            </a:r>
          </a:p>
        </p:txBody>
      </p:sp>
      <p:sp>
        <p:nvSpPr>
          <p:cNvPr id="26" name="TextBox 25"/>
          <p:cNvSpPr txBox="1"/>
          <p:nvPr/>
        </p:nvSpPr>
        <p:spPr>
          <a:xfrm>
            <a:off x="9853576" y="3460700"/>
            <a:ext cx="1402948" cy="923330"/>
          </a:xfrm>
          <a:prstGeom prst="rect">
            <a:avLst/>
          </a:prstGeom>
          <a:noFill/>
        </p:spPr>
        <p:txBody>
          <a:bodyPr wrap="none" rtlCol="0">
            <a:spAutoFit/>
          </a:bodyPr>
          <a:lstStyle/>
          <a:p>
            <a:r>
              <a:rPr lang="ru-RU" sz="5400" kern="10" dirty="0" smtClean="0">
                <a:ln w="9525">
                  <a:round/>
                  <a:headEnd/>
                  <a:tailEnd/>
                </a:ln>
                <a:blipFill dpi="0" rotWithShape="0">
                  <a:blip r:embed="rId7"/>
                  <a:srcRect/>
                  <a:tile tx="0" ty="0" sx="100000" sy="100000" flip="none" algn="tl"/>
                </a:blipFill>
                <a:latin typeface="Monotype Corsiva"/>
              </a:rPr>
              <a:t>1939</a:t>
            </a:r>
          </a:p>
        </p:txBody>
      </p:sp>
      <p:sp>
        <p:nvSpPr>
          <p:cNvPr id="29" name="Прямоугольник 28"/>
          <p:cNvSpPr/>
          <p:nvPr/>
        </p:nvSpPr>
        <p:spPr>
          <a:xfrm>
            <a:off x="12139591" y="3103509"/>
            <a:ext cx="17359433" cy="6740307"/>
          </a:xfrm>
          <a:prstGeom prst="rect">
            <a:avLst/>
          </a:prstGeom>
        </p:spPr>
        <p:txBody>
          <a:bodyPr wrap="square">
            <a:spAutoFit/>
          </a:bodyPr>
          <a:lstStyle/>
          <a:p>
            <a:pPr algn="just"/>
            <a:r>
              <a:rPr lang="ru-RU" sz="5400" kern="10" dirty="0" smtClean="0">
                <a:ln w="9525">
                  <a:round/>
                  <a:headEnd/>
                  <a:tailEnd/>
                </a:ln>
                <a:blipFill dpi="0" rotWithShape="0">
                  <a:blip r:embed="rId7"/>
                  <a:srcRect/>
                  <a:tile tx="0" ty="0" sx="100000" sy="100000" flip="none" algn="tl"/>
                </a:blipFill>
                <a:latin typeface="Monotype Corsiva"/>
              </a:rPr>
              <a:t>	За время с 1938 по 1954 год парк газогенераторных автомобилей в СССР увеличился в 50 раз и по имеющимся данным к началу 1941 года составил 200 тыс. тракторов с 12-тью типами газогенераторов. В период второй мировой войны значительно расширился ассортимент твердых топлив для газомоторных установок. В них, кроме древесины, стали применятся торф, бурый уголь, антацид, отходы хлопка и другие растительные отходы.</a:t>
            </a:r>
          </a:p>
        </p:txBody>
      </p:sp>
      <p:grpSp>
        <p:nvGrpSpPr>
          <p:cNvPr id="23" name="Группа 22"/>
          <p:cNvGrpSpPr/>
          <p:nvPr/>
        </p:nvGrpSpPr>
        <p:grpSpPr>
          <a:xfrm>
            <a:off x="0" y="0"/>
            <a:ext cx="30279975" cy="2817757"/>
            <a:chOff x="0" y="0"/>
            <a:chExt cx="30279975" cy="2817757"/>
          </a:xfrm>
        </p:grpSpPr>
        <p:grpSp>
          <p:nvGrpSpPr>
            <p:cNvPr id="27" name="Group 20"/>
            <p:cNvGrpSpPr>
              <a:grpSpLocks/>
            </p:cNvGrpSpPr>
            <p:nvPr/>
          </p:nvGrpSpPr>
          <p:grpSpPr bwMode="auto">
            <a:xfrm>
              <a:off x="0" y="0"/>
              <a:ext cx="30279975" cy="2817757"/>
              <a:chOff x="0" y="0"/>
              <a:chExt cx="19074" cy="1685"/>
            </a:xfrm>
          </p:grpSpPr>
          <p:sp>
            <p:nvSpPr>
              <p:cNvPr id="31"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32"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28" name="Рисунок 27" descr="логотип копия.jpg"/>
            <p:cNvPicPr>
              <a:picLocks noChangeAspect="1"/>
            </p:cNvPicPr>
            <p:nvPr/>
          </p:nvPicPr>
          <p:blipFill>
            <a:blip r:embed="rId9"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30" name="Прямоугольник 29"/>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spTree>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remove" nodeType="clickEffect">
                                  <p:stCondLst>
                                    <p:cond delay="0"/>
                                  </p:stCondLst>
                                  <p:childTnLst>
                                    <p:animScale>
                                      <p:cBhvr>
                                        <p:cTn id="6" dur="2000" fill="hold"/>
                                        <p:tgtEl>
                                          <p:spTgt spid="2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remove" nodeType="clickEffect">
                                  <p:stCondLst>
                                    <p:cond delay="0"/>
                                  </p:stCondLst>
                                  <p:childTnLst>
                                    <p:animScale>
                                      <p:cBhvr>
                                        <p:cTn id="10" dur="2000" fill="hold"/>
                                        <p:tgtEl>
                                          <p:spTgt spid="10"/>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remove" nodeType="clickEffect">
                                  <p:stCondLst>
                                    <p:cond delay="0"/>
                                  </p:stCondLst>
                                  <p:childTnLst>
                                    <p:animScale>
                                      <p:cBhvr>
                                        <p:cTn id="14" dur="2000" fill="hold"/>
                                        <p:tgtEl>
                                          <p:spTgt spid="11"/>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remove" nodeType="clickEffect">
                                  <p:stCondLst>
                                    <p:cond delay="0"/>
                                  </p:stCondLst>
                                  <p:childTnLst>
                                    <p:animScale>
                                      <p:cBhvr>
                                        <p:cTn id="18" dur="2000" fill="hold"/>
                                        <p:tgtEl>
                                          <p:spTgt spid="12"/>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remove" nodeType="clickEffect">
                                  <p:stCondLst>
                                    <p:cond delay="0"/>
                                  </p:stCondLst>
                                  <p:childTnLst>
                                    <p:animScale>
                                      <p:cBhvr>
                                        <p:cTn id="22" dur="2000" fill="hold"/>
                                        <p:tgtEl>
                                          <p:spTgt spid="13"/>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remove" nodeType="clickEffect">
                                  <p:stCondLst>
                                    <p:cond delay="0"/>
                                  </p:stCondLst>
                                  <p:childTnLst>
                                    <p:animScale>
                                      <p:cBhvr>
                                        <p:cTn id="26"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11425" y="2817757"/>
            <a:ext cx="2857520" cy="1015663"/>
          </a:xfrm>
          <a:prstGeom prst="rect">
            <a:avLst/>
          </a:prstGeom>
          <a:noFill/>
        </p:spPr>
        <p:txBody>
          <a:bodyPr wrap="square" rtlCol="0">
            <a:spAutoFit/>
          </a:bodyPr>
          <a:lstStyle/>
          <a:p>
            <a:pPr algn="ctr"/>
            <a:r>
              <a:rPr lang="ru-RU" sz="6000" b="1" u="sng" cap="all" dirty="0" smtClean="0">
                <a:solidFill>
                  <a:srgbClr val="C00000"/>
                </a:solidFill>
                <a:latin typeface="Times New Roman" pitchFamily="18" charset="0"/>
                <a:cs typeface="Times New Roman" pitchFamily="18" charset="0"/>
              </a:rPr>
              <a:t>СССР</a:t>
            </a:r>
          </a:p>
        </p:txBody>
      </p:sp>
      <p:sp>
        <p:nvSpPr>
          <p:cNvPr id="9" name="TextBox 8"/>
          <p:cNvSpPr txBox="1"/>
          <p:nvPr/>
        </p:nvSpPr>
        <p:spPr>
          <a:xfrm>
            <a:off x="18140383" y="2889195"/>
            <a:ext cx="11334000" cy="923330"/>
          </a:xfrm>
          <a:prstGeom prst="rect">
            <a:avLst/>
          </a:prstGeom>
          <a:noFill/>
        </p:spPr>
        <p:txBody>
          <a:bodyPr wrap="none" rtlCol="0">
            <a:spAutoFit/>
          </a:bodyPr>
          <a:lstStyle/>
          <a:p>
            <a:r>
              <a:rPr lang="ru-RU" sz="5400" dirty="0" smtClean="0">
                <a:solidFill>
                  <a:srgbClr val="002060"/>
                </a:solidFill>
                <a:latin typeface="Times New Roman" pitchFamily="18" charset="0"/>
                <a:cs typeface="Times New Roman" pitchFamily="18" charset="0"/>
              </a:rPr>
              <a:t>Судовые газогенераторные установки</a:t>
            </a:r>
            <a:endParaRPr lang="ru-RU" sz="5400" dirty="0">
              <a:solidFill>
                <a:srgbClr val="002060"/>
              </a:solidFill>
              <a:latin typeface="Times New Roman" pitchFamily="18" charset="0"/>
              <a:cs typeface="Times New Roman" pitchFamily="18" charset="0"/>
            </a:endParaRPr>
          </a:p>
        </p:txBody>
      </p:sp>
      <p:pic>
        <p:nvPicPr>
          <p:cNvPr id="10" name="Рисунок 9" descr="Рис_115 Газорход ММС-30.jpg"/>
          <p:cNvPicPr>
            <a:picLocks noChangeAspect="1"/>
          </p:cNvPicPr>
          <p:nvPr/>
        </p:nvPicPr>
        <p:blipFill>
          <a:blip r:embed="rId3" cstate="print"/>
          <a:stretch>
            <a:fillRect/>
          </a:stretch>
        </p:blipFill>
        <p:spPr>
          <a:xfrm>
            <a:off x="216000" y="5746715"/>
            <a:ext cx="12330481" cy="7200000"/>
          </a:xfrm>
          <a:prstGeom prst="rect">
            <a:avLst/>
          </a:prstGeom>
          <a:ln>
            <a:solidFill>
              <a:schemeClr val="tx1"/>
            </a:solidFill>
          </a:ln>
        </p:spPr>
      </p:pic>
      <p:pic>
        <p:nvPicPr>
          <p:cNvPr id="11" name="Рисунок 10" descr="Рис_120 Судовой газогенератор МВС-30.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2752110" y="5746715"/>
            <a:ext cx="3316571" cy="7200000"/>
          </a:xfrm>
          <a:prstGeom prst="rect">
            <a:avLst/>
          </a:prstGeom>
          <a:ln>
            <a:solidFill>
              <a:schemeClr val="tx1"/>
            </a:solidFill>
          </a:ln>
        </p:spPr>
      </p:pic>
      <p:pic>
        <p:nvPicPr>
          <p:cNvPr id="12" name="Рисунок 11" descr="Рис_121 Принципиальная схема газогенераторной установки на буксирном катере МСВ-30.jpg"/>
          <p:cNvPicPr>
            <a:picLocks noChangeAspect="1"/>
          </p:cNvPicPr>
          <p:nvPr/>
        </p:nvPicPr>
        <p:blipFill>
          <a:blip r:embed="rId5" cstate="print">
            <a:clrChange>
              <a:clrFrom>
                <a:srgbClr val="FFFFFF"/>
              </a:clrFrom>
              <a:clrTo>
                <a:srgbClr val="FFFFFF">
                  <a:alpha val="0"/>
                </a:srgbClr>
              </a:clrTo>
            </a:clrChange>
          </a:blip>
          <a:stretch>
            <a:fillRect/>
          </a:stretch>
        </p:blipFill>
        <p:spPr>
          <a:xfrm>
            <a:off x="13581022" y="13747771"/>
            <a:ext cx="12787402" cy="6863939"/>
          </a:xfrm>
          <a:prstGeom prst="rect">
            <a:avLst/>
          </a:prstGeom>
          <a:ln>
            <a:solidFill>
              <a:schemeClr val="tx1"/>
            </a:solidFill>
          </a:ln>
        </p:spPr>
      </p:pic>
      <p:pic>
        <p:nvPicPr>
          <p:cNvPr id="13" name="Рисунок 12" descr="Рис_128 Схема газмоторной установки МВС-90.jpg"/>
          <p:cNvPicPr>
            <a:picLocks noChangeAspect="1"/>
          </p:cNvPicPr>
          <p:nvPr/>
        </p:nvPicPr>
        <p:blipFill>
          <a:blip r:embed="rId6" cstate="print">
            <a:clrChange>
              <a:clrFrom>
                <a:srgbClr val="FFFFFF"/>
              </a:clrFrom>
              <a:clrTo>
                <a:srgbClr val="FFFFFF">
                  <a:alpha val="0"/>
                </a:srgbClr>
              </a:clrTo>
            </a:clrChange>
          </a:blip>
          <a:stretch>
            <a:fillRect/>
          </a:stretch>
        </p:blipFill>
        <p:spPr>
          <a:xfrm>
            <a:off x="209445" y="13768901"/>
            <a:ext cx="9299611" cy="6840000"/>
          </a:xfrm>
          <a:prstGeom prst="rect">
            <a:avLst/>
          </a:prstGeom>
          <a:ln>
            <a:solidFill>
              <a:schemeClr val="tx1"/>
            </a:solidFill>
          </a:ln>
        </p:spPr>
      </p:pic>
      <p:pic>
        <p:nvPicPr>
          <p:cNvPr id="14" name="Рисунок 13" descr="Рис_129 Схема Судового газогенератора МССЗ-1.jpg"/>
          <p:cNvPicPr>
            <a:picLocks noChangeAspect="1"/>
          </p:cNvPicPr>
          <p:nvPr/>
        </p:nvPicPr>
        <p:blipFill>
          <a:blip r:embed="rId7" cstate="print">
            <a:clrChange>
              <a:clrFrom>
                <a:srgbClr val="FFFFFF"/>
              </a:clrFrom>
              <a:clrTo>
                <a:srgbClr val="FFFFFF">
                  <a:alpha val="0"/>
                </a:srgbClr>
              </a:clrTo>
            </a:clrChange>
          </a:blip>
          <a:stretch>
            <a:fillRect/>
          </a:stretch>
        </p:blipFill>
        <p:spPr>
          <a:xfrm>
            <a:off x="9651932" y="13768901"/>
            <a:ext cx="3792129" cy="6840000"/>
          </a:xfrm>
          <a:prstGeom prst="rect">
            <a:avLst/>
          </a:prstGeom>
          <a:ln>
            <a:solidFill>
              <a:schemeClr val="tx1"/>
            </a:solidFill>
          </a:ln>
        </p:spPr>
      </p:pic>
      <p:pic>
        <p:nvPicPr>
          <p:cNvPr id="16" name="Рисунок 15" descr="Рис_122 Схема антрацитового газогенератора Южного ЦУРТ для двигателя ЧТЗ.jpg"/>
          <p:cNvPicPr>
            <a:picLocks noChangeAspect="1"/>
          </p:cNvPicPr>
          <p:nvPr/>
        </p:nvPicPr>
        <p:blipFill>
          <a:blip r:embed="rId8" cstate="print">
            <a:clrChange>
              <a:clrFrom>
                <a:srgbClr val="FFFFFF"/>
              </a:clrFrom>
              <a:clrTo>
                <a:srgbClr val="FFFFFF">
                  <a:alpha val="0"/>
                </a:srgbClr>
              </a:clrTo>
            </a:clrChange>
          </a:blip>
          <a:stretch>
            <a:fillRect/>
          </a:stretch>
        </p:blipFill>
        <p:spPr>
          <a:xfrm>
            <a:off x="26498629" y="13768901"/>
            <a:ext cx="3566788" cy="6840000"/>
          </a:xfrm>
          <a:prstGeom prst="rect">
            <a:avLst/>
          </a:prstGeom>
          <a:ln>
            <a:solidFill>
              <a:schemeClr val="tx1"/>
            </a:solidFill>
          </a:ln>
        </p:spPr>
      </p:pic>
      <p:sp>
        <p:nvSpPr>
          <p:cNvPr id="20" name="TextBox 19"/>
          <p:cNvSpPr txBox="1"/>
          <p:nvPr/>
        </p:nvSpPr>
        <p:spPr>
          <a:xfrm>
            <a:off x="638073" y="3889327"/>
            <a:ext cx="29146704" cy="1754326"/>
          </a:xfrm>
          <a:prstGeom prst="rect">
            <a:avLst/>
          </a:prstGeom>
          <a:noFill/>
        </p:spPr>
        <p:txBody>
          <a:bodyPr wrap="square" rtlCol="0">
            <a:spAutoFit/>
          </a:bodyPr>
          <a:lstStyle/>
          <a:p>
            <a:pPr algn="just"/>
            <a:r>
              <a:rPr lang="ru-RU" sz="5400" kern="10" dirty="0" smtClean="0">
                <a:ln w="9525">
                  <a:round/>
                  <a:headEnd/>
                  <a:tailEnd/>
                </a:ln>
                <a:blipFill dpi="0" rotWithShape="0">
                  <a:blip r:embed="rId9"/>
                  <a:srcRect/>
                  <a:tile tx="0" ty="0" sx="100000" sy="100000" flip="none" algn="tl"/>
                </a:blipFill>
                <a:latin typeface="Monotype Corsiva"/>
              </a:rPr>
              <a:t>К началу 30-х годов ХХ века активное развитие получил речной флот СССР, причем, особое внимание акцентировалось на необходимости экономии твердого и жидкого топлива. Это инициировало создание в 1934</a:t>
            </a:r>
            <a:endParaRPr lang="ru-RU" sz="5400" kern="10" dirty="0">
              <a:ln w="9525">
                <a:round/>
                <a:headEnd/>
                <a:tailEnd/>
              </a:ln>
              <a:blipFill dpi="0" rotWithShape="0">
                <a:blip r:embed="rId9"/>
                <a:srcRect/>
                <a:tile tx="0" ty="0" sx="100000" sy="100000" flip="none" algn="tl"/>
              </a:blipFill>
              <a:latin typeface="Monotype Corsiva"/>
            </a:endParaRPr>
          </a:p>
        </p:txBody>
      </p:sp>
      <p:sp>
        <p:nvSpPr>
          <p:cNvPr id="22" name="Прямоугольник 21"/>
          <p:cNvSpPr/>
          <p:nvPr/>
        </p:nvSpPr>
        <p:spPr>
          <a:xfrm>
            <a:off x="16282995" y="5460963"/>
            <a:ext cx="13423888" cy="7571303"/>
          </a:xfrm>
          <a:prstGeom prst="rect">
            <a:avLst/>
          </a:prstGeom>
        </p:spPr>
        <p:txBody>
          <a:bodyPr wrap="square">
            <a:spAutoFit/>
          </a:bodyPr>
          <a:lstStyle/>
          <a:p>
            <a:pPr algn="just"/>
            <a:r>
              <a:rPr lang="ru-RU" sz="5400" kern="10" dirty="0" smtClean="0">
                <a:ln w="9525">
                  <a:round/>
                  <a:headEnd/>
                  <a:tailEnd/>
                </a:ln>
                <a:blipFill dpi="0" rotWithShape="0">
                  <a:blip r:embed="rId9"/>
                  <a:srcRect/>
                  <a:tile tx="0" ty="0" sx="100000" sy="100000" flip="none" algn="tl"/>
                </a:blipFill>
                <a:latin typeface="Monotype Corsiva"/>
              </a:rPr>
              <a:t>г. первой советской судовой газогенераторной установки, которой был оснащен катер МСВ-30. Размещение газогенераторной установки на буксире или катере не представляло большой трудности и значительно легче решается, чем на автомобиле. Одним из положительных факторов является возможность водяного охлаждения газа. Такие установки в последствии получили широкое распространение, наиболее интересны из них: </a:t>
            </a:r>
            <a:endParaRPr lang="ru-RU" sz="6000" kern="10" dirty="0">
              <a:ln w="9525">
                <a:round/>
                <a:headEnd/>
                <a:tailEnd/>
              </a:ln>
              <a:blipFill dpi="0" rotWithShape="0">
                <a:blip r:embed="rId9"/>
                <a:srcRect/>
                <a:tile tx="0" ty="0" sx="100000" sy="100000" flip="none" algn="tl"/>
              </a:blipFill>
              <a:latin typeface="Monotype Corsiva"/>
            </a:endParaRPr>
          </a:p>
        </p:txBody>
      </p:sp>
      <p:sp>
        <p:nvSpPr>
          <p:cNvPr id="23" name="TextBox 22"/>
          <p:cNvSpPr txBox="1"/>
          <p:nvPr/>
        </p:nvSpPr>
        <p:spPr>
          <a:xfrm>
            <a:off x="66569" y="12890515"/>
            <a:ext cx="15644922" cy="923330"/>
          </a:xfrm>
          <a:prstGeom prst="rect">
            <a:avLst/>
          </a:prstGeom>
          <a:noFill/>
        </p:spPr>
        <p:txBody>
          <a:bodyPr wrap="square" rtlCol="0">
            <a:spAutoFit/>
          </a:bodyPr>
          <a:lstStyle/>
          <a:p>
            <a:pPr algn="ctr"/>
            <a:r>
              <a:rPr lang="ru-RU" sz="5400" kern="10" dirty="0" smtClean="0">
                <a:ln w="9525">
                  <a:round/>
                  <a:headEnd/>
                  <a:tailEnd/>
                </a:ln>
                <a:blipFill dpi="0" rotWithShape="0">
                  <a:blip r:embed="rId9"/>
                  <a:srcRect/>
                  <a:tile tx="0" ty="0" sx="100000" sy="100000" flip="none" algn="tl"/>
                </a:blipFill>
                <a:latin typeface="Monotype Corsiva"/>
              </a:rPr>
              <a:t>Первый советский газоход МВС-30, 1935 . Газогенератор</a:t>
            </a:r>
          </a:p>
        </p:txBody>
      </p:sp>
      <p:sp>
        <p:nvSpPr>
          <p:cNvPr id="24" name="TextBox 23"/>
          <p:cNvSpPr txBox="1"/>
          <p:nvPr/>
        </p:nvSpPr>
        <p:spPr>
          <a:xfrm>
            <a:off x="0" y="20571420"/>
            <a:ext cx="10282203" cy="923330"/>
          </a:xfrm>
          <a:prstGeom prst="rect">
            <a:avLst/>
          </a:prstGeom>
          <a:noFill/>
        </p:spPr>
        <p:txBody>
          <a:bodyPr wrap="square" rtlCol="0">
            <a:spAutoFit/>
          </a:bodyPr>
          <a:lstStyle/>
          <a:p>
            <a:pPr algn="ctr"/>
            <a:r>
              <a:rPr lang="ru-RU" sz="5400" kern="10" dirty="0" smtClean="0">
                <a:ln w="9525">
                  <a:round/>
                  <a:headEnd/>
                  <a:tailEnd/>
                </a:ln>
                <a:blipFill dpi="0" rotWithShape="0">
                  <a:blip r:embed="rId9"/>
                  <a:srcRect/>
                  <a:tile tx="0" ty="0" sx="100000" sy="100000" flip="none" algn="tl"/>
                </a:blipFill>
                <a:latin typeface="Monotype Corsiva"/>
              </a:rPr>
              <a:t>Газогенераторная установкаМВС-90 </a:t>
            </a:r>
          </a:p>
        </p:txBody>
      </p:sp>
      <p:sp>
        <p:nvSpPr>
          <p:cNvPr id="25" name="TextBox 24"/>
          <p:cNvSpPr txBox="1"/>
          <p:nvPr/>
        </p:nvSpPr>
        <p:spPr>
          <a:xfrm>
            <a:off x="16640185" y="20571420"/>
            <a:ext cx="10282203" cy="923330"/>
          </a:xfrm>
          <a:prstGeom prst="rect">
            <a:avLst/>
          </a:prstGeom>
          <a:noFill/>
        </p:spPr>
        <p:txBody>
          <a:bodyPr wrap="square" rtlCol="0">
            <a:spAutoFit/>
          </a:bodyPr>
          <a:lstStyle/>
          <a:p>
            <a:pPr algn="ctr"/>
            <a:r>
              <a:rPr lang="ru-RU" sz="5400" kern="10" dirty="0" smtClean="0">
                <a:ln w="9525">
                  <a:round/>
                  <a:headEnd/>
                  <a:tailEnd/>
                </a:ln>
                <a:blipFill dpi="0" rotWithShape="0">
                  <a:blip r:embed="rId9"/>
                  <a:srcRect/>
                  <a:tile tx="0" ty="0" sx="100000" sy="100000" flip="none" algn="tl"/>
                </a:blipFill>
                <a:latin typeface="Monotype Corsiva"/>
              </a:rPr>
              <a:t>Газогенераторная установкаМВС-30 </a:t>
            </a:r>
          </a:p>
        </p:txBody>
      </p:sp>
      <p:sp>
        <p:nvSpPr>
          <p:cNvPr id="26" name="TextBox 25"/>
          <p:cNvSpPr txBox="1"/>
          <p:nvPr/>
        </p:nvSpPr>
        <p:spPr>
          <a:xfrm>
            <a:off x="10210765" y="20571420"/>
            <a:ext cx="6572295" cy="923330"/>
          </a:xfrm>
          <a:prstGeom prst="rect">
            <a:avLst/>
          </a:prstGeom>
          <a:noFill/>
        </p:spPr>
        <p:txBody>
          <a:bodyPr wrap="square" rtlCol="0">
            <a:spAutoFit/>
          </a:bodyPr>
          <a:lstStyle/>
          <a:p>
            <a:pPr algn="ctr"/>
            <a:r>
              <a:rPr lang="ru-RU" sz="5400" kern="10" dirty="0" smtClean="0">
                <a:ln w="9525">
                  <a:round/>
                  <a:headEnd/>
                  <a:tailEnd/>
                </a:ln>
                <a:blipFill dpi="0" rotWithShape="0">
                  <a:blip r:embed="rId9"/>
                  <a:srcRect/>
                  <a:tile tx="0" ty="0" sx="100000" sy="100000" flip="none" algn="tl"/>
                </a:blipFill>
                <a:latin typeface="Monotype Corsiva"/>
              </a:rPr>
              <a:t>Газогенератор МССЗ-1</a:t>
            </a:r>
          </a:p>
        </p:txBody>
      </p:sp>
      <p:sp>
        <p:nvSpPr>
          <p:cNvPr id="27" name="Прямоугольник 26"/>
          <p:cNvSpPr/>
          <p:nvPr/>
        </p:nvSpPr>
        <p:spPr>
          <a:xfrm>
            <a:off x="15141575" y="12747639"/>
            <a:ext cx="15138400" cy="984885"/>
          </a:xfrm>
          <a:prstGeom prst="rect">
            <a:avLst/>
          </a:prstGeom>
        </p:spPr>
        <p:txBody>
          <a:bodyPr>
            <a:spAutoFit/>
          </a:bodyPr>
          <a:lstStyle/>
          <a:p>
            <a:r>
              <a:rPr lang="ru-RU" dirty="0" smtClean="0"/>
              <a:t>. </a:t>
            </a:r>
            <a:r>
              <a:rPr lang="ru-RU" sz="5400" kern="10" dirty="0" smtClean="0">
                <a:ln w="9525">
                  <a:round/>
                  <a:headEnd/>
                  <a:tailEnd/>
                </a:ln>
                <a:blipFill dpi="0" rotWithShape="0">
                  <a:blip r:embed="rId9"/>
                  <a:srcRect/>
                  <a:tile tx="0" ty="0" sx="100000" sy="100000" flip="none" algn="tl"/>
                </a:blipFill>
                <a:latin typeface="Monotype Corsiva"/>
              </a:rPr>
              <a:t>Схема антрацитового газогенератора Южного ЦУРТ</a:t>
            </a:r>
          </a:p>
        </p:txBody>
      </p:sp>
      <p:grpSp>
        <p:nvGrpSpPr>
          <p:cNvPr id="28" name="Группа 27"/>
          <p:cNvGrpSpPr/>
          <p:nvPr/>
        </p:nvGrpSpPr>
        <p:grpSpPr>
          <a:xfrm>
            <a:off x="0" y="0"/>
            <a:ext cx="30279975" cy="2817757"/>
            <a:chOff x="0" y="0"/>
            <a:chExt cx="30279975" cy="2817757"/>
          </a:xfrm>
        </p:grpSpPr>
        <p:grpSp>
          <p:nvGrpSpPr>
            <p:cNvPr id="29" name="Group 20"/>
            <p:cNvGrpSpPr>
              <a:grpSpLocks/>
            </p:cNvGrpSpPr>
            <p:nvPr/>
          </p:nvGrpSpPr>
          <p:grpSpPr bwMode="auto">
            <a:xfrm>
              <a:off x="0" y="0"/>
              <a:ext cx="30279975" cy="2817757"/>
              <a:chOff x="0" y="0"/>
              <a:chExt cx="19074" cy="1685"/>
            </a:xfrm>
          </p:grpSpPr>
          <p:sp>
            <p:nvSpPr>
              <p:cNvPr id="32"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33"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30" name="Рисунок 27" descr="логотип копия.jpg"/>
            <p:cNvPicPr>
              <a:picLocks noChangeAspect="1"/>
            </p:cNvPicPr>
            <p:nvPr/>
          </p:nvPicPr>
          <p:blipFill>
            <a:blip r:embed="rId10"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31" name="Прямоугольник 30"/>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spTree>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remove" nodeType="clickEffect">
                                  <p:stCondLst>
                                    <p:cond delay="0"/>
                                  </p:stCondLst>
                                  <p:childTnLst>
                                    <p:animScale>
                                      <p:cBhvr>
                                        <p:cTn id="6" dur="2000" fill="hold"/>
                                        <p:tgtEl>
                                          <p:spTgt spid="1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remove" nodeType="clickEffect">
                                  <p:stCondLst>
                                    <p:cond delay="0"/>
                                  </p:stCondLst>
                                  <p:childTnLst>
                                    <p:animScale>
                                      <p:cBhvr>
                                        <p:cTn id="10" dur="2000" fill="hold"/>
                                        <p:tgtEl>
                                          <p:spTgt spid="11"/>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remove" nodeType="clickEffect">
                                  <p:stCondLst>
                                    <p:cond delay="0"/>
                                  </p:stCondLst>
                                  <p:childTnLst>
                                    <p:animScale>
                                      <p:cBhvr>
                                        <p:cTn id="14" dur="2000" fill="hold"/>
                                        <p:tgtEl>
                                          <p:spTgt spid="13"/>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remove" nodeType="clickEffect">
                                  <p:stCondLst>
                                    <p:cond delay="0"/>
                                  </p:stCondLst>
                                  <p:childTnLst>
                                    <p:animScale>
                                      <p:cBhvr>
                                        <p:cTn id="18" dur="2000" fill="hold"/>
                                        <p:tgtEl>
                                          <p:spTgt spid="14"/>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remove" nodeType="clickEffect">
                                  <p:stCondLst>
                                    <p:cond delay="0"/>
                                  </p:stCondLst>
                                  <p:childTnLst>
                                    <p:animScale>
                                      <p:cBhvr>
                                        <p:cTn id="22" dur="2000" fill="hold"/>
                                        <p:tgtEl>
                                          <p:spTgt spid="12"/>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remove" nodeType="clickEffect">
                                  <p:stCondLst>
                                    <p:cond delay="0"/>
                                  </p:stCondLst>
                                  <p:childTnLst>
                                    <p:animScale>
                                      <p:cBhvr>
                                        <p:cTn id="26"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212849" y="2960633"/>
            <a:ext cx="2857520" cy="1015663"/>
          </a:xfrm>
          <a:prstGeom prst="rect">
            <a:avLst/>
          </a:prstGeom>
          <a:noFill/>
        </p:spPr>
        <p:txBody>
          <a:bodyPr wrap="square" rtlCol="0">
            <a:spAutoFit/>
          </a:bodyPr>
          <a:lstStyle/>
          <a:p>
            <a:pPr algn="ctr"/>
            <a:r>
              <a:rPr lang="ru-RU" sz="6000" b="1" u="sng" cap="all" dirty="0" smtClean="0">
                <a:solidFill>
                  <a:srgbClr val="C00000"/>
                </a:solidFill>
                <a:latin typeface="Times New Roman" pitchFamily="18" charset="0"/>
                <a:cs typeface="Times New Roman" pitchFamily="18" charset="0"/>
              </a:rPr>
              <a:t>СССР</a:t>
            </a:r>
          </a:p>
        </p:txBody>
      </p:sp>
      <p:sp>
        <p:nvSpPr>
          <p:cNvPr id="9" name="TextBox 8"/>
          <p:cNvSpPr txBox="1"/>
          <p:nvPr/>
        </p:nvSpPr>
        <p:spPr>
          <a:xfrm>
            <a:off x="16211557" y="2960633"/>
            <a:ext cx="13481639" cy="923330"/>
          </a:xfrm>
          <a:prstGeom prst="rect">
            <a:avLst/>
          </a:prstGeom>
          <a:noFill/>
        </p:spPr>
        <p:txBody>
          <a:bodyPr wrap="none" rtlCol="0">
            <a:spAutoFit/>
          </a:bodyPr>
          <a:lstStyle/>
          <a:p>
            <a:r>
              <a:rPr lang="ru-RU" sz="5400" b="1" dirty="0" smtClean="0">
                <a:solidFill>
                  <a:srgbClr val="002060"/>
                </a:solidFill>
                <a:latin typeface="Times New Roman" pitchFamily="18" charset="0"/>
                <a:cs typeface="Times New Roman" pitchFamily="18" charset="0"/>
              </a:rPr>
              <a:t>Тепловозные газогенераторные установки</a:t>
            </a:r>
            <a:endParaRPr lang="ru-RU" sz="5400" b="1" dirty="0">
              <a:solidFill>
                <a:srgbClr val="002060"/>
              </a:solidFill>
              <a:latin typeface="Times New Roman" pitchFamily="18" charset="0"/>
              <a:cs typeface="Times New Roman" pitchFamily="18" charset="0"/>
            </a:endParaRPr>
          </a:p>
        </p:txBody>
      </p:sp>
      <p:pic>
        <p:nvPicPr>
          <p:cNvPr id="10" name="Рисунок 9" descr="Рис_113_0 Газогенераторный тепловоз ТЭ4-001, 1955 г.jpg"/>
          <p:cNvPicPr>
            <a:picLocks noChangeAspect="1"/>
          </p:cNvPicPr>
          <p:nvPr/>
        </p:nvPicPr>
        <p:blipFill>
          <a:blip r:embed="rId3" cstate="print"/>
          <a:stretch>
            <a:fillRect/>
          </a:stretch>
        </p:blipFill>
        <p:spPr>
          <a:xfrm>
            <a:off x="852387" y="3174947"/>
            <a:ext cx="12215898" cy="7421158"/>
          </a:xfrm>
          <a:prstGeom prst="rect">
            <a:avLst/>
          </a:prstGeom>
          <a:ln>
            <a:solidFill>
              <a:schemeClr val="tx1"/>
            </a:solidFill>
          </a:ln>
        </p:spPr>
      </p:pic>
      <p:pic>
        <p:nvPicPr>
          <p:cNvPr id="11" name="Рисунок 10" descr="Рис_114 Схема газогенераторной установки тепловоза.jpg"/>
          <p:cNvPicPr>
            <a:picLocks noChangeAspect="1"/>
          </p:cNvPicPr>
          <p:nvPr/>
        </p:nvPicPr>
        <p:blipFill>
          <a:blip r:embed="rId4" cstate="print">
            <a:clrChange>
              <a:clrFrom>
                <a:srgbClr val="FFFFFF"/>
              </a:clrFrom>
              <a:clrTo>
                <a:srgbClr val="FFFFFF">
                  <a:alpha val="0"/>
                </a:srgbClr>
              </a:clrTo>
            </a:clrChange>
          </a:blip>
          <a:stretch>
            <a:fillRect/>
          </a:stretch>
        </p:blipFill>
        <p:spPr>
          <a:xfrm>
            <a:off x="923825" y="14088695"/>
            <a:ext cx="20034419" cy="6660000"/>
          </a:xfrm>
          <a:prstGeom prst="rect">
            <a:avLst/>
          </a:prstGeom>
          <a:ln>
            <a:solidFill>
              <a:schemeClr val="tx1"/>
            </a:solidFill>
          </a:ln>
        </p:spPr>
      </p:pic>
      <p:pic>
        <p:nvPicPr>
          <p:cNvPr id="13" name="Рисунок 12" descr="Рис_116 Схема газогенераторного тепловоза ТЭ4-001.jpg"/>
          <p:cNvPicPr>
            <a:picLocks noChangeAspect="1"/>
          </p:cNvPicPr>
          <p:nvPr/>
        </p:nvPicPr>
        <p:blipFill>
          <a:blip r:embed="rId5" cstate="print"/>
          <a:stretch>
            <a:fillRect/>
          </a:stretch>
        </p:blipFill>
        <p:spPr>
          <a:xfrm>
            <a:off x="923825" y="10675937"/>
            <a:ext cx="12144460" cy="2571593"/>
          </a:xfrm>
          <a:prstGeom prst="rect">
            <a:avLst/>
          </a:prstGeom>
          <a:ln>
            <a:solidFill>
              <a:schemeClr val="tx1"/>
            </a:solidFill>
          </a:ln>
        </p:spPr>
      </p:pic>
      <p:pic>
        <p:nvPicPr>
          <p:cNvPr id="14" name="Рисунок 13" descr="Рис_118 Схема газогенератора Т-20-1 центрального научно исследовательского института железнолорожного транспорта.jpg"/>
          <p:cNvPicPr>
            <a:picLocks noChangeAspect="1"/>
          </p:cNvPicPr>
          <p:nvPr/>
        </p:nvPicPr>
        <p:blipFill>
          <a:blip r:embed="rId6" cstate="print">
            <a:clrChange>
              <a:clrFrom>
                <a:srgbClr val="FFFFFF"/>
              </a:clrFrom>
              <a:clrTo>
                <a:srgbClr val="FFFFFF">
                  <a:alpha val="0"/>
                </a:srgbClr>
              </a:clrTo>
            </a:clrChange>
          </a:blip>
          <a:stretch>
            <a:fillRect/>
          </a:stretch>
        </p:blipFill>
        <p:spPr>
          <a:xfrm>
            <a:off x="25855687" y="14088695"/>
            <a:ext cx="3397731" cy="6660000"/>
          </a:xfrm>
          <a:prstGeom prst="rect">
            <a:avLst/>
          </a:prstGeom>
          <a:ln>
            <a:solidFill>
              <a:schemeClr val="tx1"/>
            </a:solidFill>
          </a:ln>
        </p:spPr>
      </p:pic>
      <p:pic>
        <p:nvPicPr>
          <p:cNvPr id="15" name="Рисунок 14" descr="Рис_119 Схема газогенератора Т-20-2 для газификации антрацита, коксика и шлакоотсева.jpg"/>
          <p:cNvPicPr>
            <a:picLocks noChangeAspect="1"/>
          </p:cNvPicPr>
          <p:nvPr/>
        </p:nvPicPr>
        <p:blipFill>
          <a:blip r:embed="rId7" cstate="print">
            <a:clrChange>
              <a:clrFrom>
                <a:srgbClr val="FFFFFF"/>
              </a:clrFrom>
              <a:clrTo>
                <a:srgbClr val="FFFFFF">
                  <a:alpha val="0"/>
                </a:srgbClr>
              </a:clrTo>
            </a:clrChange>
          </a:blip>
          <a:stretch>
            <a:fillRect/>
          </a:stretch>
        </p:blipFill>
        <p:spPr>
          <a:xfrm>
            <a:off x="21140779" y="14088695"/>
            <a:ext cx="4510476" cy="6660000"/>
          </a:xfrm>
          <a:prstGeom prst="rect">
            <a:avLst/>
          </a:prstGeom>
          <a:ln>
            <a:solidFill>
              <a:schemeClr val="tx1"/>
            </a:solidFill>
          </a:ln>
        </p:spPr>
      </p:pic>
      <p:sp>
        <p:nvSpPr>
          <p:cNvPr id="19" name="TextBox 18"/>
          <p:cNvSpPr txBox="1"/>
          <p:nvPr/>
        </p:nvSpPr>
        <p:spPr>
          <a:xfrm>
            <a:off x="13211161" y="4103641"/>
            <a:ext cx="16287864" cy="9233297"/>
          </a:xfrm>
          <a:prstGeom prst="rect">
            <a:avLst/>
          </a:prstGeom>
          <a:noFill/>
        </p:spPr>
        <p:txBody>
          <a:bodyPr wrap="square" rtlCol="0">
            <a:spAutoFit/>
          </a:bodyPr>
          <a:lstStyle/>
          <a:p>
            <a:pPr algn="just"/>
            <a:r>
              <a:rPr lang="ru-RU" sz="5400" kern="10" dirty="0" smtClean="0">
                <a:ln w="9525">
                  <a:round/>
                  <a:headEnd/>
                  <a:tailEnd/>
                </a:ln>
                <a:blipFill dpi="0" rotWithShape="0">
                  <a:blip r:embed="rId8"/>
                  <a:srcRect/>
                  <a:tile tx="0" ty="0" sx="100000" sy="100000" flip="none" algn="tl"/>
                </a:blipFill>
                <a:latin typeface="Monotype Corsiva"/>
              </a:rPr>
              <a:t>	Еще задолго до появления тепловозной тяги на железных дорогах полковник А. И. Одинцов в своем докладе, сделанном 27 октября 1905 г. в VII отделе Императорского русского технического общества, указывал на возможность применения на железных дорогах не только дизеля, но и газогенераторных двигателей. Именно тогда инженером Н. Г. Кузнецовым совместно с полковником А. И. Одинцовым был разработан первый схематический проект газогенераторного тепловоза.</a:t>
            </a:r>
          </a:p>
          <a:p>
            <a:pPr algn="just"/>
            <a:r>
              <a:rPr lang="ru-RU" sz="5400" kern="10" dirty="0" smtClean="0">
                <a:ln w="9525">
                  <a:round/>
                  <a:headEnd/>
                  <a:tailEnd/>
                </a:ln>
                <a:blipFill dpi="0" rotWithShape="0">
                  <a:blip r:embed="rId8"/>
                  <a:srcRect/>
                  <a:tile tx="0" ty="0" sx="100000" sy="100000" flip="none" algn="tl"/>
                </a:blipFill>
                <a:latin typeface="Monotype Corsiva"/>
              </a:rPr>
              <a:t>	Первый тепловоз был построен в 1926 г.  Дальнейшее развитие технология получила в конструкциях  :</a:t>
            </a:r>
          </a:p>
        </p:txBody>
      </p:sp>
      <p:sp>
        <p:nvSpPr>
          <p:cNvPr id="20" name="TextBox 19"/>
          <p:cNvSpPr txBox="1"/>
          <p:nvPr/>
        </p:nvSpPr>
        <p:spPr>
          <a:xfrm>
            <a:off x="923825" y="13247705"/>
            <a:ext cx="12144460" cy="923330"/>
          </a:xfrm>
          <a:prstGeom prst="rect">
            <a:avLst/>
          </a:prstGeom>
          <a:noFill/>
        </p:spPr>
        <p:txBody>
          <a:bodyPr wrap="square" rtlCol="0">
            <a:spAutoFit/>
          </a:bodyPr>
          <a:lstStyle/>
          <a:p>
            <a:pPr algn="ctr"/>
            <a:r>
              <a:rPr lang="ru-RU" sz="5400" kern="10" dirty="0" smtClean="0">
                <a:ln w="9525">
                  <a:round/>
                  <a:headEnd/>
                  <a:tailEnd/>
                </a:ln>
                <a:blipFill dpi="0" rotWithShape="0">
                  <a:blip r:embed="rId8"/>
                  <a:srcRect/>
                  <a:tile tx="0" ty="0" sx="100000" sy="100000" flip="none" algn="tl"/>
                </a:blipFill>
                <a:latin typeface="Monotype Corsiva"/>
              </a:rPr>
              <a:t>Газогенераторный  тепловоз ТЭ4-001, 1956</a:t>
            </a:r>
          </a:p>
        </p:txBody>
      </p:sp>
      <p:sp>
        <p:nvSpPr>
          <p:cNvPr id="21" name="TextBox 20"/>
          <p:cNvSpPr txBox="1"/>
          <p:nvPr/>
        </p:nvSpPr>
        <p:spPr>
          <a:xfrm>
            <a:off x="923825" y="20571420"/>
            <a:ext cx="20074078" cy="923330"/>
          </a:xfrm>
          <a:prstGeom prst="rect">
            <a:avLst/>
          </a:prstGeom>
          <a:noFill/>
        </p:spPr>
        <p:txBody>
          <a:bodyPr wrap="square" rtlCol="0">
            <a:spAutoFit/>
          </a:bodyPr>
          <a:lstStyle/>
          <a:p>
            <a:r>
              <a:rPr lang="ru-RU" sz="5400" kern="10" dirty="0" smtClean="0">
                <a:ln w="9525">
                  <a:round/>
                  <a:headEnd/>
                  <a:tailEnd/>
                </a:ln>
                <a:blipFill dpi="0" rotWithShape="0">
                  <a:blip r:embed="rId8"/>
                  <a:srcRect/>
                  <a:tile tx="0" ty="0" sx="100000" sy="100000" flip="none" algn="tl"/>
                </a:blipFill>
                <a:latin typeface="Monotype Corsiva"/>
              </a:rPr>
              <a:t>Схема газогенераторной  установки тепловоза  ТЭ4-001</a:t>
            </a:r>
          </a:p>
        </p:txBody>
      </p:sp>
      <p:sp>
        <p:nvSpPr>
          <p:cNvPr id="22" name="TextBox 21"/>
          <p:cNvSpPr txBox="1"/>
          <p:nvPr/>
        </p:nvSpPr>
        <p:spPr>
          <a:xfrm>
            <a:off x="18135515" y="20571420"/>
            <a:ext cx="12144460" cy="923330"/>
          </a:xfrm>
          <a:prstGeom prst="rect">
            <a:avLst/>
          </a:prstGeom>
          <a:noFill/>
        </p:spPr>
        <p:txBody>
          <a:bodyPr wrap="square" rtlCol="0">
            <a:spAutoFit/>
          </a:bodyPr>
          <a:lstStyle/>
          <a:p>
            <a:pPr algn="ctr"/>
            <a:r>
              <a:rPr lang="ru-RU" sz="5400" kern="10" dirty="0" smtClean="0">
                <a:ln w="9525">
                  <a:round/>
                  <a:headEnd/>
                  <a:tailEnd/>
                </a:ln>
                <a:blipFill dpi="0" rotWithShape="0">
                  <a:blip r:embed="rId8"/>
                  <a:srcRect/>
                  <a:tile tx="0" ty="0" sx="100000" sy="100000" flip="none" algn="tl"/>
                </a:blipFill>
                <a:latin typeface="Monotype Corsiva"/>
              </a:rPr>
              <a:t>Схема газогенератора Т20-1 ЦННИЖТ 001</a:t>
            </a:r>
          </a:p>
        </p:txBody>
      </p:sp>
      <p:sp>
        <p:nvSpPr>
          <p:cNvPr id="23" name="Прямоугольник 22"/>
          <p:cNvSpPr/>
          <p:nvPr/>
        </p:nvSpPr>
        <p:spPr>
          <a:xfrm>
            <a:off x="14568483" y="13110193"/>
            <a:ext cx="11104322" cy="923330"/>
          </a:xfrm>
          <a:prstGeom prst="rect">
            <a:avLst/>
          </a:prstGeom>
        </p:spPr>
        <p:txBody>
          <a:bodyPr wrap="none">
            <a:spAutoFit/>
          </a:bodyPr>
          <a:lstStyle/>
          <a:p>
            <a:r>
              <a:rPr lang="ru-RU" sz="5400" kern="10" dirty="0" smtClean="0">
                <a:ln w="9525">
                  <a:round/>
                  <a:headEnd/>
                  <a:tailEnd/>
                </a:ln>
                <a:blipFill dpi="0" rotWithShape="0">
                  <a:blip r:embed="rId8"/>
                  <a:srcRect/>
                  <a:tile tx="0" ty="0" sx="100000" sy="100000" flip="none" algn="tl"/>
                </a:blipFill>
                <a:latin typeface="Monotype Corsiva"/>
              </a:rPr>
              <a:t>Схема газогенератора Т20-2 ЦННИЖТ</a:t>
            </a:r>
          </a:p>
        </p:txBody>
      </p:sp>
      <p:grpSp>
        <p:nvGrpSpPr>
          <p:cNvPr id="24" name="Группа 23"/>
          <p:cNvGrpSpPr/>
          <p:nvPr/>
        </p:nvGrpSpPr>
        <p:grpSpPr>
          <a:xfrm>
            <a:off x="0" y="0"/>
            <a:ext cx="30279975" cy="2817757"/>
            <a:chOff x="0" y="0"/>
            <a:chExt cx="30279975" cy="2817757"/>
          </a:xfrm>
        </p:grpSpPr>
        <p:grpSp>
          <p:nvGrpSpPr>
            <p:cNvPr id="25" name="Group 20"/>
            <p:cNvGrpSpPr>
              <a:grpSpLocks/>
            </p:cNvGrpSpPr>
            <p:nvPr/>
          </p:nvGrpSpPr>
          <p:grpSpPr bwMode="auto">
            <a:xfrm>
              <a:off x="0" y="0"/>
              <a:ext cx="30279975" cy="2817757"/>
              <a:chOff x="0" y="0"/>
              <a:chExt cx="19074" cy="1685"/>
            </a:xfrm>
          </p:grpSpPr>
          <p:sp>
            <p:nvSpPr>
              <p:cNvPr id="28"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29"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26" name="Рисунок 27" descr="логотип копия.jpg"/>
            <p:cNvPicPr>
              <a:picLocks noChangeAspect="1"/>
            </p:cNvPicPr>
            <p:nvPr/>
          </p:nvPicPr>
          <p:blipFill>
            <a:blip r:embed="rId9"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27" name="Прямоугольник 26"/>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spTree>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remove" nodeType="clickEffect">
                                  <p:stCondLst>
                                    <p:cond delay="0"/>
                                  </p:stCondLst>
                                  <p:childTnLst>
                                    <p:animScale>
                                      <p:cBhvr>
                                        <p:cTn id="6" dur="2000" fill="hold"/>
                                        <p:tgtEl>
                                          <p:spTgt spid="1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remove" nodeType="clickEffect">
                                  <p:stCondLst>
                                    <p:cond delay="0"/>
                                  </p:stCondLst>
                                  <p:childTnLst>
                                    <p:animScale>
                                      <p:cBhvr>
                                        <p:cTn id="10" dur="2000" fill="hold"/>
                                        <p:tgtEl>
                                          <p:spTgt spid="11"/>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remove" nodeType="clickEffect">
                                  <p:stCondLst>
                                    <p:cond delay="0"/>
                                  </p:stCondLst>
                                  <p:childTnLst>
                                    <p:animScale>
                                      <p:cBhvr>
                                        <p:cTn id="14" dur="2000" fill="hold"/>
                                        <p:tgtEl>
                                          <p:spTgt spid="15"/>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remove" nodeType="clickEffect">
                                  <p:stCondLst>
                                    <p:cond delay="0"/>
                                  </p:stCondLst>
                                  <p:childTnLst>
                                    <p:animScale>
                                      <p:cBhvr>
                                        <p:cTn id="18"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3759" y="13604895"/>
            <a:ext cx="14573352" cy="7478970"/>
          </a:xfrm>
          <a:prstGeom prst="rect">
            <a:avLst/>
          </a:prstGeom>
        </p:spPr>
        <p:txBody>
          <a:bodyPr wrap="square">
            <a:spAutoFit/>
          </a:bodyPr>
          <a:lstStyle/>
          <a:p>
            <a:pPr algn="just"/>
            <a:r>
              <a:rPr lang="ru-RU" sz="5400" kern="10" dirty="0" smtClean="0">
                <a:ln w="9525">
                  <a:round/>
                  <a:headEnd/>
                  <a:tailEnd/>
                </a:ln>
                <a:blipFill dpi="0" rotWithShape="0">
                  <a:blip r:embed="rId2"/>
                  <a:srcRect/>
                  <a:tile tx="0" ty="0" sx="100000" sy="100000" flip="none" algn="tl"/>
                </a:blipFill>
                <a:latin typeface="Monotype Corsiva"/>
              </a:rPr>
              <a:t>	</a:t>
            </a:r>
            <a:r>
              <a:rPr lang="ru-RU" sz="6000" kern="10" dirty="0" smtClean="0">
                <a:ln w="9525">
                  <a:round/>
                  <a:headEnd/>
                  <a:tailEnd/>
                </a:ln>
                <a:blipFill dpi="0" rotWithShape="0">
                  <a:blip r:embed="rId2"/>
                  <a:srcRect/>
                  <a:tile tx="0" ty="0" sx="100000" sy="100000" flip="none" algn="tl"/>
                </a:blipFill>
                <a:latin typeface="Monotype Corsiva"/>
              </a:rPr>
              <a:t>Крестьянин </a:t>
            </a:r>
            <a:r>
              <a:rPr lang="ru-RU" sz="6000" kern="10" dirty="0">
                <a:ln w="9525">
                  <a:round/>
                  <a:headEnd/>
                  <a:tailEnd/>
                </a:ln>
                <a:blipFill dpi="0" rotWithShape="0">
                  <a:blip r:embed="rId2"/>
                  <a:srcRect/>
                  <a:tile tx="0" ty="0" sx="100000" sy="100000" flip="none" algn="tl"/>
                </a:blipFill>
                <a:latin typeface="Monotype Corsiva"/>
              </a:rPr>
              <a:t>всегда кормил тяговую силу со своей земли, и в настоящее время использование части продукции сельского хозяйства для заправки сельскохозяйственной техники позволяет возвратиться к естественному, устоявшемуся в веках, замкнутому циклу производства, но уже на более высоком уровне.</a:t>
            </a:r>
          </a:p>
        </p:txBody>
      </p:sp>
      <p:grpSp>
        <p:nvGrpSpPr>
          <p:cNvPr id="3" name="Группа 2"/>
          <p:cNvGrpSpPr/>
          <p:nvPr/>
        </p:nvGrpSpPr>
        <p:grpSpPr>
          <a:xfrm>
            <a:off x="0" y="0"/>
            <a:ext cx="30279975" cy="2817757"/>
            <a:chOff x="0" y="0"/>
            <a:chExt cx="30279975" cy="2817757"/>
          </a:xfrm>
        </p:grpSpPr>
        <p:grpSp>
          <p:nvGrpSpPr>
            <p:cNvPr id="4" name="Group 20"/>
            <p:cNvGrpSpPr>
              <a:grpSpLocks/>
            </p:cNvGrpSpPr>
            <p:nvPr/>
          </p:nvGrpSpPr>
          <p:grpSpPr bwMode="auto">
            <a:xfrm>
              <a:off x="0" y="0"/>
              <a:ext cx="30279975" cy="2817757"/>
              <a:chOff x="0" y="0"/>
              <a:chExt cx="19074" cy="1685"/>
            </a:xfrm>
          </p:grpSpPr>
          <p:sp>
            <p:nvSpPr>
              <p:cNvPr id="7"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8"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5" name="Рисунок 27" descr="логотип копия.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6" name="Прямоугольник 5"/>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pic>
        <p:nvPicPr>
          <p:cNvPr id="11" name="Рисунок 10" descr="Пахарь (репин).jpg"/>
          <p:cNvPicPr>
            <a:picLocks noChangeAspect="1"/>
          </p:cNvPicPr>
          <p:nvPr/>
        </p:nvPicPr>
        <p:blipFill>
          <a:blip r:embed="rId4" cstate="print"/>
          <a:stretch>
            <a:fillRect/>
          </a:stretch>
        </p:blipFill>
        <p:spPr>
          <a:xfrm>
            <a:off x="-1" y="2889195"/>
            <a:ext cx="15782929" cy="10381190"/>
          </a:xfrm>
          <a:prstGeom prst="rect">
            <a:avLst/>
          </a:prstGeom>
        </p:spPr>
      </p:pic>
      <p:pic>
        <p:nvPicPr>
          <p:cNvPr id="12" name="Рисунок 11" descr="Рис_69 Газогенераторный трактор Volvo .jpg"/>
          <p:cNvPicPr>
            <a:picLocks noChangeAspect="1"/>
          </p:cNvPicPr>
          <p:nvPr/>
        </p:nvPicPr>
        <p:blipFill>
          <a:blip r:embed="rId5" cstate="print"/>
          <a:stretch>
            <a:fillRect/>
          </a:stretch>
        </p:blipFill>
        <p:spPr>
          <a:xfrm>
            <a:off x="15782930" y="11693929"/>
            <a:ext cx="14497046" cy="9800821"/>
          </a:xfrm>
          <a:prstGeom prst="rect">
            <a:avLst/>
          </a:prstGeom>
        </p:spPr>
      </p:pic>
      <p:pic>
        <p:nvPicPr>
          <p:cNvPr id="13" name="Рисунок 12" descr="Рис_15_0 К эпиграфу.jpg"/>
          <p:cNvPicPr>
            <a:picLocks noChangeAspect="1"/>
          </p:cNvPicPr>
          <p:nvPr/>
        </p:nvPicPr>
        <p:blipFill>
          <a:blip r:embed="rId6" cstate="print"/>
          <a:stretch>
            <a:fillRect/>
          </a:stretch>
        </p:blipFill>
        <p:spPr>
          <a:xfrm>
            <a:off x="15754826" y="2889195"/>
            <a:ext cx="14525150" cy="8786874"/>
          </a:xfrm>
          <a:prstGeom prst="rect">
            <a:avLst/>
          </a:prstGeom>
        </p:spPr>
      </p:pic>
    </p:spTree>
  </p:cSld>
  <p:clrMapOvr>
    <a:masterClrMapping/>
  </p:clrMapOvr>
  <p:transition advTm="3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068021" y="2889195"/>
            <a:ext cx="2857520" cy="1015663"/>
          </a:xfrm>
          <a:prstGeom prst="rect">
            <a:avLst/>
          </a:prstGeom>
          <a:noFill/>
        </p:spPr>
        <p:txBody>
          <a:bodyPr wrap="square" rtlCol="0">
            <a:spAutoFit/>
          </a:bodyPr>
          <a:lstStyle/>
          <a:p>
            <a:pPr algn="ctr"/>
            <a:r>
              <a:rPr lang="ru-RU" sz="6000" b="1" u="sng" cap="all" dirty="0" smtClean="0">
                <a:solidFill>
                  <a:srgbClr val="C00000"/>
                </a:solidFill>
                <a:latin typeface="Times New Roman" pitchFamily="18" charset="0"/>
                <a:cs typeface="Times New Roman" pitchFamily="18" charset="0"/>
              </a:rPr>
              <a:t>СССР</a:t>
            </a:r>
          </a:p>
        </p:txBody>
      </p:sp>
      <p:sp>
        <p:nvSpPr>
          <p:cNvPr id="9" name="TextBox 8"/>
          <p:cNvSpPr txBox="1"/>
          <p:nvPr/>
        </p:nvSpPr>
        <p:spPr>
          <a:xfrm>
            <a:off x="13607462" y="3032071"/>
            <a:ext cx="16672513" cy="923330"/>
          </a:xfrm>
          <a:prstGeom prst="rect">
            <a:avLst/>
          </a:prstGeom>
          <a:noFill/>
        </p:spPr>
        <p:txBody>
          <a:bodyPr wrap="none" rtlCol="0">
            <a:spAutoFit/>
          </a:bodyPr>
          <a:lstStyle/>
          <a:p>
            <a:r>
              <a:rPr lang="ru-RU" sz="5400" b="1" dirty="0" smtClean="0">
                <a:solidFill>
                  <a:srgbClr val="002060"/>
                </a:solidFill>
                <a:latin typeface="Times New Roman" pitchFamily="18" charset="0"/>
                <a:cs typeface="Times New Roman" pitchFamily="18" charset="0"/>
              </a:rPr>
              <a:t>Сельскохозяйственные газогенераторные установки</a:t>
            </a:r>
            <a:endParaRPr lang="ru-RU" sz="5400" b="1" dirty="0">
              <a:solidFill>
                <a:srgbClr val="002060"/>
              </a:solidFill>
              <a:latin typeface="Times New Roman" pitchFamily="18" charset="0"/>
              <a:cs typeface="Times New Roman" pitchFamily="18" charset="0"/>
            </a:endParaRPr>
          </a:p>
        </p:txBody>
      </p:sp>
      <p:pic>
        <p:nvPicPr>
          <p:cNvPr id="10" name="Рисунок 9" descr="Рис_138 Схема газогенератора для газификации соломы сечки центрального научно-исследовательского дизельного института.jpg"/>
          <p:cNvPicPr>
            <a:picLocks noChangeAspect="1"/>
          </p:cNvPicPr>
          <p:nvPr/>
        </p:nvPicPr>
        <p:blipFill>
          <a:blip r:embed="rId3" cstate="print">
            <a:clrChange>
              <a:clrFrom>
                <a:srgbClr val="FFFFFF"/>
              </a:clrFrom>
              <a:clrTo>
                <a:srgbClr val="FFFFFF">
                  <a:alpha val="0"/>
                </a:srgbClr>
              </a:clrTo>
            </a:clrChange>
          </a:blip>
          <a:stretch>
            <a:fillRect/>
          </a:stretch>
        </p:blipFill>
        <p:spPr>
          <a:xfrm>
            <a:off x="25427059" y="12676201"/>
            <a:ext cx="4039263" cy="7920000"/>
          </a:xfrm>
          <a:prstGeom prst="rect">
            <a:avLst/>
          </a:prstGeom>
          <a:ln>
            <a:solidFill>
              <a:schemeClr val="tx1"/>
            </a:solidFill>
          </a:ln>
        </p:spPr>
      </p:pic>
      <p:pic>
        <p:nvPicPr>
          <p:cNvPr id="11" name="Рисунок 10" descr="Рис_139 Схема газогенератора для газификации мякины.jpg"/>
          <p:cNvPicPr>
            <a:picLocks noChangeAspect="1"/>
          </p:cNvPicPr>
          <p:nvPr/>
        </p:nvPicPr>
        <p:blipFill>
          <a:blip r:embed="rId4" cstate="print">
            <a:clrChange>
              <a:clrFrom>
                <a:srgbClr val="FFFFFF"/>
              </a:clrFrom>
              <a:clrTo>
                <a:srgbClr val="FFFFFF">
                  <a:alpha val="0"/>
                </a:srgbClr>
              </a:clrTo>
            </a:clrChange>
          </a:blip>
          <a:stretch>
            <a:fillRect/>
          </a:stretch>
        </p:blipFill>
        <p:spPr>
          <a:xfrm>
            <a:off x="923825" y="3960765"/>
            <a:ext cx="3559299" cy="7920000"/>
          </a:xfrm>
          <a:prstGeom prst="rect">
            <a:avLst/>
          </a:prstGeom>
          <a:ln>
            <a:solidFill>
              <a:schemeClr val="tx1"/>
            </a:solidFill>
          </a:ln>
        </p:spPr>
      </p:pic>
      <p:pic>
        <p:nvPicPr>
          <p:cNvPr id="12" name="Рисунок 11" descr="Рис_140 Схема газогенератора ВД-7.jpg"/>
          <p:cNvPicPr>
            <a:picLocks noChangeAspect="1"/>
          </p:cNvPicPr>
          <p:nvPr/>
        </p:nvPicPr>
        <p:blipFill>
          <a:blip r:embed="rId5" cstate="print">
            <a:clrChange>
              <a:clrFrom>
                <a:srgbClr val="FFFFFF"/>
              </a:clrFrom>
              <a:clrTo>
                <a:srgbClr val="FFFFFF">
                  <a:alpha val="0"/>
                </a:srgbClr>
              </a:clrTo>
            </a:clrChange>
          </a:blip>
          <a:stretch>
            <a:fillRect/>
          </a:stretch>
        </p:blipFill>
        <p:spPr>
          <a:xfrm>
            <a:off x="4781477" y="4034539"/>
            <a:ext cx="6261601" cy="7920000"/>
          </a:xfrm>
          <a:prstGeom prst="rect">
            <a:avLst/>
          </a:prstGeom>
          <a:ln>
            <a:solidFill>
              <a:schemeClr val="tx1"/>
            </a:solidFill>
          </a:ln>
        </p:spPr>
      </p:pic>
      <p:pic>
        <p:nvPicPr>
          <p:cNvPr id="13" name="Рисунок 12" descr="Рис_159 Схема передвижной газмоторной установки ЦНИДИ для газификации соломы.jpg"/>
          <p:cNvPicPr>
            <a:picLocks noChangeAspect="1"/>
          </p:cNvPicPr>
          <p:nvPr/>
        </p:nvPicPr>
        <p:blipFill>
          <a:blip r:embed="rId6" cstate="print">
            <a:clrChange>
              <a:clrFrom>
                <a:srgbClr val="FFFFFF"/>
              </a:clrFrom>
              <a:clrTo>
                <a:srgbClr val="FFFFFF">
                  <a:alpha val="0"/>
                </a:srgbClr>
              </a:clrTo>
            </a:clrChange>
          </a:blip>
          <a:stretch>
            <a:fillRect/>
          </a:stretch>
        </p:blipFill>
        <p:spPr>
          <a:xfrm>
            <a:off x="852387" y="12747639"/>
            <a:ext cx="12448192" cy="7920000"/>
          </a:xfrm>
          <a:prstGeom prst="rect">
            <a:avLst/>
          </a:prstGeom>
          <a:ln>
            <a:solidFill>
              <a:schemeClr val="tx1"/>
            </a:solidFill>
          </a:ln>
        </p:spPr>
      </p:pic>
      <p:pic>
        <p:nvPicPr>
          <p:cNvPr id="14" name="Рисунок 13" descr="Рис_160 Схема ередвижной газмоторной установки ЦНИДИ для газификации соломы.jpg"/>
          <p:cNvPicPr>
            <a:picLocks noChangeAspect="1"/>
          </p:cNvPicPr>
          <p:nvPr/>
        </p:nvPicPr>
        <p:blipFill>
          <a:blip r:embed="rId7" cstate="print">
            <a:clrChange>
              <a:clrFrom>
                <a:srgbClr val="FFFFFF"/>
              </a:clrFrom>
              <a:clrTo>
                <a:srgbClr val="FFFFFF">
                  <a:alpha val="0"/>
                </a:srgbClr>
              </a:clrTo>
            </a:clrChange>
          </a:blip>
          <a:stretch>
            <a:fillRect/>
          </a:stretch>
        </p:blipFill>
        <p:spPr>
          <a:xfrm>
            <a:off x="13496913" y="12676201"/>
            <a:ext cx="11772399" cy="7920000"/>
          </a:xfrm>
          <a:prstGeom prst="rect">
            <a:avLst/>
          </a:prstGeom>
          <a:ln>
            <a:solidFill>
              <a:schemeClr val="tx1"/>
            </a:solidFill>
          </a:ln>
        </p:spPr>
      </p:pic>
      <p:sp>
        <p:nvSpPr>
          <p:cNvPr id="15" name="Прямоугольник 14"/>
          <p:cNvSpPr/>
          <p:nvPr/>
        </p:nvSpPr>
        <p:spPr>
          <a:xfrm>
            <a:off x="11282335" y="3960765"/>
            <a:ext cx="18216690" cy="8925520"/>
          </a:xfrm>
          <a:prstGeom prst="rect">
            <a:avLst/>
          </a:prstGeom>
        </p:spPr>
        <p:txBody>
          <a:bodyPr wrap="square">
            <a:spAutoFit/>
          </a:bodyPr>
          <a:lstStyle/>
          <a:p>
            <a:pPr algn="just"/>
            <a:r>
              <a:rPr lang="ru-RU" sz="5400" kern="10" dirty="0" smtClean="0">
                <a:ln w="9525">
                  <a:round/>
                  <a:headEnd/>
                  <a:tailEnd/>
                </a:ln>
                <a:blipFill dpi="0" rotWithShape="0">
                  <a:blip r:embed="rId8"/>
                  <a:srcRect/>
                  <a:tile tx="0" ty="0" sx="100000" sy="100000" flip="none" algn="tl"/>
                </a:blipFill>
                <a:latin typeface="Monotype Corsiva"/>
              </a:rPr>
              <a:t>	</a:t>
            </a:r>
            <a:r>
              <a:rPr lang="ru-RU" sz="5200" kern="10" dirty="0" smtClean="0">
                <a:ln w="9525">
                  <a:round/>
                  <a:headEnd/>
                  <a:tailEnd/>
                </a:ln>
                <a:blipFill dpi="0" rotWithShape="0">
                  <a:blip r:embed="rId8"/>
                  <a:srcRect/>
                  <a:tile tx="0" ty="0" sx="100000" sy="100000" flip="none" algn="tl"/>
                </a:blipFill>
                <a:latin typeface="Monotype Corsiva"/>
              </a:rPr>
              <a:t>В первые в мире работы по  использованию растительных отходов в промышленных масштабах были проведены в СССР </a:t>
            </a:r>
            <a:r>
              <a:rPr lang="ru-RU" sz="5200" kern="10" dirty="0" err="1" smtClean="0">
                <a:ln w="9525">
                  <a:round/>
                  <a:headEnd/>
                  <a:tailEnd/>
                </a:ln>
                <a:blipFill dpi="0" rotWithShape="0">
                  <a:blip r:embed="rId8"/>
                  <a:srcRect/>
                  <a:tile tx="0" ty="0" sx="100000" sy="100000" flip="none" algn="tl"/>
                </a:blipFill>
                <a:latin typeface="Monotype Corsiva"/>
              </a:rPr>
              <a:t>Тагеевым</a:t>
            </a:r>
            <a:r>
              <a:rPr lang="ru-RU" sz="5200" kern="10" dirty="0" smtClean="0">
                <a:ln w="9525">
                  <a:round/>
                  <a:headEnd/>
                  <a:tailEnd/>
                </a:ln>
                <a:blipFill dpi="0" rotWithShape="0">
                  <a:blip r:embed="rId8"/>
                  <a:srcRect/>
                  <a:tile tx="0" ty="0" sx="100000" sy="100000" flip="none" algn="tl"/>
                </a:blipFill>
                <a:latin typeface="Monotype Corsiva"/>
              </a:rPr>
              <a:t> еще в начале 30 годов прошлого века. Однако  сельскохозяйственные машины с хорошими технико-эксплуатационными показателями появились намного позже. Особый интерес представляет разработанная в ЦНИДИ газомоторная установка СГ4  для газификации соломы. Установка смонтирована на передвижной колесной раме с буксиром для автотракторной или конной тяги; предназначена для привода сельскохозяйственных машин, водяных насосов и т. п. Первая серия этих установок прошла полевые испытания в </a:t>
            </a:r>
            <a:r>
              <a:rPr lang="ru-RU" sz="5200" kern="10" dirty="0" err="1" smtClean="0">
                <a:ln w="9525">
                  <a:round/>
                  <a:headEnd/>
                  <a:tailEnd/>
                </a:ln>
                <a:blipFill dpi="0" rotWithShape="0">
                  <a:blip r:embed="rId8"/>
                  <a:srcRect/>
                  <a:tile tx="0" ty="0" sx="100000" sy="100000" flip="none" algn="tl"/>
                </a:blipFill>
                <a:latin typeface="Monotype Corsiva"/>
              </a:rPr>
              <a:t>в</a:t>
            </a:r>
            <a:r>
              <a:rPr lang="ru-RU" sz="5200" kern="10" dirty="0" smtClean="0">
                <a:ln w="9525">
                  <a:round/>
                  <a:headEnd/>
                  <a:tailEnd/>
                </a:ln>
                <a:blipFill dpi="0" rotWithShape="0">
                  <a:blip r:embed="rId8"/>
                  <a:srcRect/>
                  <a:tile tx="0" ty="0" sx="100000" sy="100000" flip="none" algn="tl"/>
                </a:blipFill>
                <a:latin typeface="Monotype Corsiva"/>
              </a:rPr>
              <a:t> 1948 г. Кроме того представляют интерес  установки:</a:t>
            </a:r>
          </a:p>
        </p:txBody>
      </p:sp>
      <p:sp>
        <p:nvSpPr>
          <p:cNvPr id="16" name="TextBox 15"/>
          <p:cNvSpPr txBox="1"/>
          <p:nvPr/>
        </p:nvSpPr>
        <p:spPr>
          <a:xfrm>
            <a:off x="0" y="3032071"/>
            <a:ext cx="11210897" cy="923330"/>
          </a:xfrm>
          <a:prstGeom prst="rect">
            <a:avLst/>
          </a:prstGeom>
          <a:noFill/>
        </p:spPr>
        <p:txBody>
          <a:bodyPr wrap="square" rtlCol="0">
            <a:spAutoFit/>
          </a:bodyPr>
          <a:lstStyle/>
          <a:p>
            <a:r>
              <a:rPr lang="ru-RU" sz="5400" kern="10" dirty="0" smtClean="0">
                <a:ln w="9525">
                  <a:round/>
                  <a:headEnd/>
                  <a:tailEnd/>
                </a:ln>
                <a:blipFill dpi="0" rotWithShape="0">
                  <a:blip r:embed="rId8"/>
                  <a:srcRect/>
                  <a:tile tx="0" ty="0" sx="100000" sy="100000" flip="none" algn="tl"/>
                </a:blipFill>
                <a:latin typeface="Monotype Corsiva"/>
              </a:rPr>
              <a:t>Газогенератора для газификации мякины</a:t>
            </a:r>
          </a:p>
        </p:txBody>
      </p:sp>
      <p:sp>
        <p:nvSpPr>
          <p:cNvPr id="17" name="TextBox 16"/>
          <p:cNvSpPr txBox="1"/>
          <p:nvPr/>
        </p:nvSpPr>
        <p:spPr>
          <a:xfrm>
            <a:off x="3352717" y="11818945"/>
            <a:ext cx="7715304" cy="923330"/>
          </a:xfrm>
          <a:prstGeom prst="rect">
            <a:avLst/>
          </a:prstGeom>
          <a:noFill/>
        </p:spPr>
        <p:txBody>
          <a:bodyPr wrap="square" rtlCol="0">
            <a:spAutoFit/>
          </a:bodyPr>
          <a:lstStyle/>
          <a:p>
            <a:pPr algn="ctr"/>
            <a:r>
              <a:rPr lang="ru-RU" sz="5400" kern="10" dirty="0" smtClean="0">
                <a:ln w="9525">
                  <a:round/>
                  <a:headEnd/>
                  <a:tailEnd/>
                </a:ln>
                <a:blipFill dpi="0" rotWithShape="0">
                  <a:blip r:embed="rId8"/>
                  <a:srcRect/>
                  <a:tile tx="0" ty="0" sx="100000" sy="100000" flip="none" algn="tl"/>
                </a:blipFill>
                <a:latin typeface="Monotype Corsiva"/>
              </a:rPr>
              <a:t>Схема газогенератора ВД-7</a:t>
            </a:r>
          </a:p>
        </p:txBody>
      </p:sp>
      <p:sp>
        <p:nvSpPr>
          <p:cNvPr id="18" name="TextBox 17"/>
          <p:cNvSpPr txBox="1"/>
          <p:nvPr/>
        </p:nvSpPr>
        <p:spPr>
          <a:xfrm>
            <a:off x="638073" y="20571420"/>
            <a:ext cx="12573088" cy="923330"/>
          </a:xfrm>
          <a:prstGeom prst="rect">
            <a:avLst/>
          </a:prstGeom>
          <a:noFill/>
        </p:spPr>
        <p:txBody>
          <a:bodyPr wrap="square" rtlCol="0">
            <a:spAutoFit/>
          </a:bodyPr>
          <a:lstStyle/>
          <a:p>
            <a:pPr algn="ctr"/>
            <a:r>
              <a:rPr lang="ru-RU" sz="5400" kern="10" dirty="0" smtClean="0">
                <a:ln w="9525">
                  <a:round/>
                  <a:headEnd/>
                  <a:tailEnd/>
                </a:ln>
                <a:blipFill dpi="0" rotWithShape="0">
                  <a:blip r:embed="rId8"/>
                  <a:srcRect/>
                  <a:tile tx="0" ty="0" sx="100000" sy="100000" flip="none" algn="tl"/>
                </a:blipFill>
                <a:latin typeface="Monotype Corsiva"/>
              </a:rPr>
              <a:t>Схема установки  СГ4 для газификации соломы</a:t>
            </a:r>
          </a:p>
        </p:txBody>
      </p:sp>
      <p:sp>
        <p:nvSpPr>
          <p:cNvPr id="20" name="TextBox 19"/>
          <p:cNvSpPr txBox="1"/>
          <p:nvPr/>
        </p:nvSpPr>
        <p:spPr>
          <a:xfrm rot="16200000">
            <a:off x="23551648" y="14766423"/>
            <a:ext cx="12533324" cy="923330"/>
          </a:xfrm>
          <a:prstGeom prst="rect">
            <a:avLst/>
          </a:prstGeom>
          <a:noFill/>
        </p:spPr>
        <p:txBody>
          <a:bodyPr wrap="square" rtlCol="0">
            <a:spAutoFit/>
          </a:bodyPr>
          <a:lstStyle/>
          <a:p>
            <a:pPr algn="ctr"/>
            <a:r>
              <a:rPr lang="ru-RU" sz="5400" kern="10" dirty="0" smtClean="0">
                <a:ln w="9525">
                  <a:round/>
                  <a:headEnd/>
                  <a:tailEnd/>
                </a:ln>
                <a:blipFill dpi="0" rotWithShape="0">
                  <a:blip r:embed="rId8"/>
                  <a:srcRect/>
                  <a:tile tx="0" ty="0" sx="100000" sy="100000" flip="none" algn="tl"/>
                </a:blipFill>
                <a:latin typeface="Monotype Corsiva"/>
              </a:rPr>
              <a:t>Газогенератор для газификации соломы сечки</a:t>
            </a:r>
          </a:p>
        </p:txBody>
      </p:sp>
      <p:sp>
        <p:nvSpPr>
          <p:cNvPr id="21" name="TextBox 20"/>
          <p:cNvSpPr txBox="1"/>
          <p:nvPr/>
        </p:nvSpPr>
        <p:spPr>
          <a:xfrm>
            <a:off x="13568351" y="20571420"/>
            <a:ext cx="11787270" cy="923330"/>
          </a:xfrm>
          <a:prstGeom prst="rect">
            <a:avLst/>
          </a:prstGeom>
          <a:noFill/>
        </p:spPr>
        <p:txBody>
          <a:bodyPr wrap="square" rtlCol="0">
            <a:spAutoFit/>
          </a:bodyPr>
          <a:lstStyle/>
          <a:p>
            <a:pPr algn="ctr"/>
            <a:r>
              <a:rPr lang="ru-RU" sz="5400" kern="10" dirty="0" smtClean="0">
                <a:ln w="9525">
                  <a:round/>
                  <a:headEnd/>
                  <a:tailEnd/>
                </a:ln>
                <a:blipFill dpi="0" rotWithShape="0">
                  <a:blip r:embed="rId8"/>
                  <a:srcRect/>
                  <a:tile tx="0" ty="0" sx="100000" sy="100000" flip="none" algn="tl"/>
                </a:blipFill>
                <a:latin typeface="Monotype Corsiva"/>
              </a:rPr>
              <a:t>Схема  газогенераторной установки  СГ4 </a:t>
            </a:r>
          </a:p>
        </p:txBody>
      </p:sp>
      <p:grpSp>
        <p:nvGrpSpPr>
          <p:cNvPr id="22" name="Группа 21"/>
          <p:cNvGrpSpPr/>
          <p:nvPr/>
        </p:nvGrpSpPr>
        <p:grpSpPr>
          <a:xfrm>
            <a:off x="0" y="0"/>
            <a:ext cx="30279975" cy="2817757"/>
            <a:chOff x="0" y="0"/>
            <a:chExt cx="30279975" cy="2817757"/>
          </a:xfrm>
        </p:grpSpPr>
        <p:grpSp>
          <p:nvGrpSpPr>
            <p:cNvPr id="23" name="Group 20"/>
            <p:cNvGrpSpPr>
              <a:grpSpLocks/>
            </p:cNvGrpSpPr>
            <p:nvPr/>
          </p:nvGrpSpPr>
          <p:grpSpPr bwMode="auto">
            <a:xfrm>
              <a:off x="0" y="0"/>
              <a:ext cx="30279975" cy="2817757"/>
              <a:chOff x="0" y="0"/>
              <a:chExt cx="19074" cy="1685"/>
            </a:xfrm>
          </p:grpSpPr>
          <p:sp>
            <p:nvSpPr>
              <p:cNvPr id="26"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27"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24" name="Рисунок 27" descr="логотип копия.jpg"/>
            <p:cNvPicPr>
              <a:picLocks noChangeAspect="1"/>
            </p:cNvPicPr>
            <p:nvPr/>
          </p:nvPicPr>
          <p:blipFill>
            <a:blip r:embed="rId9"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25" name="Прямоугольник 24"/>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spTree>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remove" nodeType="clickEffect">
                                  <p:stCondLst>
                                    <p:cond delay="0"/>
                                  </p:stCondLst>
                                  <p:childTnLst>
                                    <p:animScale>
                                      <p:cBhvr>
                                        <p:cTn id="6" dur="2000" fill="hold"/>
                                        <p:tgtEl>
                                          <p:spTgt spid="11"/>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remove" nodeType="clickEffect">
                                  <p:stCondLst>
                                    <p:cond delay="0"/>
                                  </p:stCondLst>
                                  <p:childTnLst>
                                    <p:animScale>
                                      <p:cBhvr>
                                        <p:cTn id="10" dur="2000" fill="hold"/>
                                        <p:tgtEl>
                                          <p:spTgt spid="12"/>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remove" nodeType="clickEffect">
                                  <p:stCondLst>
                                    <p:cond delay="0"/>
                                  </p:stCondLst>
                                  <p:childTnLst>
                                    <p:animScale>
                                      <p:cBhvr>
                                        <p:cTn id="14" dur="2000" fill="hold"/>
                                        <p:tgtEl>
                                          <p:spTgt spid="13"/>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remove" nodeType="clickEffect">
                                  <p:stCondLst>
                                    <p:cond delay="0"/>
                                  </p:stCondLst>
                                  <p:childTnLst>
                                    <p:animScale>
                                      <p:cBhvr>
                                        <p:cTn id="18" dur="2000" fill="hold"/>
                                        <p:tgtEl>
                                          <p:spTgt spid="14"/>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remove" nodeType="clickEffect">
                                  <p:stCondLst>
                                    <p:cond delay="0"/>
                                  </p:stCondLst>
                                  <p:childTnLst>
                                    <p:animScale>
                                      <p:cBhvr>
                                        <p:cTn id="22"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997111" y="2746319"/>
            <a:ext cx="2857520" cy="1015663"/>
          </a:xfrm>
          <a:prstGeom prst="rect">
            <a:avLst/>
          </a:prstGeom>
          <a:noFill/>
        </p:spPr>
        <p:txBody>
          <a:bodyPr wrap="square" rtlCol="0">
            <a:spAutoFit/>
          </a:bodyPr>
          <a:lstStyle/>
          <a:p>
            <a:pPr algn="ctr"/>
            <a:r>
              <a:rPr lang="ru-RU" sz="6000" b="1" u="sng" cap="all" dirty="0" smtClean="0">
                <a:solidFill>
                  <a:srgbClr val="C00000"/>
                </a:solidFill>
                <a:latin typeface="Times New Roman" pitchFamily="18" charset="0"/>
                <a:cs typeface="Times New Roman" pitchFamily="18" charset="0"/>
              </a:rPr>
              <a:t>СССР</a:t>
            </a:r>
          </a:p>
        </p:txBody>
      </p:sp>
      <p:sp>
        <p:nvSpPr>
          <p:cNvPr id="9" name="TextBox 8"/>
          <p:cNvSpPr txBox="1"/>
          <p:nvPr/>
        </p:nvSpPr>
        <p:spPr>
          <a:xfrm>
            <a:off x="17965112" y="2817757"/>
            <a:ext cx="11600483" cy="923330"/>
          </a:xfrm>
          <a:prstGeom prst="rect">
            <a:avLst/>
          </a:prstGeom>
          <a:noFill/>
        </p:spPr>
        <p:txBody>
          <a:bodyPr wrap="none" rtlCol="0">
            <a:spAutoFit/>
          </a:bodyPr>
          <a:lstStyle/>
          <a:p>
            <a:r>
              <a:rPr lang="ru-RU" sz="5400" b="1" dirty="0" smtClean="0">
                <a:solidFill>
                  <a:srgbClr val="002060"/>
                </a:solidFill>
                <a:latin typeface="Times New Roman" pitchFamily="18" charset="0"/>
                <a:cs typeface="Times New Roman" pitchFamily="18" charset="0"/>
              </a:rPr>
              <a:t>Другие газогенераторные установки</a:t>
            </a:r>
            <a:endParaRPr lang="ru-RU" sz="5400" b="1" dirty="0">
              <a:solidFill>
                <a:srgbClr val="002060"/>
              </a:solidFill>
              <a:latin typeface="Times New Roman" pitchFamily="18" charset="0"/>
              <a:cs typeface="Times New Roman" pitchFamily="18" charset="0"/>
            </a:endParaRPr>
          </a:p>
        </p:txBody>
      </p:sp>
      <p:pic>
        <p:nvPicPr>
          <p:cNvPr id="10" name="Рисунок 9" descr="Рис_137 Схема газогенератора для газификации торфа Волынского облмельтреста.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9445" y="4521344"/>
            <a:ext cx="3118797" cy="7200000"/>
          </a:xfrm>
          <a:prstGeom prst="rect">
            <a:avLst/>
          </a:prstGeom>
          <a:ln>
            <a:solidFill>
              <a:schemeClr val="tx1"/>
            </a:solidFill>
          </a:ln>
        </p:spPr>
      </p:pic>
      <p:pic>
        <p:nvPicPr>
          <p:cNvPr id="11" name="Рисунок 10" descr="Рис_141 Схема газогенератора НИКФИ.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4354169" y="12599745"/>
            <a:ext cx="4500594" cy="7077380"/>
          </a:xfrm>
          <a:prstGeom prst="rect">
            <a:avLst/>
          </a:prstGeom>
          <a:ln>
            <a:solidFill>
              <a:schemeClr val="tx1"/>
            </a:solidFill>
          </a:ln>
        </p:spPr>
      </p:pic>
      <p:pic>
        <p:nvPicPr>
          <p:cNvPr id="12" name="Рисунок 11" descr="Рис_142 Схема газогенератора для газификации древесного угля.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8941374" y="12461887"/>
            <a:ext cx="3413851" cy="7267493"/>
          </a:xfrm>
          <a:prstGeom prst="rect">
            <a:avLst/>
          </a:prstGeom>
          <a:ln>
            <a:solidFill>
              <a:schemeClr val="tx1"/>
            </a:solidFill>
          </a:ln>
        </p:spPr>
      </p:pic>
      <p:pic>
        <p:nvPicPr>
          <p:cNvPr id="13" name="Рисунок 12" descr="Рис_143 Схема газогенератора ГРУ-3.jpg"/>
          <p:cNvPicPr>
            <a:picLocks noChangeAspect="1"/>
          </p:cNvPicPr>
          <p:nvPr/>
        </p:nvPicPr>
        <p:blipFill>
          <a:blip r:embed="rId5" cstate="print">
            <a:clrChange>
              <a:clrFrom>
                <a:srgbClr val="FFFFFF"/>
              </a:clrFrom>
              <a:clrTo>
                <a:srgbClr val="FFFFFF">
                  <a:alpha val="0"/>
                </a:srgbClr>
              </a:clrTo>
            </a:clrChange>
          </a:blip>
          <a:stretch>
            <a:fillRect/>
          </a:stretch>
        </p:blipFill>
        <p:spPr>
          <a:xfrm>
            <a:off x="224618" y="12461887"/>
            <a:ext cx="4442585" cy="7332255"/>
          </a:xfrm>
          <a:prstGeom prst="rect">
            <a:avLst/>
          </a:prstGeom>
          <a:ln>
            <a:solidFill>
              <a:schemeClr val="tx1"/>
            </a:solidFill>
          </a:ln>
        </p:spPr>
      </p:pic>
      <p:pic>
        <p:nvPicPr>
          <p:cNvPr id="14" name="Рисунок 13" descr="Рис_144 Схема переносной газогенераторной установки ГРУ-3.jpg"/>
          <p:cNvPicPr>
            <a:picLocks noChangeAspect="1"/>
          </p:cNvPicPr>
          <p:nvPr/>
        </p:nvPicPr>
        <p:blipFill>
          <a:blip r:embed="rId6" cstate="print">
            <a:clrChange>
              <a:clrFrom>
                <a:srgbClr val="FFFFFF"/>
              </a:clrFrom>
              <a:clrTo>
                <a:srgbClr val="FFFFFF">
                  <a:alpha val="0"/>
                </a:srgbClr>
              </a:clrTo>
            </a:clrChange>
          </a:blip>
          <a:stretch>
            <a:fillRect/>
          </a:stretch>
        </p:blipFill>
        <p:spPr>
          <a:xfrm>
            <a:off x="11139459" y="4521344"/>
            <a:ext cx="7143800" cy="7297601"/>
          </a:xfrm>
          <a:prstGeom prst="rect">
            <a:avLst/>
          </a:prstGeom>
          <a:ln>
            <a:solidFill>
              <a:schemeClr val="tx1"/>
            </a:solidFill>
          </a:ln>
        </p:spPr>
      </p:pic>
      <p:pic>
        <p:nvPicPr>
          <p:cNvPr id="15" name="Рисунок 14" descr="Рис_145 Схема газогенераторной установки для газификации бурого угля узбекского управления кинофикации.jpg"/>
          <p:cNvPicPr>
            <a:picLocks noChangeAspect="1"/>
          </p:cNvPicPr>
          <p:nvPr/>
        </p:nvPicPr>
        <p:blipFill>
          <a:blip r:embed="rId7" cstate="print">
            <a:clrChange>
              <a:clrFrom>
                <a:srgbClr val="FFFFFF"/>
              </a:clrFrom>
              <a:clrTo>
                <a:srgbClr val="FFFFFF">
                  <a:alpha val="0"/>
                </a:srgbClr>
              </a:clrTo>
            </a:clrChange>
          </a:blip>
          <a:stretch>
            <a:fillRect/>
          </a:stretch>
        </p:blipFill>
        <p:spPr>
          <a:xfrm>
            <a:off x="4725212" y="12533325"/>
            <a:ext cx="9548031" cy="7233946"/>
          </a:xfrm>
          <a:prstGeom prst="rect">
            <a:avLst/>
          </a:prstGeom>
          <a:ln>
            <a:solidFill>
              <a:schemeClr val="tx1"/>
            </a:solidFill>
          </a:ln>
        </p:spPr>
      </p:pic>
      <p:pic>
        <p:nvPicPr>
          <p:cNvPr id="16" name="Рисунок 15" descr="Рис_146 Схема газогенератора ГКП-2Ш.jpg"/>
          <p:cNvPicPr>
            <a:picLocks noChangeAspect="1"/>
          </p:cNvPicPr>
          <p:nvPr/>
        </p:nvPicPr>
        <p:blipFill>
          <a:blip r:embed="rId8" cstate="print">
            <a:clrChange>
              <a:clrFrom>
                <a:srgbClr val="FFFFFF"/>
              </a:clrFrom>
              <a:clrTo>
                <a:srgbClr val="FFFFFF">
                  <a:alpha val="0"/>
                </a:srgbClr>
              </a:clrTo>
            </a:clrChange>
          </a:blip>
          <a:stretch>
            <a:fillRect/>
          </a:stretch>
        </p:blipFill>
        <p:spPr>
          <a:xfrm>
            <a:off x="3352717" y="4462372"/>
            <a:ext cx="3707800" cy="7274210"/>
          </a:xfrm>
          <a:prstGeom prst="rect">
            <a:avLst/>
          </a:prstGeom>
          <a:ln>
            <a:solidFill>
              <a:schemeClr val="tx1"/>
            </a:solidFill>
          </a:ln>
        </p:spPr>
      </p:pic>
      <p:pic>
        <p:nvPicPr>
          <p:cNvPr id="17" name="Рисунок 16" descr="Рис_158 Газогенератор ЦНИИМЭ-17 для газификации влажных дров.jpg"/>
          <p:cNvPicPr>
            <a:picLocks noChangeAspect="1"/>
          </p:cNvPicPr>
          <p:nvPr/>
        </p:nvPicPr>
        <p:blipFill>
          <a:blip r:embed="rId9" cstate="print">
            <a:clrChange>
              <a:clrFrom>
                <a:srgbClr val="FFFFFF"/>
              </a:clrFrom>
              <a:clrTo>
                <a:srgbClr val="FFFFFF">
                  <a:alpha val="0"/>
                </a:srgbClr>
              </a:clrTo>
            </a:clrChange>
          </a:blip>
          <a:stretch>
            <a:fillRect/>
          </a:stretch>
        </p:blipFill>
        <p:spPr>
          <a:xfrm>
            <a:off x="7138931" y="4521344"/>
            <a:ext cx="3935426" cy="7200000"/>
          </a:xfrm>
          <a:prstGeom prst="rect">
            <a:avLst/>
          </a:prstGeom>
          <a:ln>
            <a:solidFill>
              <a:schemeClr val="tx1"/>
            </a:solidFill>
          </a:ln>
        </p:spPr>
      </p:pic>
      <p:pic>
        <p:nvPicPr>
          <p:cNvPr id="18" name="Рисунок 17" descr="Рис_160 Схема газогенератора ГДО-100.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18354697" y="4592782"/>
            <a:ext cx="3929090" cy="7188303"/>
          </a:xfrm>
          <a:prstGeom prst="rect">
            <a:avLst/>
          </a:prstGeom>
          <a:ln>
            <a:solidFill>
              <a:schemeClr val="tx1"/>
            </a:solidFill>
          </a:ln>
        </p:spPr>
      </p:pic>
      <p:sp>
        <p:nvSpPr>
          <p:cNvPr id="19" name="Прямоугольник 18"/>
          <p:cNvSpPr/>
          <p:nvPr/>
        </p:nvSpPr>
        <p:spPr>
          <a:xfrm>
            <a:off x="22640977" y="3817889"/>
            <a:ext cx="7137344" cy="17697152"/>
          </a:xfrm>
          <a:prstGeom prst="rect">
            <a:avLst/>
          </a:prstGeom>
        </p:spPr>
        <p:txBody>
          <a:bodyPr wrap="square">
            <a:spAutoFit/>
          </a:bodyPr>
          <a:lstStyle/>
          <a:p>
            <a:pPr algn="just"/>
            <a:r>
              <a:rPr lang="ru-RU" sz="5200" kern="10" dirty="0" smtClean="0">
                <a:ln w="9525">
                  <a:round/>
                  <a:headEnd/>
                  <a:tailEnd/>
                </a:ln>
                <a:blipFill dpi="0" rotWithShape="0">
                  <a:blip r:embed="rId11"/>
                  <a:srcRect/>
                  <a:tile tx="0" ty="0" sx="100000" sy="100000" flip="none" algn="tl"/>
                </a:blipFill>
                <a:latin typeface="Monotype Corsiva"/>
              </a:rPr>
              <a:t>	Кроме </a:t>
            </a:r>
            <a:r>
              <a:rPr lang="ru-RU" sz="5200" kern="10" dirty="0" err="1" smtClean="0">
                <a:ln w="9525">
                  <a:round/>
                  <a:headEnd/>
                  <a:tailEnd/>
                </a:ln>
                <a:blipFill dpi="0" rotWithShape="0">
                  <a:blip r:embed="rId11"/>
                  <a:srcRect/>
                  <a:tile tx="0" ty="0" sx="100000" sy="100000" flip="none" algn="tl"/>
                </a:blipFill>
                <a:latin typeface="Monotype Corsiva"/>
              </a:rPr>
              <a:t>перечис</a:t>
            </a:r>
            <a:r>
              <a:rPr lang="en-US" sz="5200" kern="10" dirty="0" smtClean="0">
                <a:ln w="9525">
                  <a:round/>
                  <a:headEnd/>
                  <a:tailEnd/>
                </a:ln>
                <a:blipFill dpi="0" rotWithShape="0">
                  <a:blip r:embed="rId11"/>
                  <a:srcRect/>
                  <a:tile tx="0" ty="0" sx="100000" sy="100000" flip="none" algn="tl"/>
                </a:blipFill>
                <a:latin typeface="Monotype Corsiva"/>
              </a:rPr>
              <a:t>-</a:t>
            </a:r>
            <a:r>
              <a:rPr lang="ru-RU" sz="5200" kern="10" dirty="0" smtClean="0">
                <a:ln w="9525">
                  <a:round/>
                  <a:headEnd/>
                  <a:tailEnd/>
                </a:ln>
                <a:blipFill dpi="0" rotWithShape="0">
                  <a:blip r:embed="rId11"/>
                  <a:srcRect/>
                  <a:tile tx="0" ty="0" sx="100000" sy="100000" flip="none" algn="tl"/>
                </a:blipFill>
                <a:latin typeface="Monotype Corsiva"/>
              </a:rPr>
              <a:t>ленных отраслей газогене</a:t>
            </a:r>
            <a:r>
              <a:rPr lang="en-US" sz="5200" kern="10" dirty="0" smtClean="0">
                <a:ln w="9525">
                  <a:round/>
                  <a:headEnd/>
                  <a:tailEnd/>
                </a:ln>
                <a:blipFill dpi="0" rotWithShape="0">
                  <a:blip r:embed="rId11"/>
                  <a:srcRect/>
                  <a:tile tx="0" ty="0" sx="100000" sy="100000" flip="none" algn="tl"/>
                </a:blipFill>
                <a:latin typeface="Monotype Corsiva"/>
              </a:rPr>
              <a:t>-</a:t>
            </a:r>
            <a:r>
              <a:rPr lang="ru-RU" sz="5200" kern="10" dirty="0" err="1" smtClean="0">
                <a:ln w="9525">
                  <a:round/>
                  <a:headEnd/>
                  <a:tailEnd/>
                </a:ln>
                <a:blipFill dpi="0" rotWithShape="0">
                  <a:blip r:embed="rId11"/>
                  <a:srcRect/>
                  <a:tile tx="0" ty="0" sx="100000" sy="100000" flip="none" algn="tl"/>
                </a:blipFill>
                <a:latin typeface="Monotype Corsiva"/>
              </a:rPr>
              <a:t>раторные</a:t>
            </a:r>
            <a:r>
              <a:rPr lang="ru-RU" sz="5200" kern="10" dirty="0" smtClean="0">
                <a:ln w="9525">
                  <a:round/>
                  <a:headEnd/>
                  <a:tailEnd/>
                </a:ln>
                <a:blipFill dpi="0" rotWithShape="0">
                  <a:blip r:embed="rId11"/>
                  <a:srcRect/>
                  <a:tile tx="0" ty="0" sx="100000" sy="100000" flip="none" algn="tl"/>
                </a:blipFill>
                <a:latin typeface="Monotype Corsiva"/>
              </a:rPr>
              <a:t> установки судового, мотовозного, автомобильного и автотракторного типа с небольшими конструктивными изменениями нашли широкое применение для обслуживания землечерпалок, буровых машин и т.п. Кроме того в разнообразных отраслях народного хозяйства СССР в большом количестве применялись ДВС небольшой мощности (примерно в 10 л. с), наиболее удачные конструкции которых  мы здесь рассмотрим .</a:t>
            </a:r>
          </a:p>
        </p:txBody>
      </p:sp>
      <p:sp>
        <p:nvSpPr>
          <p:cNvPr id="20" name="TextBox 19"/>
          <p:cNvSpPr txBox="1"/>
          <p:nvPr/>
        </p:nvSpPr>
        <p:spPr>
          <a:xfrm>
            <a:off x="0" y="2746319"/>
            <a:ext cx="7138931" cy="1754326"/>
          </a:xfrm>
          <a:prstGeom prst="rect">
            <a:avLst/>
          </a:prstGeom>
          <a:noFill/>
        </p:spPr>
        <p:txBody>
          <a:bodyPr wrap="square" rtlCol="0">
            <a:spAutoFit/>
          </a:bodyPr>
          <a:lstStyle/>
          <a:p>
            <a:r>
              <a:rPr lang="ru-RU" sz="5400" kern="10" dirty="0" smtClean="0">
                <a:ln w="9525">
                  <a:round/>
                  <a:headEnd/>
                  <a:tailEnd/>
                </a:ln>
                <a:blipFill dpi="0" rotWithShape="0">
                  <a:blip r:embed="rId11"/>
                  <a:srcRect/>
                  <a:tile tx="0" ty="0" sx="100000" sy="100000" flip="none" algn="tl"/>
                </a:blipFill>
                <a:latin typeface="Monotype Corsiva"/>
              </a:rPr>
              <a:t>Схема газогенератора для газификации торфа </a:t>
            </a:r>
          </a:p>
        </p:txBody>
      </p:sp>
      <p:sp>
        <p:nvSpPr>
          <p:cNvPr id="21" name="TextBox 20"/>
          <p:cNvSpPr txBox="1"/>
          <p:nvPr/>
        </p:nvSpPr>
        <p:spPr>
          <a:xfrm>
            <a:off x="18997639" y="19740424"/>
            <a:ext cx="3286148" cy="1754326"/>
          </a:xfrm>
          <a:prstGeom prst="rect">
            <a:avLst/>
          </a:prstGeom>
          <a:noFill/>
        </p:spPr>
        <p:txBody>
          <a:bodyPr wrap="square" rtlCol="0">
            <a:spAutoFit/>
          </a:bodyPr>
          <a:lstStyle/>
          <a:p>
            <a:r>
              <a:rPr lang="ru-RU" sz="5400" kern="10" dirty="0" smtClean="0">
                <a:ln w="9525">
                  <a:round/>
                  <a:headEnd/>
                  <a:tailEnd/>
                </a:ln>
                <a:blipFill dpi="0" rotWithShape="0">
                  <a:blip r:embed="rId11"/>
                  <a:srcRect/>
                  <a:tile tx="0" ty="0" sx="100000" sy="100000" flip="none" algn="tl"/>
                </a:blipFill>
                <a:latin typeface="Monotype Corsiva"/>
              </a:rPr>
              <a:t>Газогенератор АВ-1</a:t>
            </a:r>
          </a:p>
        </p:txBody>
      </p:sp>
      <p:sp>
        <p:nvSpPr>
          <p:cNvPr id="22" name="TextBox 21"/>
          <p:cNvSpPr txBox="1"/>
          <p:nvPr/>
        </p:nvSpPr>
        <p:spPr>
          <a:xfrm>
            <a:off x="5210105" y="19740424"/>
            <a:ext cx="8358246" cy="1754326"/>
          </a:xfrm>
          <a:prstGeom prst="rect">
            <a:avLst/>
          </a:prstGeom>
          <a:noFill/>
        </p:spPr>
        <p:txBody>
          <a:bodyPr wrap="square" rtlCol="0">
            <a:spAutoFit/>
          </a:bodyPr>
          <a:lstStyle/>
          <a:p>
            <a:pPr algn="just"/>
            <a:r>
              <a:rPr lang="ru-RU" sz="5400" kern="10" dirty="0" smtClean="0">
                <a:ln w="9525">
                  <a:round/>
                  <a:headEnd/>
                  <a:tailEnd/>
                </a:ln>
                <a:blipFill dpi="0" rotWithShape="0">
                  <a:blip r:embed="rId11"/>
                  <a:srcRect/>
                  <a:tile tx="0" ty="0" sx="100000" sy="100000" flip="none" algn="tl"/>
                </a:blipFill>
                <a:latin typeface="Monotype Corsiva"/>
              </a:rPr>
              <a:t>Установка для газификации узбекского  бурого угля</a:t>
            </a:r>
          </a:p>
        </p:txBody>
      </p:sp>
      <p:sp>
        <p:nvSpPr>
          <p:cNvPr id="23" name="TextBox 22"/>
          <p:cNvSpPr txBox="1"/>
          <p:nvPr/>
        </p:nvSpPr>
        <p:spPr>
          <a:xfrm>
            <a:off x="13425475" y="3603575"/>
            <a:ext cx="8853443" cy="923330"/>
          </a:xfrm>
          <a:prstGeom prst="rect">
            <a:avLst/>
          </a:prstGeom>
          <a:noFill/>
        </p:spPr>
        <p:txBody>
          <a:bodyPr wrap="square" rtlCol="0">
            <a:spAutoFit/>
          </a:bodyPr>
          <a:lstStyle/>
          <a:p>
            <a:r>
              <a:rPr lang="ru-RU" sz="5400" kern="10" dirty="0" smtClean="0">
                <a:ln w="9525">
                  <a:round/>
                  <a:headEnd/>
                  <a:tailEnd/>
                </a:ln>
                <a:blipFill dpi="0" rotWithShape="0">
                  <a:blip r:embed="rId11"/>
                  <a:srcRect/>
                  <a:tile tx="0" ty="0" sx="100000" sy="100000" flip="none" algn="tl"/>
                </a:blipFill>
                <a:latin typeface="Monotype Corsiva"/>
              </a:rPr>
              <a:t>Схема газогенератора ГДО-100</a:t>
            </a:r>
          </a:p>
        </p:txBody>
      </p:sp>
      <p:sp>
        <p:nvSpPr>
          <p:cNvPr id="24" name="TextBox 23"/>
          <p:cNvSpPr txBox="1"/>
          <p:nvPr/>
        </p:nvSpPr>
        <p:spPr>
          <a:xfrm>
            <a:off x="10925145" y="11676069"/>
            <a:ext cx="11215766" cy="923330"/>
          </a:xfrm>
          <a:prstGeom prst="rect">
            <a:avLst/>
          </a:prstGeom>
          <a:noFill/>
        </p:spPr>
        <p:txBody>
          <a:bodyPr wrap="square" rtlCol="0">
            <a:spAutoFit/>
          </a:bodyPr>
          <a:lstStyle/>
          <a:p>
            <a:r>
              <a:rPr lang="ru-RU" sz="5400" kern="10" dirty="0" smtClean="0">
                <a:ln w="9525">
                  <a:round/>
                  <a:headEnd/>
                  <a:tailEnd/>
                </a:ln>
                <a:blipFill dpi="0" rotWithShape="0">
                  <a:blip r:embed="rId11"/>
                  <a:srcRect/>
                  <a:tile tx="0" ty="0" sx="100000" sy="100000" flip="none" algn="tl"/>
                </a:blipFill>
                <a:latin typeface="Monotype Corsiva"/>
              </a:rPr>
              <a:t>Схема газогенераторной установки ГРУ-3</a:t>
            </a:r>
          </a:p>
        </p:txBody>
      </p:sp>
      <p:sp>
        <p:nvSpPr>
          <p:cNvPr id="25" name="TextBox 24"/>
          <p:cNvSpPr txBox="1"/>
          <p:nvPr/>
        </p:nvSpPr>
        <p:spPr>
          <a:xfrm>
            <a:off x="6996055" y="2817757"/>
            <a:ext cx="4357717" cy="1754326"/>
          </a:xfrm>
          <a:prstGeom prst="rect">
            <a:avLst/>
          </a:prstGeom>
          <a:noFill/>
        </p:spPr>
        <p:txBody>
          <a:bodyPr wrap="square" rtlCol="0">
            <a:spAutoFit/>
          </a:bodyPr>
          <a:lstStyle/>
          <a:p>
            <a:r>
              <a:rPr lang="ru-RU" sz="5400" kern="10" dirty="0" smtClean="0">
                <a:ln w="9525">
                  <a:round/>
                  <a:headEnd/>
                  <a:tailEnd/>
                </a:ln>
                <a:blipFill dpi="0" rotWithShape="0">
                  <a:blip r:embed="rId11"/>
                  <a:srcRect/>
                  <a:tile tx="0" ty="0" sx="100000" sy="100000" flip="none" algn="tl"/>
                </a:blipFill>
                <a:latin typeface="Monotype Corsiva"/>
              </a:rPr>
              <a:t>Газогенератора ЦНИИМЭ-17</a:t>
            </a:r>
          </a:p>
        </p:txBody>
      </p:sp>
      <p:sp>
        <p:nvSpPr>
          <p:cNvPr id="26" name="TextBox 25"/>
          <p:cNvSpPr txBox="1"/>
          <p:nvPr/>
        </p:nvSpPr>
        <p:spPr>
          <a:xfrm>
            <a:off x="13639789" y="19740424"/>
            <a:ext cx="5072098" cy="1754326"/>
          </a:xfrm>
          <a:prstGeom prst="rect">
            <a:avLst/>
          </a:prstGeom>
          <a:noFill/>
        </p:spPr>
        <p:txBody>
          <a:bodyPr wrap="square" rtlCol="0">
            <a:spAutoFit/>
          </a:bodyPr>
          <a:lstStyle/>
          <a:p>
            <a:r>
              <a:rPr lang="ru-RU" sz="5400" kern="10" dirty="0" smtClean="0">
                <a:ln w="9525">
                  <a:round/>
                  <a:headEnd/>
                  <a:tailEnd/>
                </a:ln>
                <a:blipFill dpi="0" rotWithShape="0">
                  <a:blip r:embed="rId11"/>
                  <a:srcRect/>
                  <a:tile tx="0" ty="0" sx="100000" sy="100000" flip="none" algn="tl"/>
                </a:blipFill>
                <a:latin typeface="Monotype Corsiva"/>
              </a:rPr>
              <a:t>Схема </a:t>
            </a:r>
            <a:r>
              <a:rPr lang="ru-RU" sz="5400" kern="10" dirty="0" err="1" smtClean="0">
                <a:ln w="9525">
                  <a:round/>
                  <a:headEnd/>
                  <a:tailEnd/>
                </a:ln>
                <a:blipFill dpi="0" rotWithShape="0">
                  <a:blip r:embed="rId11"/>
                  <a:srcRect/>
                  <a:tile tx="0" ty="0" sx="100000" sy="100000" flip="none" algn="tl"/>
                </a:blipFill>
                <a:latin typeface="Monotype Corsiva"/>
              </a:rPr>
              <a:t>газогене-ратора</a:t>
            </a:r>
            <a:r>
              <a:rPr lang="ru-RU" sz="5400" kern="10" dirty="0" smtClean="0">
                <a:ln w="9525">
                  <a:round/>
                  <a:headEnd/>
                  <a:tailEnd/>
                </a:ln>
                <a:blipFill dpi="0" rotWithShape="0">
                  <a:blip r:embed="rId11"/>
                  <a:srcRect/>
                  <a:tile tx="0" ty="0" sx="100000" sy="100000" flip="none" algn="tl"/>
                </a:blipFill>
                <a:latin typeface="Monotype Corsiva"/>
              </a:rPr>
              <a:t> НИКФИ</a:t>
            </a:r>
          </a:p>
        </p:txBody>
      </p:sp>
      <p:sp>
        <p:nvSpPr>
          <p:cNvPr id="27" name="TextBox 26"/>
          <p:cNvSpPr txBox="1"/>
          <p:nvPr/>
        </p:nvSpPr>
        <p:spPr>
          <a:xfrm>
            <a:off x="0" y="11604631"/>
            <a:ext cx="10710831" cy="923330"/>
          </a:xfrm>
          <a:prstGeom prst="rect">
            <a:avLst/>
          </a:prstGeom>
          <a:noFill/>
        </p:spPr>
        <p:txBody>
          <a:bodyPr wrap="square" rtlCol="0">
            <a:spAutoFit/>
          </a:bodyPr>
          <a:lstStyle/>
          <a:p>
            <a:r>
              <a:rPr lang="ru-RU" sz="5400" kern="10" dirty="0" smtClean="0">
                <a:ln w="9525">
                  <a:round/>
                  <a:headEnd/>
                  <a:tailEnd/>
                </a:ln>
                <a:blipFill dpi="0" rotWithShape="0">
                  <a:blip r:embed="rId11"/>
                  <a:srcRect/>
                  <a:tile tx="0" ty="0" sx="100000" sy="100000" flip="none" algn="tl"/>
                </a:blipFill>
                <a:latin typeface="Monotype Corsiva"/>
              </a:rPr>
              <a:t>Газогенератор для газификации торфа </a:t>
            </a:r>
          </a:p>
        </p:txBody>
      </p:sp>
      <p:sp>
        <p:nvSpPr>
          <p:cNvPr id="28" name="TextBox 27"/>
          <p:cNvSpPr txBox="1"/>
          <p:nvPr/>
        </p:nvSpPr>
        <p:spPr>
          <a:xfrm>
            <a:off x="0" y="19740424"/>
            <a:ext cx="4995791" cy="1754326"/>
          </a:xfrm>
          <a:prstGeom prst="rect">
            <a:avLst/>
          </a:prstGeom>
          <a:noFill/>
        </p:spPr>
        <p:txBody>
          <a:bodyPr wrap="square" rtlCol="0">
            <a:spAutoFit/>
          </a:bodyPr>
          <a:lstStyle/>
          <a:p>
            <a:pPr algn="ctr"/>
            <a:r>
              <a:rPr lang="ru-RU" sz="5400" kern="10" dirty="0" smtClean="0">
                <a:ln w="9525">
                  <a:round/>
                  <a:headEnd/>
                  <a:tailEnd/>
                </a:ln>
                <a:blipFill dpi="0" rotWithShape="0">
                  <a:blip r:embed="rId11"/>
                  <a:srcRect/>
                  <a:tile tx="0" ty="0" sx="100000" sy="100000" flip="none" algn="tl"/>
                </a:blipFill>
                <a:latin typeface="Monotype Corsiva"/>
              </a:rPr>
              <a:t>Схема </a:t>
            </a:r>
            <a:r>
              <a:rPr lang="ru-RU" sz="5400" kern="10" dirty="0" err="1" smtClean="0">
                <a:ln w="9525">
                  <a:round/>
                  <a:headEnd/>
                  <a:tailEnd/>
                </a:ln>
                <a:blipFill dpi="0" rotWithShape="0">
                  <a:blip r:embed="rId11"/>
                  <a:srcRect/>
                  <a:tile tx="0" ty="0" sx="100000" sy="100000" flip="none" algn="tl"/>
                </a:blipFill>
                <a:latin typeface="Monotype Corsiva"/>
              </a:rPr>
              <a:t>газогенера-тора</a:t>
            </a:r>
            <a:r>
              <a:rPr lang="ru-RU" sz="5400" kern="10" dirty="0" smtClean="0">
                <a:ln w="9525">
                  <a:round/>
                  <a:headEnd/>
                  <a:tailEnd/>
                </a:ln>
                <a:blipFill dpi="0" rotWithShape="0">
                  <a:blip r:embed="rId11"/>
                  <a:srcRect/>
                  <a:tile tx="0" ty="0" sx="100000" sy="100000" flip="none" algn="tl"/>
                </a:blipFill>
                <a:latin typeface="Monotype Corsiva"/>
              </a:rPr>
              <a:t> ГРУ-3</a:t>
            </a:r>
          </a:p>
        </p:txBody>
      </p:sp>
      <p:grpSp>
        <p:nvGrpSpPr>
          <p:cNvPr id="29" name="Группа 28"/>
          <p:cNvGrpSpPr/>
          <p:nvPr/>
        </p:nvGrpSpPr>
        <p:grpSpPr>
          <a:xfrm>
            <a:off x="0" y="0"/>
            <a:ext cx="30279975" cy="2817757"/>
            <a:chOff x="0" y="0"/>
            <a:chExt cx="30279975" cy="2817757"/>
          </a:xfrm>
        </p:grpSpPr>
        <p:grpSp>
          <p:nvGrpSpPr>
            <p:cNvPr id="30" name="Group 20"/>
            <p:cNvGrpSpPr>
              <a:grpSpLocks/>
            </p:cNvGrpSpPr>
            <p:nvPr/>
          </p:nvGrpSpPr>
          <p:grpSpPr bwMode="auto">
            <a:xfrm>
              <a:off x="0" y="0"/>
              <a:ext cx="30279975" cy="2817757"/>
              <a:chOff x="0" y="0"/>
              <a:chExt cx="19074" cy="1685"/>
            </a:xfrm>
          </p:grpSpPr>
          <p:sp>
            <p:nvSpPr>
              <p:cNvPr id="33"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34"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31" name="Рисунок 27" descr="логотип копия.jpg"/>
            <p:cNvPicPr>
              <a:picLocks noChangeAspect="1"/>
            </p:cNvPicPr>
            <p:nvPr/>
          </p:nvPicPr>
          <p:blipFill>
            <a:blip r:embed="rId12"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32" name="Прямоугольник 31"/>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spTree>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remove" nodeType="clickEffect">
                                  <p:stCondLst>
                                    <p:cond delay="0"/>
                                  </p:stCondLst>
                                  <p:childTnLst>
                                    <p:animScale>
                                      <p:cBhvr>
                                        <p:cTn id="6" dur="2000" fill="hold"/>
                                        <p:tgtEl>
                                          <p:spTgt spid="1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remove" nodeType="clickEffect">
                                  <p:stCondLst>
                                    <p:cond delay="0"/>
                                  </p:stCondLst>
                                  <p:childTnLst>
                                    <p:animScale>
                                      <p:cBhvr>
                                        <p:cTn id="10" dur="2000" fill="hold"/>
                                        <p:tgtEl>
                                          <p:spTgt spid="16"/>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remove" nodeType="clickEffect">
                                  <p:stCondLst>
                                    <p:cond delay="0"/>
                                  </p:stCondLst>
                                  <p:childTnLst>
                                    <p:animScale>
                                      <p:cBhvr>
                                        <p:cTn id="14" dur="2000" fill="hold"/>
                                        <p:tgtEl>
                                          <p:spTgt spid="17"/>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remove" nodeType="clickEffect">
                                  <p:stCondLst>
                                    <p:cond delay="0"/>
                                  </p:stCondLst>
                                  <p:childTnLst>
                                    <p:animScale>
                                      <p:cBhvr>
                                        <p:cTn id="18" dur="2000" fill="hold"/>
                                        <p:tgtEl>
                                          <p:spTgt spid="14"/>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remove" nodeType="clickEffect">
                                  <p:stCondLst>
                                    <p:cond delay="0"/>
                                  </p:stCondLst>
                                  <p:childTnLst>
                                    <p:animScale>
                                      <p:cBhvr>
                                        <p:cTn id="22" dur="2000" fill="hold"/>
                                        <p:tgtEl>
                                          <p:spTgt spid="18"/>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remove" nodeType="clickEffect">
                                  <p:stCondLst>
                                    <p:cond delay="0"/>
                                  </p:stCondLst>
                                  <p:childTnLst>
                                    <p:animScale>
                                      <p:cBhvr>
                                        <p:cTn id="26" dur="2000" fill="hold"/>
                                        <p:tgtEl>
                                          <p:spTgt spid="13"/>
                                        </p:tgtEl>
                                      </p:cBhvr>
                                      <p:by x="150000" y="150000"/>
                                    </p:animScale>
                                  </p:childTnLst>
                                </p:cTn>
                              </p:par>
                            </p:childTnLst>
                          </p:cTn>
                        </p:par>
                      </p:childTnLst>
                    </p:cTn>
                  </p:par>
                  <p:par>
                    <p:cTn id="27" fill="hold">
                      <p:stCondLst>
                        <p:cond delay="indefinite"/>
                      </p:stCondLst>
                      <p:childTnLst>
                        <p:par>
                          <p:cTn id="28" fill="hold">
                            <p:stCondLst>
                              <p:cond delay="0"/>
                            </p:stCondLst>
                            <p:childTnLst>
                              <p:par>
                                <p:cTn id="29" presetID="6" presetClass="emph" presetSubtype="0" fill="remove" nodeType="clickEffect">
                                  <p:stCondLst>
                                    <p:cond delay="0"/>
                                  </p:stCondLst>
                                  <p:childTnLst>
                                    <p:animScale>
                                      <p:cBhvr>
                                        <p:cTn id="30" dur="2000" fill="hold"/>
                                        <p:tgtEl>
                                          <p:spTgt spid="15"/>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6" presetClass="emph" presetSubtype="0" fill="remove" nodeType="clickEffect">
                                  <p:stCondLst>
                                    <p:cond delay="0"/>
                                  </p:stCondLst>
                                  <p:childTnLst>
                                    <p:animScale>
                                      <p:cBhvr>
                                        <p:cTn id="34" dur="2000" fill="hold"/>
                                        <p:tgtEl>
                                          <p:spTgt spid="11"/>
                                        </p:tgtEl>
                                      </p:cBhvr>
                                      <p:by x="150000" y="150000"/>
                                    </p:animScale>
                                  </p:childTnLst>
                                </p:cTn>
                              </p:par>
                            </p:childTnLst>
                          </p:cTn>
                        </p:par>
                      </p:childTnLst>
                    </p:cTn>
                  </p:par>
                  <p:par>
                    <p:cTn id="35" fill="hold">
                      <p:stCondLst>
                        <p:cond delay="indefinite"/>
                      </p:stCondLst>
                      <p:childTnLst>
                        <p:par>
                          <p:cTn id="36" fill="hold">
                            <p:stCondLst>
                              <p:cond delay="0"/>
                            </p:stCondLst>
                            <p:childTnLst>
                              <p:par>
                                <p:cTn id="37" presetID="6" presetClass="emph" presetSubtype="0" fill="remove" nodeType="clickEffect">
                                  <p:stCondLst>
                                    <p:cond delay="0"/>
                                  </p:stCondLst>
                                  <p:childTnLst>
                                    <p:animScale>
                                      <p:cBhvr>
                                        <p:cTn id="38"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Рис_5 Наиболее распространенные схемы конструкций газогенераторов по типу процесса газификации.jpg"/>
          <p:cNvPicPr>
            <a:picLocks noChangeAspect="1"/>
          </p:cNvPicPr>
          <p:nvPr/>
        </p:nvPicPr>
        <p:blipFill>
          <a:blip r:embed="rId3" cstate="print">
            <a:clrChange>
              <a:clrFrom>
                <a:srgbClr val="FFFFFF"/>
              </a:clrFrom>
              <a:clrTo>
                <a:srgbClr val="FFFFFF">
                  <a:alpha val="0"/>
                </a:srgbClr>
              </a:clrTo>
            </a:clrChange>
          </a:blip>
          <a:stretch>
            <a:fillRect/>
          </a:stretch>
        </p:blipFill>
        <p:spPr>
          <a:xfrm>
            <a:off x="638073" y="6389657"/>
            <a:ext cx="13948087" cy="7200000"/>
          </a:xfrm>
          <a:prstGeom prst="rect">
            <a:avLst/>
          </a:prstGeom>
          <a:ln>
            <a:solidFill>
              <a:schemeClr val="tx1"/>
            </a:solidFill>
          </a:ln>
        </p:spPr>
      </p:pic>
      <p:pic>
        <p:nvPicPr>
          <p:cNvPr id="10" name="Рисунок 9" descr="Рис_167 Процессы газификации и пиролиза твердого топлива, протекающие в газогенераторе и динамика изменений температур и состава генераторного газа по соответствующим зонам в газогенераторе.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4639921" y="6404895"/>
            <a:ext cx="15065894" cy="7200000"/>
          </a:xfrm>
          <a:prstGeom prst="rect">
            <a:avLst/>
          </a:prstGeom>
          <a:ln>
            <a:solidFill>
              <a:schemeClr val="tx1"/>
            </a:solidFill>
          </a:ln>
        </p:spPr>
      </p:pic>
      <p:pic>
        <p:nvPicPr>
          <p:cNvPr id="9" name="Рисунок 8" descr="Рис_166 Процессы газификации и пиролиза твердого топлива, протекающие в газогенераторе и динамика изменений температур и состава генераторного газа по соответствующим зонам в прямоточном га.jpg"/>
          <p:cNvPicPr>
            <a:picLocks noChangeAspect="1"/>
          </p:cNvPicPr>
          <p:nvPr/>
        </p:nvPicPr>
        <p:blipFill>
          <a:blip r:embed="rId5" cstate="print">
            <a:clrChange>
              <a:clrFrom>
                <a:srgbClr val="FFFFFF"/>
              </a:clrFrom>
              <a:clrTo>
                <a:srgbClr val="FFFFFF">
                  <a:alpha val="0"/>
                </a:srgbClr>
              </a:clrTo>
            </a:clrChange>
          </a:blip>
          <a:srcRect r="2530"/>
          <a:stretch>
            <a:fillRect/>
          </a:stretch>
        </p:blipFill>
        <p:spPr>
          <a:xfrm>
            <a:off x="14639921" y="13819209"/>
            <a:ext cx="15073418" cy="7200000"/>
          </a:xfrm>
          <a:prstGeom prst="rect">
            <a:avLst/>
          </a:prstGeom>
          <a:ln>
            <a:solidFill>
              <a:schemeClr val="tx1"/>
            </a:solidFill>
          </a:ln>
        </p:spPr>
      </p:pic>
      <p:pic>
        <p:nvPicPr>
          <p:cNvPr id="11" name="Рисунок 10" descr="Схема пиролиза.jpg"/>
          <p:cNvPicPr>
            <a:picLocks noChangeAspect="1"/>
          </p:cNvPicPr>
          <p:nvPr/>
        </p:nvPicPr>
        <p:blipFill>
          <a:blip r:embed="rId6" cstate="print">
            <a:clrChange>
              <a:clrFrom>
                <a:srgbClr val="FFFFFF"/>
              </a:clrFrom>
              <a:clrTo>
                <a:srgbClr val="FFFFFF">
                  <a:alpha val="0"/>
                </a:srgbClr>
              </a:clrTo>
            </a:clrChange>
          </a:blip>
          <a:srcRect b="3757"/>
          <a:stretch>
            <a:fillRect/>
          </a:stretch>
        </p:blipFill>
        <p:spPr>
          <a:xfrm>
            <a:off x="638073" y="13747771"/>
            <a:ext cx="13930410" cy="7286676"/>
          </a:xfrm>
          <a:prstGeom prst="rect">
            <a:avLst/>
          </a:prstGeom>
          <a:ln>
            <a:solidFill>
              <a:schemeClr val="tx1"/>
            </a:solidFill>
          </a:ln>
        </p:spPr>
      </p:pic>
      <p:sp>
        <p:nvSpPr>
          <p:cNvPr id="14" name="TextBox 13"/>
          <p:cNvSpPr txBox="1"/>
          <p:nvPr/>
        </p:nvSpPr>
        <p:spPr>
          <a:xfrm>
            <a:off x="638074" y="2960633"/>
            <a:ext cx="29003828" cy="3416320"/>
          </a:xfrm>
          <a:prstGeom prst="rect">
            <a:avLst/>
          </a:prstGeom>
          <a:noFill/>
        </p:spPr>
        <p:txBody>
          <a:bodyPr wrap="square" rtlCol="0">
            <a:spAutoFit/>
          </a:bodyPr>
          <a:lstStyle/>
          <a:p>
            <a:pPr algn="just"/>
            <a:r>
              <a:rPr lang="ru-RU" sz="5400" kern="10" dirty="0" smtClean="0">
                <a:ln w="9525">
                  <a:round/>
                  <a:headEnd/>
                  <a:tailEnd/>
                </a:ln>
                <a:blipFill dpi="0" rotWithShape="0">
                  <a:blip r:embed="rId7"/>
                  <a:srcRect/>
                  <a:tile tx="0" ty="0" sx="100000" sy="100000" flip="none" algn="tl"/>
                </a:blipFill>
                <a:latin typeface="Monotype Corsiva"/>
              </a:rPr>
              <a:t>	Проведенные исследования позволили выделить шесть типов газогенераторных установок: а) газогенераторы прямого процесса, б) газогенераторы обращенного процесса, в) газогенераторы </a:t>
            </a:r>
            <a:r>
              <a:rPr lang="ru-RU" sz="5400" kern="10" dirty="0" err="1" smtClean="0">
                <a:ln w="9525">
                  <a:round/>
                  <a:headEnd/>
                  <a:tailEnd/>
                </a:ln>
                <a:blipFill dpi="0" rotWithShape="0">
                  <a:blip r:embed="rId7"/>
                  <a:srcRect/>
                  <a:tile tx="0" ty="0" sx="100000" sy="100000" flip="none" algn="tl"/>
                </a:blipFill>
                <a:latin typeface="Monotype Corsiva"/>
              </a:rPr>
              <a:t>двухзонного</a:t>
            </a:r>
            <a:r>
              <a:rPr lang="ru-RU" sz="5400" kern="10" dirty="0" smtClean="0">
                <a:ln w="9525">
                  <a:round/>
                  <a:headEnd/>
                  <a:tailEnd/>
                </a:ln>
                <a:blipFill dpi="0" rotWithShape="0">
                  <a:blip r:embed="rId7"/>
                  <a:srcRect/>
                  <a:tile tx="0" ty="0" sx="100000" sy="100000" flip="none" algn="tl"/>
                </a:blipFill>
                <a:latin typeface="Monotype Corsiva"/>
              </a:rPr>
              <a:t> процесса,  г) газогенераторы горизонтального процесса, </a:t>
            </a:r>
            <a:r>
              <a:rPr lang="ru-RU" sz="5400" kern="10" dirty="0" err="1" smtClean="0">
                <a:ln w="9525">
                  <a:round/>
                  <a:headEnd/>
                  <a:tailEnd/>
                </a:ln>
                <a:blipFill dpi="0" rotWithShape="0">
                  <a:blip r:embed="rId7"/>
                  <a:srcRect/>
                  <a:tile tx="0" ty="0" sx="100000" sy="100000" flip="none" algn="tl"/>
                </a:blipFill>
                <a:latin typeface="Monotype Corsiva"/>
              </a:rPr>
              <a:t>д</a:t>
            </a:r>
            <a:r>
              <a:rPr lang="ru-RU" sz="5400" kern="10" dirty="0" smtClean="0">
                <a:ln w="9525">
                  <a:round/>
                  <a:headEnd/>
                  <a:tailEnd/>
                </a:ln>
                <a:blipFill dpi="0" rotWithShape="0">
                  <a:blip r:embed="rId7"/>
                  <a:srcRect/>
                  <a:tile tx="0" ty="0" sx="100000" sy="100000" flip="none" algn="tl"/>
                </a:blipFill>
                <a:latin typeface="Monotype Corsiva"/>
              </a:rPr>
              <a:t>) реверсивные газогенераторы, е) газогенераторы особого рода (на схеме не показан), к которым относятся конструкции  не попадающие в перечисленные схемы.</a:t>
            </a:r>
            <a:endParaRPr lang="ru-RU" sz="5400" dirty="0"/>
          </a:p>
        </p:txBody>
      </p:sp>
      <p:grpSp>
        <p:nvGrpSpPr>
          <p:cNvPr id="13" name="Группа 12"/>
          <p:cNvGrpSpPr/>
          <p:nvPr/>
        </p:nvGrpSpPr>
        <p:grpSpPr>
          <a:xfrm>
            <a:off x="0" y="0"/>
            <a:ext cx="30279975" cy="2817757"/>
            <a:chOff x="0" y="0"/>
            <a:chExt cx="30279975" cy="2817757"/>
          </a:xfrm>
        </p:grpSpPr>
        <p:grpSp>
          <p:nvGrpSpPr>
            <p:cNvPr id="15" name="Group 20"/>
            <p:cNvGrpSpPr>
              <a:grpSpLocks/>
            </p:cNvGrpSpPr>
            <p:nvPr/>
          </p:nvGrpSpPr>
          <p:grpSpPr bwMode="auto">
            <a:xfrm>
              <a:off x="0" y="0"/>
              <a:ext cx="30279975" cy="2817757"/>
              <a:chOff x="0" y="0"/>
              <a:chExt cx="19074" cy="1685"/>
            </a:xfrm>
          </p:grpSpPr>
          <p:sp>
            <p:nvSpPr>
              <p:cNvPr id="18"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19"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16" name="Рисунок 27" descr="логотип копия.jpg"/>
            <p:cNvPicPr>
              <a:picLocks noChangeAspect="1"/>
            </p:cNvPicPr>
            <p:nvPr/>
          </p:nvPicPr>
          <p:blipFill>
            <a:blip r:embed="rId8"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17" name="Прямоугольник 16"/>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spTree>
  </p:cSld>
  <p:clrMapOvr>
    <a:masterClrMapping/>
  </p:clrMapOvr>
  <p:transition advTm="30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5" descr="S5004128.JPG"/>
          <p:cNvPicPr>
            <a:picLocks noChangeAspect="1"/>
          </p:cNvPicPr>
          <p:nvPr/>
        </p:nvPicPr>
        <p:blipFill>
          <a:blip r:embed="rId2" cstate="print"/>
          <a:srcRect/>
          <a:stretch>
            <a:fillRect/>
          </a:stretch>
        </p:blipFill>
        <p:spPr bwMode="auto">
          <a:xfrm>
            <a:off x="9424922" y="5532401"/>
            <a:ext cx="1666875" cy="2460625"/>
          </a:xfrm>
          <a:prstGeom prst="rect">
            <a:avLst/>
          </a:prstGeom>
          <a:noFill/>
          <a:ln w="9525">
            <a:noFill/>
            <a:miter lim="800000"/>
            <a:headEnd/>
            <a:tailEnd/>
          </a:ln>
        </p:spPr>
      </p:pic>
      <p:pic>
        <p:nvPicPr>
          <p:cNvPr id="16" name="Рисунок 16" descr="Украина2007.jpg"/>
          <p:cNvPicPr>
            <a:picLocks noChangeAspect="1"/>
          </p:cNvPicPr>
          <p:nvPr/>
        </p:nvPicPr>
        <p:blipFill>
          <a:blip r:embed="rId3" cstate="print"/>
          <a:srcRect/>
          <a:stretch>
            <a:fillRect/>
          </a:stretch>
        </p:blipFill>
        <p:spPr bwMode="auto">
          <a:xfrm>
            <a:off x="11139422" y="5460963"/>
            <a:ext cx="1809750" cy="2549525"/>
          </a:xfrm>
          <a:prstGeom prst="rect">
            <a:avLst/>
          </a:prstGeom>
          <a:noFill/>
          <a:ln w="9525">
            <a:noFill/>
            <a:miter lim="800000"/>
            <a:headEnd/>
            <a:tailEnd/>
          </a:ln>
        </p:spPr>
      </p:pic>
      <p:pic>
        <p:nvPicPr>
          <p:cNvPr id="17" name="Рисунок 17" descr="Дипломы2008_Page_1.jpg"/>
          <p:cNvPicPr>
            <a:picLocks noChangeAspect="1"/>
          </p:cNvPicPr>
          <p:nvPr/>
        </p:nvPicPr>
        <p:blipFill>
          <a:blip r:embed="rId4" cstate="print"/>
          <a:srcRect/>
          <a:stretch>
            <a:fillRect/>
          </a:stretch>
        </p:blipFill>
        <p:spPr bwMode="auto">
          <a:xfrm>
            <a:off x="2852701" y="3032072"/>
            <a:ext cx="1785937" cy="2517775"/>
          </a:xfrm>
          <a:prstGeom prst="rect">
            <a:avLst/>
          </a:prstGeom>
          <a:noFill/>
          <a:ln w="9525">
            <a:noFill/>
            <a:miter lim="800000"/>
            <a:headEnd/>
            <a:tailEnd/>
          </a:ln>
        </p:spPr>
      </p:pic>
      <p:pic>
        <p:nvPicPr>
          <p:cNvPr id="18" name="Рисунок 19" descr="ДИплом китай.jpg"/>
          <p:cNvPicPr>
            <a:picLocks noChangeAspect="1"/>
          </p:cNvPicPr>
          <p:nvPr/>
        </p:nvPicPr>
        <p:blipFill>
          <a:blip r:embed="rId5" cstate="print"/>
          <a:srcRect/>
          <a:stretch>
            <a:fillRect/>
          </a:stretch>
        </p:blipFill>
        <p:spPr bwMode="auto">
          <a:xfrm>
            <a:off x="5853047" y="5532401"/>
            <a:ext cx="1800225" cy="2525712"/>
          </a:xfrm>
          <a:prstGeom prst="rect">
            <a:avLst/>
          </a:prstGeom>
          <a:noFill/>
          <a:ln w="9525">
            <a:noFill/>
            <a:miter lim="800000"/>
            <a:headEnd/>
            <a:tailEnd/>
          </a:ln>
        </p:spPr>
      </p:pic>
      <p:pic>
        <p:nvPicPr>
          <p:cNvPr id="19" name="Рисунок 20" descr="Дипломы2008_Page_2.jpg"/>
          <p:cNvPicPr>
            <a:picLocks noChangeAspect="1"/>
          </p:cNvPicPr>
          <p:nvPr/>
        </p:nvPicPr>
        <p:blipFill>
          <a:blip r:embed="rId6" cstate="print"/>
          <a:srcRect/>
          <a:stretch>
            <a:fillRect/>
          </a:stretch>
        </p:blipFill>
        <p:spPr bwMode="auto">
          <a:xfrm>
            <a:off x="7638985" y="5532401"/>
            <a:ext cx="1800225" cy="2535237"/>
          </a:xfrm>
          <a:prstGeom prst="rect">
            <a:avLst/>
          </a:prstGeom>
          <a:noFill/>
          <a:ln w="9525">
            <a:noFill/>
            <a:miter lim="800000"/>
            <a:headEnd/>
            <a:tailEnd/>
          </a:ln>
        </p:spPr>
      </p:pic>
      <p:pic>
        <p:nvPicPr>
          <p:cNvPr id="24" name="Рисунок 21" descr="Патент.jpg"/>
          <p:cNvPicPr>
            <a:picLocks noChangeAspect="1"/>
          </p:cNvPicPr>
          <p:nvPr/>
        </p:nvPicPr>
        <p:blipFill>
          <a:blip r:embed="rId7" cstate="print"/>
          <a:srcRect/>
          <a:stretch>
            <a:fillRect/>
          </a:stretch>
        </p:blipFill>
        <p:spPr bwMode="auto">
          <a:xfrm>
            <a:off x="566672" y="5532401"/>
            <a:ext cx="1781175" cy="2519362"/>
          </a:xfrm>
          <a:prstGeom prst="rect">
            <a:avLst/>
          </a:prstGeom>
          <a:noFill/>
          <a:ln w="9525">
            <a:noFill/>
            <a:miter lim="800000"/>
            <a:headEnd/>
            <a:tailEnd/>
          </a:ln>
        </p:spPr>
      </p:pic>
      <p:pic>
        <p:nvPicPr>
          <p:cNvPr id="26" name="Рисунок 22" descr="2008Цива.jpg"/>
          <p:cNvPicPr>
            <a:picLocks noChangeAspect="1"/>
          </p:cNvPicPr>
          <p:nvPr/>
        </p:nvPicPr>
        <p:blipFill>
          <a:blip r:embed="rId8" cstate="print"/>
          <a:srcRect/>
          <a:stretch>
            <a:fillRect/>
          </a:stretch>
        </p:blipFill>
        <p:spPr bwMode="auto">
          <a:xfrm>
            <a:off x="2281172" y="5532401"/>
            <a:ext cx="1787525" cy="2519362"/>
          </a:xfrm>
          <a:prstGeom prst="rect">
            <a:avLst/>
          </a:prstGeom>
          <a:noFill/>
          <a:ln w="9525">
            <a:noFill/>
            <a:miter lim="800000"/>
            <a:headEnd/>
            <a:tailEnd/>
          </a:ln>
        </p:spPr>
      </p:pic>
      <p:pic>
        <p:nvPicPr>
          <p:cNvPr id="27" name="Рисунок 23" descr="S5004133.JPG"/>
          <p:cNvPicPr>
            <a:picLocks noChangeAspect="1"/>
          </p:cNvPicPr>
          <p:nvPr/>
        </p:nvPicPr>
        <p:blipFill>
          <a:blip r:embed="rId9" cstate="print"/>
          <a:srcRect/>
          <a:stretch>
            <a:fillRect/>
          </a:stretch>
        </p:blipFill>
        <p:spPr bwMode="auto">
          <a:xfrm>
            <a:off x="4067110" y="5532401"/>
            <a:ext cx="1773237" cy="2519362"/>
          </a:xfrm>
          <a:prstGeom prst="rect">
            <a:avLst/>
          </a:prstGeom>
          <a:noFill/>
          <a:ln w="9525">
            <a:noFill/>
            <a:miter lim="800000"/>
            <a:headEnd/>
            <a:tailEnd/>
          </a:ln>
        </p:spPr>
      </p:pic>
      <p:pic>
        <p:nvPicPr>
          <p:cNvPr id="28" name="Рисунок 24" descr="tmpD69_Page_1.jpg"/>
          <p:cNvPicPr>
            <a:picLocks noChangeAspect="1"/>
          </p:cNvPicPr>
          <p:nvPr/>
        </p:nvPicPr>
        <p:blipFill>
          <a:blip r:embed="rId10" cstate="print"/>
          <a:srcRect/>
          <a:stretch>
            <a:fillRect/>
          </a:stretch>
        </p:blipFill>
        <p:spPr bwMode="auto">
          <a:xfrm>
            <a:off x="8567691" y="17748299"/>
            <a:ext cx="3173412" cy="2236788"/>
          </a:xfrm>
          <a:prstGeom prst="rect">
            <a:avLst/>
          </a:prstGeom>
          <a:noFill/>
          <a:ln w="9525">
            <a:noFill/>
            <a:miter lim="800000"/>
            <a:headEnd/>
            <a:tailEnd/>
          </a:ln>
        </p:spPr>
      </p:pic>
      <p:pic>
        <p:nvPicPr>
          <p:cNvPr id="29" name="Рисунок 25" descr="tmpD69_Page_2.jpg"/>
          <p:cNvPicPr>
            <a:picLocks noChangeAspect="1"/>
          </p:cNvPicPr>
          <p:nvPr/>
        </p:nvPicPr>
        <p:blipFill>
          <a:blip r:embed="rId11" cstate="print"/>
          <a:srcRect/>
          <a:stretch>
            <a:fillRect/>
          </a:stretch>
        </p:blipFill>
        <p:spPr bwMode="auto">
          <a:xfrm>
            <a:off x="7924763" y="3032072"/>
            <a:ext cx="1735138" cy="2455862"/>
          </a:xfrm>
          <a:prstGeom prst="rect">
            <a:avLst/>
          </a:prstGeom>
          <a:noFill/>
          <a:ln w="9525">
            <a:noFill/>
            <a:miter lim="800000"/>
            <a:headEnd/>
            <a:tailEnd/>
          </a:ln>
        </p:spPr>
      </p:pic>
      <p:pic>
        <p:nvPicPr>
          <p:cNvPr id="30" name="Рисунок 26" descr="1.jpg"/>
          <p:cNvPicPr>
            <a:picLocks noChangeAspect="1"/>
          </p:cNvPicPr>
          <p:nvPr/>
        </p:nvPicPr>
        <p:blipFill>
          <a:blip r:embed="rId12" cstate="print"/>
          <a:srcRect/>
          <a:stretch>
            <a:fillRect/>
          </a:stretch>
        </p:blipFill>
        <p:spPr bwMode="auto">
          <a:xfrm>
            <a:off x="9496385" y="8461359"/>
            <a:ext cx="3130550" cy="2143125"/>
          </a:xfrm>
          <a:prstGeom prst="rect">
            <a:avLst/>
          </a:prstGeom>
          <a:noFill/>
          <a:ln w="9525">
            <a:noFill/>
            <a:miter lim="800000"/>
            <a:headEnd/>
            <a:tailEnd/>
          </a:ln>
        </p:spPr>
      </p:pic>
      <p:pic>
        <p:nvPicPr>
          <p:cNvPr id="31" name="Рисунок 27" descr="JCI-2008_Page_1.jpg"/>
          <p:cNvPicPr>
            <a:picLocks noChangeAspect="1"/>
          </p:cNvPicPr>
          <p:nvPr/>
        </p:nvPicPr>
        <p:blipFill>
          <a:blip r:embed="rId13" cstate="print"/>
          <a:srcRect/>
          <a:stretch>
            <a:fillRect/>
          </a:stretch>
        </p:blipFill>
        <p:spPr bwMode="auto">
          <a:xfrm>
            <a:off x="4638638" y="3174947"/>
            <a:ext cx="3298825" cy="2351087"/>
          </a:xfrm>
          <a:prstGeom prst="rect">
            <a:avLst/>
          </a:prstGeom>
          <a:noFill/>
          <a:ln w="9525">
            <a:noFill/>
            <a:miter lim="800000"/>
            <a:headEnd/>
            <a:tailEnd/>
          </a:ln>
        </p:spPr>
      </p:pic>
      <p:sp>
        <p:nvSpPr>
          <p:cNvPr id="32" name="WordArt 31"/>
          <p:cNvSpPr>
            <a:spLocks noChangeArrowheads="1" noChangeShapeType="1" noTextEdit="1"/>
          </p:cNvSpPr>
          <p:nvPr/>
        </p:nvSpPr>
        <p:spPr bwMode="auto">
          <a:xfrm>
            <a:off x="423759" y="20594637"/>
            <a:ext cx="12763500" cy="900113"/>
          </a:xfrm>
          <a:prstGeom prst="rect">
            <a:avLst/>
          </a:prstGeom>
        </p:spPr>
        <p:txBody>
          <a:bodyPr wrap="none" fromWordArt="1">
            <a:prstTxWarp prst="textPlain">
              <a:avLst>
                <a:gd name="adj" fmla="val 50000"/>
              </a:avLst>
            </a:prstTxWarp>
          </a:bodyPr>
          <a:lstStyle/>
          <a:p>
            <a:pPr algn="ctr"/>
            <a:r>
              <a:rPr lang="ru-RU" sz="2000" kern="10" dirty="0" smtClean="0">
                <a:ln w="9525">
                  <a:noFill/>
                  <a:round/>
                  <a:headEnd/>
                  <a:tailEnd/>
                </a:ln>
                <a:gradFill rotWithShape="1">
                  <a:gsLst>
                    <a:gs pos="0">
                      <a:srgbClr val="FF3300"/>
                    </a:gs>
                    <a:gs pos="50000">
                      <a:srgbClr val="006600"/>
                    </a:gs>
                    <a:gs pos="100000">
                      <a:srgbClr val="FF3300"/>
                    </a:gs>
                  </a:gsLst>
                  <a:lin ang="2700000" scaled="1"/>
                </a:gradFill>
                <a:effectLst>
                  <a:outerShdw dist="35921" dir="2700000" algn="ctr" rotWithShape="0">
                    <a:srgbClr val="C0C0C0">
                      <a:alpha val="79999"/>
                    </a:srgbClr>
                  </a:outerShdw>
                </a:effectLst>
                <a:latin typeface="Monotype Corsiva"/>
              </a:rPr>
              <a:t> Экспериментальный газогенераторный </a:t>
            </a:r>
            <a:r>
              <a:rPr lang="ru-RU" sz="2000" kern="10" dirty="0" err="1" smtClean="0">
                <a:ln w="9525">
                  <a:noFill/>
                  <a:round/>
                  <a:headEnd/>
                  <a:tailEnd/>
                </a:ln>
                <a:gradFill rotWithShape="1">
                  <a:gsLst>
                    <a:gs pos="0">
                      <a:srgbClr val="FF3300"/>
                    </a:gs>
                    <a:gs pos="50000">
                      <a:srgbClr val="006600"/>
                    </a:gs>
                    <a:gs pos="100000">
                      <a:srgbClr val="FF3300"/>
                    </a:gs>
                  </a:gsLst>
                  <a:lin ang="2700000" scaled="1"/>
                </a:gradFill>
                <a:effectLst>
                  <a:outerShdw dist="35921" dir="2700000" algn="ctr" rotWithShape="0">
                    <a:srgbClr val="C0C0C0">
                      <a:alpha val="79999"/>
                    </a:srgbClr>
                  </a:outerShdw>
                </a:effectLst>
                <a:latin typeface="Monotype Corsiva"/>
              </a:rPr>
              <a:t>энергомодуль</a:t>
            </a:r>
            <a:r>
              <a:rPr lang="ru-RU" sz="2000" kern="10" dirty="0" smtClean="0">
                <a:ln w="9525">
                  <a:noFill/>
                  <a:round/>
                  <a:headEnd/>
                  <a:tailEnd/>
                </a:ln>
                <a:gradFill rotWithShape="1">
                  <a:gsLst>
                    <a:gs pos="0">
                      <a:srgbClr val="FF3300"/>
                    </a:gs>
                    <a:gs pos="50000">
                      <a:srgbClr val="006600"/>
                    </a:gs>
                    <a:gs pos="100000">
                      <a:srgbClr val="FF3300"/>
                    </a:gs>
                  </a:gsLst>
                  <a:lin ang="2700000" scaled="1"/>
                </a:gradFill>
                <a:effectLst>
                  <a:outerShdw dist="35921" dir="2700000" algn="ctr" rotWithShape="0">
                    <a:srgbClr val="C0C0C0">
                      <a:alpha val="79999"/>
                    </a:srgbClr>
                  </a:outerShdw>
                </a:effectLst>
                <a:latin typeface="Monotype Corsiva"/>
              </a:rPr>
              <a:t>.</a:t>
            </a:r>
            <a:endParaRPr lang="ru-RU" sz="2000" kern="10" dirty="0">
              <a:ln w="9525">
                <a:noFill/>
                <a:round/>
                <a:headEnd/>
                <a:tailEnd/>
              </a:ln>
              <a:gradFill rotWithShape="1">
                <a:gsLst>
                  <a:gs pos="0">
                    <a:srgbClr val="FF3300"/>
                  </a:gs>
                  <a:gs pos="50000">
                    <a:srgbClr val="006600"/>
                  </a:gs>
                  <a:gs pos="100000">
                    <a:srgbClr val="FF3300"/>
                  </a:gs>
                </a:gsLst>
                <a:lin ang="2700000" scaled="1"/>
              </a:gradFill>
              <a:effectLst>
                <a:outerShdw dist="35921" dir="2700000" algn="ctr" rotWithShape="0">
                  <a:srgbClr val="C0C0C0">
                    <a:alpha val="79999"/>
                  </a:srgbClr>
                </a:outerShdw>
              </a:effectLst>
              <a:latin typeface="Monotype Corsiva"/>
            </a:endParaRPr>
          </a:p>
        </p:txBody>
      </p:sp>
      <p:sp>
        <p:nvSpPr>
          <p:cNvPr id="33" name="WordArt 31"/>
          <p:cNvSpPr>
            <a:spLocks noChangeArrowheads="1" noChangeShapeType="1" noTextEdit="1"/>
          </p:cNvSpPr>
          <p:nvPr/>
        </p:nvSpPr>
        <p:spPr bwMode="auto">
          <a:xfrm>
            <a:off x="14349301" y="20594637"/>
            <a:ext cx="15930674" cy="900113"/>
          </a:xfrm>
          <a:prstGeom prst="rect">
            <a:avLst/>
          </a:prstGeom>
        </p:spPr>
        <p:txBody>
          <a:bodyPr wrap="none" fromWordArt="1">
            <a:prstTxWarp prst="textPlain">
              <a:avLst>
                <a:gd name="adj" fmla="val 50000"/>
              </a:avLst>
            </a:prstTxWarp>
          </a:bodyPr>
          <a:lstStyle/>
          <a:p>
            <a:pPr algn="ctr"/>
            <a:r>
              <a:rPr lang="ru-RU" sz="2000" kern="10" dirty="0" smtClean="0">
                <a:ln w="9525">
                  <a:noFill/>
                  <a:round/>
                  <a:headEnd/>
                  <a:tailEnd/>
                </a:ln>
                <a:gradFill rotWithShape="1">
                  <a:gsLst>
                    <a:gs pos="0">
                      <a:srgbClr val="FF3300"/>
                    </a:gs>
                    <a:gs pos="50000">
                      <a:srgbClr val="006600"/>
                    </a:gs>
                    <a:gs pos="100000">
                      <a:srgbClr val="FF3300"/>
                    </a:gs>
                  </a:gsLst>
                  <a:lin ang="2700000" scaled="1"/>
                </a:gradFill>
                <a:effectLst>
                  <a:outerShdw dist="35921" dir="2700000" algn="ctr" rotWithShape="0">
                    <a:srgbClr val="C0C0C0">
                      <a:alpha val="79999"/>
                    </a:srgbClr>
                  </a:outerShdw>
                </a:effectLst>
                <a:latin typeface="Monotype Corsiva"/>
              </a:rPr>
              <a:t> Экспериментальный газогенераторный автомобиль  работающий на торфобрикетах</a:t>
            </a:r>
            <a:endParaRPr lang="ru-RU" sz="2000" kern="10" dirty="0">
              <a:ln w="9525">
                <a:noFill/>
                <a:round/>
                <a:headEnd/>
                <a:tailEnd/>
              </a:ln>
              <a:gradFill rotWithShape="1">
                <a:gsLst>
                  <a:gs pos="0">
                    <a:srgbClr val="FF3300"/>
                  </a:gs>
                  <a:gs pos="50000">
                    <a:srgbClr val="006600"/>
                  </a:gs>
                  <a:gs pos="100000">
                    <a:srgbClr val="FF3300"/>
                  </a:gs>
                </a:gsLst>
                <a:lin ang="2700000" scaled="1"/>
              </a:gradFill>
              <a:effectLst>
                <a:outerShdw dist="35921" dir="2700000" algn="ctr" rotWithShape="0">
                  <a:srgbClr val="C0C0C0">
                    <a:alpha val="79999"/>
                  </a:srgbClr>
                </a:outerShdw>
              </a:effectLst>
              <a:latin typeface="Monotype Corsiva"/>
            </a:endParaRPr>
          </a:p>
        </p:txBody>
      </p:sp>
      <p:sp>
        <p:nvSpPr>
          <p:cNvPr id="34" name="WordArt 31"/>
          <p:cNvSpPr>
            <a:spLocks noChangeArrowheads="1" noChangeShapeType="1" noTextEdit="1"/>
          </p:cNvSpPr>
          <p:nvPr/>
        </p:nvSpPr>
        <p:spPr bwMode="auto">
          <a:xfrm>
            <a:off x="14063549" y="11176003"/>
            <a:ext cx="16216426" cy="900113"/>
          </a:xfrm>
          <a:prstGeom prst="rect">
            <a:avLst/>
          </a:prstGeom>
        </p:spPr>
        <p:txBody>
          <a:bodyPr wrap="none" fromWordArt="1">
            <a:prstTxWarp prst="textPlain">
              <a:avLst>
                <a:gd name="adj" fmla="val 50000"/>
              </a:avLst>
            </a:prstTxWarp>
          </a:bodyPr>
          <a:lstStyle/>
          <a:p>
            <a:pPr algn="ctr"/>
            <a:r>
              <a:rPr lang="ru-RU" sz="2000" kern="10" dirty="0" smtClean="0">
                <a:ln w="9525">
                  <a:noFill/>
                  <a:round/>
                  <a:headEnd/>
                  <a:tailEnd/>
                </a:ln>
                <a:gradFill rotWithShape="1">
                  <a:gsLst>
                    <a:gs pos="0">
                      <a:srgbClr val="FF3300"/>
                    </a:gs>
                    <a:gs pos="50000">
                      <a:srgbClr val="006600"/>
                    </a:gs>
                    <a:gs pos="100000">
                      <a:srgbClr val="FF3300"/>
                    </a:gs>
                  </a:gsLst>
                  <a:lin ang="2700000" scaled="1"/>
                </a:gradFill>
                <a:effectLst>
                  <a:outerShdw dist="35921" dir="2700000" algn="ctr" rotWithShape="0">
                    <a:srgbClr val="C0C0C0">
                      <a:alpha val="79999"/>
                    </a:srgbClr>
                  </a:outerShdw>
                </a:effectLst>
                <a:latin typeface="Monotype Corsiva"/>
              </a:rPr>
              <a:t>Экспериментальный газогенераторный автомобиль работающий на дровах.</a:t>
            </a:r>
            <a:endParaRPr lang="ru-RU" sz="2000" kern="10" dirty="0">
              <a:ln w="9525">
                <a:noFill/>
                <a:round/>
                <a:headEnd/>
                <a:tailEnd/>
              </a:ln>
              <a:gradFill rotWithShape="1">
                <a:gsLst>
                  <a:gs pos="0">
                    <a:srgbClr val="FF3300"/>
                  </a:gs>
                  <a:gs pos="50000">
                    <a:srgbClr val="006600"/>
                  </a:gs>
                  <a:gs pos="100000">
                    <a:srgbClr val="FF3300"/>
                  </a:gs>
                </a:gsLst>
                <a:lin ang="2700000" scaled="1"/>
              </a:gradFill>
              <a:effectLst>
                <a:outerShdw dist="35921" dir="2700000" algn="ctr" rotWithShape="0">
                  <a:srgbClr val="C0C0C0">
                    <a:alpha val="79999"/>
                  </a:srgbClr>
                </a:outerShdw>
              </a:effectLst>
              <a:latin typeface="Monotype Corsiva"/>
            </a:endParaRPr>
          </a:p>
        </p:txBody>
      </p:sp>
      <p:pic>
        <p:nvPicPr>
          <p:cNvPr id="13" name="Рисунок 12" descr="Рис_94 Автомобиль ГАЗ 52 с газогенераторной установкой обращенного типа работающий на торфе.JPG"/>
          <p:cNvPicPr>
            <a:picLocks noChangeAspect="1"/>
          </p:cNvPicPr>
          <p:nvPr/>
        </p:nvPicPr>
        <p:blipFill>
          <a:blip r:embed="rId14" cstate="print"/>
          <a:srcRect/>
          <a:stretch>
            <a:fillRect/>
          </a:stretch>
        </p:blipFill>
        <p:spPr bwMode="auto">
          <a:xfrm>
            <a:off x="14211293" y="12176135"/>
            <a:ext cx="15064202" cy="8100422"/>
          </a:xfrm>
          <a:prstGeom prst="rect">
            <a:avLst/>
          </a:prstGeom>
          <a:noFill/>
          <a:ln w="9525">
            <a:noFill/>
            <a:miter lim="800000"/>
            <a:headEnd/>
            <a:tailEnd/>
          </a:ln>
        </p:spPr>
      </p:pic>
      <p:pic>
        <p:nvPicPr>
          <p:cNvPr id="14" name="Рисунок 13" descr="Рис_95 Универсальный газогенераторный энергетический модуль НАТА–3.jpg"/>
          <p:cNvPicPr>
            <a:picLocks noChangeAspect="1"/>
          </p:cNvPicPr>
          <p:nvPr/>
        </p:nvPicPr>
        <p:blipFill>
          <a:blip r:embed="rId15" cstate="print">
            <a:clrChange>
              <a:clrFrom>
                <a:srgbClr val="FFFFFF"/>
              </a:clrFrom>
              <a:clrTo>
                <a:srgbClr val="FFFFFF">
                  <a:alpha val="0"/>
                </a:srgbClr>
              </a:clrTo>
            </a:clrChange>
          </a:blip>
          <a:srcRect/>
          <a:stretch>
            <a:fillRect/>
          </a:stretch>
        </p:blipFill>
        <p:spPr bwMode="auto">
          <a:xfrm>
            <a:off x="923825" y="8247045"/>
            <a:ext cx="11697455" cy="12215898"/>
          </a:xfrm>
          <a:prstGeom prst="rect">
            <a:avLst/>
          </a:prstGeom>
          <a:noFill/>
          <a:ln w="9525">
            <a:noFill/>
            <a:miter lim="800000"/>
            <a:headEnd/>
            <a:tailEnd/>
          </a:ln>
        </p:spPr>
      </p:pic>
      <p:pic>
        <p:nvPicPr>
          <p:cNvPr id="12" name="Рисунок 11" descr="Рис_93 Автомобиль ГАЗ 52 с газогенераторной установкой обращенного типа работающий на дровах.jpg"/>
          <p:cNvPicPr>
            <a:picLocks noChangeAspect="1"/>
          </p:cNvPicPr>
          <p:nvPr/>
        </p:nvPicPr>
        <p:blipFill>
          <a:blip r:embed="rId16" cstate="print"/>
          <a:srcRect/>
          <a:stretch>
            <a:fillRect/>
          </a:stretch>
        </p:blipFill>
        <p:spPr bwMode="auto">
          <a:xfrm>
            <a:off x="14211293" y="3083919"/>
            <a:ext cx="15159031" cy="7842786"/>
          </a:xfrm>
          <a:prstGeom prst="rect">
            <a:avLst/>
          </a:prstGeom>
          <a:noFill/>
          <a:ln w="9525">
            <a:noFill/>
            <a:miter lim="800000"/>
            <a:headEnd/>
            <a:tailEnd/>
          </a:ln>
        </p:spPr>
      </p:pic>
      <p:grpSp>
        <p:nvGrpSpPr>
          <p:cNvPr id="35" name="Группа 34"/>
          <p:cNvGrpSpPr/>
          <p:nvPr/>
        </p:nvGrpSpPr>
        <p:grpSpPr>
          <a:xfrm>
            <a:off x="0" y="0"/>
            <a:ext cx="30279975" cy="2817757"/>
            <a:chOff x="0" y="0"/>
            <a:chExt cx="30279975" cy="2817757"/>
          </a:xfrm>
        </p:grpSpPr>
        <p:grpSp>
          <p:nvGrpSpPr>
            <p:cNvPr id="36" name="Group 20"/>
            <p:cNvGrpSpPr>
              <a:grpSpLocks/>
            </p:cNvGrpSpPr>
            <p:nvPr/>
          </p:nvGrpSpPr>
          <p:grpSpPr bwMode="auto">
            <a:xfrm>
              <a:off x="0" y="0"/>
              <a:ext cx="30279975" cy="2817757"/>
              <a:chOff x="0" y="0"/>
              <a:chExt cx="19074" cy="1685"/>
            </a:xfrm>
          </p:grpSpPr>
          <p:sp>
            <p:nvSpPr>
              <p:cNvPr id="39"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40"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37" name="Рисунок 27" descr="логотип копия.jpg"/>
            <p:cNvPicPr>
              <a:picLocks noChangeAspect="1"/>
            </p:cNvPicPr>
            <p:nvPr/>
          </p:nvPicPr>
          <p:blipFill>
            <a:blip r:embed="rId17"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38" name="Прямоугольник 37"/>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spTree>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remove" nodeType="clickEffect">
                                  <p:stCondLst>
                                    <p:cond delay="0"/>
                                  </p:stCondLst>
                                  <p:childTnLst>
                                    <p:animScale>
                                      <p:cBhvr>
                                        <p:cTn id="6" dur="2000" fill="hold"/>
                                        <p:tgtEl>
                                          <p:spTgt spid="1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remove" nodeType="clickEffect">
                                  <p:stCondLst>
                                    <p:cond delay="0"/>
                                  </p:stCondLst>
                                  <p:childTnLst>
                                    <p:animScale>
                                      <p:cBhvr>
                                        <p:cTn id="10" dur="2000" fill="hold"/>
                                        <p:tgtEl>
                                          <p:spTgt spid="12"/>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remove" nodeType="clickEffect">
                                  <p:stCondLst>
                                    <p:cond delay="0"/>
                                  </p:stCondLst>
                                  <p:childTnLst>
                                    <p:animScale>
                                      <p:cBhvr>
                                        <p:cTn id="14"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Рисунок 18" descr="Рис_8.JPG"/>
          <p:cNvPicPr>
            <a:picLocks noChangeAspect="1"/>
          </p:cNvPicPr>
          <p:nvPr/>
        </p:nvPicPr>
        <p:blipFill>
          <a:blip r:embed="rId2" cstate="print"/>
          <a:srcRect/>
          <a:stretch>
            <a:fillRect/>
          </a:stretch>
        </p:blipFill>
        <p:spPr bwMode="auto">
          <a:xfrm>
            <a:off x="15695613" y="3603574"/>
            <a:ext cx="14584362" cy="13501688"/>
          </a:xfrm>
          <a:prstGeom prst="rect">
            <a:avLst/>
          </a:prstGeom>
          <a:noFill/>
          <a:ln w="9525">
            <a:noFill/>
            <a:miter lim="800000"/>
            <a:headEnd/>
            <a:tailEnd/>
          </a:ln>
        </p:spPr>
      </p:pic>
      <p:sp>
        <p:nvSpPr>
          <p:cNvPr id="21507" name="Text Box 12"/>
          <p:cNvSpPr txBox="1">
            <a:spLocks noChangeArrowheads="1"/>
          </p:cNvSpPr>
          <p:nvPr/>
        </p:nvSpPr>
        <p:spPr bwMode="auto">
          <a:xfrm>
            <a:off x="10439400" y="3646488"/>
            <a:ext cx="184150" cy="976312"/>
          </a:xfrm>
          <a:prstGeom prst="rect">
            <a:avLst/>
          </a:prstGeom>
          <a:noFill/>
          <a:ln w="9525">
            <a:noFill/>
            <a:miter lim="800000"/>
            <a:headEnd/>
            <a:tailEnd/>
          </a:ln>
        </p:spPr>
        <p:txBody>
          <a:bodyPr wrap="none">
            <a:spAutoFit/>
          </a:bodyPr>
          <a:lstStyle/>
          <a:p>
            <a:pPr defTabSz="2959100"/>
            <a:endParaRPr lang="ru-RU"/>
          </a:p>
        </p:txBody>
      </p:sp>
      <p:pic>
        <p:nvPicPr>
          <p:cNvPr id="21509" name="Рисунок 17" descr="Рис_5.JPG"/>
          <p:cNvPicPr>
            <a:picLocks noChangeAspect="1"/>
          </p:cNvPicPr>
          <p:nvPr/>
        </p:nvPicPr>
        <p:blipFill>
          <a:blip r:embed="rId3" cstate="print"/>
          <a:srcRect r="12946"/>
          <a:stretch>
            <a:fillRect/>
          </a:stretch>
        </p:blipFill>
        <p:spPr bwMode="auto">
          <a:xfrm>
            <a:off x="0" y="3532137"/>
            <a:ext cx="15711488" cy="13535025"/>
          </a:xfrm>
          <a:prstGeom prst="rect">
            <a:avLst/>
          </a:prstGeom>
          <a:noFill/>
          <a:ln w="9525">
            <a:noFill/>
            <a:miter lim="800000"/>
            <a:headEnd/>
            <a:tailEnd/>
          </a:ln>
        </p:spPr>
      </p:pic>
      <p:sp>
        <p:nvSpPr>
          <p:cNvPr id="21511" name="WordArt 40"/>
          <p:cNvSpPr>
            <a:spLocks noChangeArrowheads="1" noChangeShapeType="1" noTextEdit="1"/>
          </p:cNvSpPr>
          <p:nvPr/>
        </p:nvSpPr>
        <p:spPr bwMode="auto">
          <a:xfrm>
            <a:off x="638175" y="17462449"/>
            <a:ext cx="14501813" cy="3286125"/>
          </a:xfrm>
          <a:prstGeom prst="rect">
            <a:avLst/>
          </a:prstGeom>
        </p:spPr>
        <p:txBody>
          <a:bodyPr wrap="none" fromWordArt="1">
            <a:prstTxWarp prst="textPlain">
              <a:avLst>
                <a:gd name="adj" fmla="val 50000"/>
              </a:avLst>
            </a:prstTxWarp>
          </a:bodyPr>
          <a:lstStyle/>
          <a:p>
            <a:pPr algn="ctr"/>
            <a:r>
              <a:rPr lang="ru-RU" sz="2000" kern="10" dirty="0" smtClean="0">
                <a:ln w="9525">
                  <a:noFill/>
                  <a:round/>
                  <a:headEnd/>
                  <a:tailEnd/>
                </a:ln>
                <a:gradFill rotWithShape="1">
                  <a:gsLst>
                    <a:gs pos="0">
                      <a:srgbClr val="FF3300"/>
                    </a:gs>
                    <a:gs pos="50000">
                      <a:srgbClr val="006600"/>
                    </a:gs>
                    <a:gs pos="100000">
                      <a:srgbClr val="FF3300"/>
                    </a:gs>
                  </a:gsLst>
                  <a:lin ang="2700000" scaled="1"/>
                </a:gradFill>
                <a:effectLst>
                  <a:outerShdw dist="35921" dir="2700000" algn="ctr" rotWithShape="0">
                    <a:srgbClr val="C0C0C0">
                      <a:alpha val="79999"/>
                    </a:srgbClr>
                  </a:outerShdw>
                </a:effectLst>
                <a:latin typeface="Monotype Corsiva"/>
              </a:rPr>
              <a:t>Газогенераторная </a:t>
            </a:r>
            <a:r>
              <a:rPr lang="ru-RU" sz="2000" kern="10" dirty="0">
                <a:ln w="9525">
                  <a:noFill/>
                  <a:round/>
                  <a:headEnd/>
                  <a:tailEnd/>
                </a:ln>
                <a:gradFill rotWithShape="1">
                  <a:gsLst>
                    <a:gs pos="0">
                      <a:srgbClr val="FF3300"/>
                    </a:gs>
                    <a:gs pos="50000">
                      <a:srgbClr val="006600"/>
                    </a:gs>
                    <a:gs pos="100000">
                      <a:srgbClr val="FF3300"/>
                    </a:gs>
                  </a:gsLst>
                  <a:lin ang="2700000" scaled="1"/>
                </a:gradFill>
                <a:effectLst>
                  <a:outerShdw dist="35921" dir="2700000" algn="ctr" rotWithShape="0">
                    <a:srgbClr val="C0C0C0">
                      <a:alpha val="79999"/>
                    </a:srgbClr>
                  </a:outerShdw>
                </a:effectLst>
                <a:latin typeface="Monotype Corsiva"/>
              </a:rPr>
              <a:t>установка ENEA  производства </a:t>
            </a:r>
          </a:p>
          <a:p>
            <a:pPr algn="ctr"/>
            <a:r>
              <a:rPr lang="ru-RU" sz="2000" kern="10" dirty="0">
                <a:ln w="9525">
                  <a:noFill/>
                  <a:round/>
                  <a:headEnd/>
                  <a:tailEnd/>
                </a:ln>
                <a:gradFill rotWithShape="1">
                  <a:gsLst>
                    <a:gs pos="0">
                      <a:srgbClr val="FF3300"/>
                    </a:gs>
                    <a:gs pos="50000">
                      <a:srgbClr val="006600"/>
                    </a:gs>
                    <a:gs pos="100000">
                      <a:srgbClr val="FF3300"/>
                    </a:gs>
                  </a:gsLst>
                  <a:lin ang="2700000" scaled="1"/>
                </a:gradFill>
                <a:effectLst>
                  <a:outerShdw dist="35921" dir="2700000" algn="ctr" rotWithShape="0">
                    <a:srgbClr val="C0C0C0">
                      <a:alpha val="79999"/>
                    </a:srgbClr>
                  </a:outerShdw>
                </a:effectLst>
                <a:latin typeface="Monotype Corsiva"/>
              </a:rPr>
              <a:t>Италии [10], силовой мощностью  80 кВт, работающая</a:t>
            </a:r>
          </a:p>
          <a:p>
            <a:pPr algn="ctr"/>
            <a:r>
              <a:rPr lang="ru-RU" sz="2000" kern="10" dirty="0">
                <a:ln w="9525">
                  <a:noFill/>
                  <a:round/>
                  <a:headEnd/>
                  <a:tailEnd/>
                </a:ln>
                <a:gradFill rotWithShape="1">
                  <a:gsLst>
                    <a:gs pos="0">
                      <a:srgbClr val="FF3300"/>
                    </a:gs>
                    <a:gs pos="50000">
                      <a:srgbClr val="006600"/>
                    </a:gs>
                    <a:gs pos="100000">
                      <a:srgbClr val="FF3300"/>
                    </a:gs>
                  </a:gsLst>
                  <a:lin ang="2700000" scaled="1"/>
                </a:gradFill>
                <a:effectLst>
                  <a:outerShdw dist="35921" dir="2700000" algn="ctr" rotWithShape="0">
                    <a:srgbClr val="C0C0C0">
                      <a:alpha val="79999"/>
                    </a:srgbClr>
                  </a:outerShdw>
                </a:effectLst>
                <a:latin typeface="Monotype Corsiva"/>
              </a:rPr>
              <a:t>на отходах древесной биомассы влажностью до 25-30%..</a:t>
            </a:r>
          </a:p>
        </p:txBody>
      </p:sp>
      <p:sp>
        <p:nvSpPr>
          <p:cNvPr id="21512" name="WordArt 40"/>
          <p:cNvSpPr>
            <a:spLocks noChangeArrowheads="1" noChangeShapeType="1" noTextEdit="1"/>
          </p:cNvSpPr>
          <p:nvPr/>
        </p:nvSpPr>
        <p:spPr bwMode="auto">
          <a:xfrm>
            <a:off x="15640050" y="17533887"/>
            <a:ext cx="13996988" cy="3214687"/>
          </a:xfrm>
          <a:prstGeom prst="rect">
            <a:avLst/>
          </a:prstGeom>
        </p:spPr>
        <p:txBody>
          <a:bodyPr wrap="none" fromWordArt="1">
            <a:prstTxWarp prst="textPlain">
              <a:avLst>
                <a:gd name="adj" fmla="val 50000"/>
              </a:avLst>
            </a:prstTxWarp>
          </a:bodyPr>
          <a:lstStyle/>
          <a:p>
            <a:pPr algn="dist"/>
            <a:r>
              <a:rPr lang="ru-RU" sz="2000" kern="10" dirty="0" smtClean="0">
                <a:ln w="9525">
                  <a:noFill/>
                  <a:round/>
                  <a:headEnd/>
                  <a:tailEnd/>
                </a:ln>
                <a:gradFill rotWithShape="1">
                  <a:gsLst>
                    <a:gs pos="0">
                      <a:srgbClr val="FF3300"/>
                    </a:gs>
                    <a:gs pos="50000">
                      <a:srgbClr val="006600"/>
                    </a:gs>
                    <a:gs pos="100000">
                      <a:srgbClr val="FF3300"/>
                    </a:gs>
                  </a:gsLst>
                  <a:lin ang="2700000" scaled="1"/>
                </a:gradFill>
                <a:effectLst>
                  <a:outerShdw dist="35921" dir="2700000" algn="ctr" rotWithShape="0">
                    <a:srgbClr val="C0C0C0">
                      <a:alpha val="79999"/>
                    </a:srgbClr>
                  </a:outerShdw>
                </a:effectLst>
                <a:latin typeface="Monotype Corsiva"/>
              </a:rPr>
              <a:t>Газогенераторная </a:t>
            </a:r>
            <a:r>
              <a:rPr lang="ru-RU" sz="2000" kern="10" dirty="0">
                <a:ln w="9525">
                  <a:noFill/>
                  <a:round/>
                  <a:headEnd/>
                  <a:tailEnd/>
                </a:ln>
                <a:gradFill rotWithShape="1">
                  <a:gsLst>
                    <a:gs pos="0">
                      <a:srgbClr val="FF3300"/>
                    </a:gs>
                    <a:gs pos="50000">
                      <a:srgbClr val="006600"/>
                    </a:gs>
                    <a:gs pos="100000">
                      <a:srgbClr val="FF3300"/>
                    </a:gs>
                  </a:gsLst>
                  <a:lin ang="2700000" scaled="1"/>
                </a:gradFill>
                <a:effectLst>
                  <a:outerShdw dist="35921" dir="2700000" algn="ctr" rotWithShape="0">
                    <a:srgbClr val="C0C0C0">
                      <a:alpha val="79999"/>
                    </a:srgbClr>
                  </a:outerShdw>
                </a:effectLst>
                <a:latin typeface="Monotype Corsiva"/>
              </a:rPr>
              <a:t>установка, разработанная </a:t>
            </a:r>
            <a:r>
              <a:rPr lang="ru-RU" sz="2000" kern="10" dirty="0" err="1">
                <a:ln w="9525">
                  <a:noFill/>
                  <a:round/>
                  <a:headEnd/>
                  <a:tailEnd/>
                </a:ln>
                <a:gradFill rotWithShape="1">
                  <a:gsLst>
                    <a:gs pos="0">
                      <a:srgbClr val="FF3300"/>
                    </a:gs>
                    <a:gs pos="50000">
                      <a:srgbClr val="006600"/>
                    </a:gs>
                    <a:gs pos="100000">
                      <a:srgbClr val="FF3300"/>
                    </a:gs>
                  </a:gsLst>
                  <a:lin ang="2700000" scaled="1"/>
                </a:gradFill>
                <a:effectLst>
                  <a:outerShdw dist="35921" dir="2700000" algn="ctr" rotWithShape="0">
                    <a:srgbClr val="C0C0C0">
                      <a:alpha val="79999"/>
                    </a:srgbClr>
                  </a:outerShdw>
                </a:effectLst>
                <a:latin typeface="Monotype Corsiva"/>
              </a:rPr>
              <a:t>Ляонинским</a:t>
            </a:r>
            <a:r>
              <a:rPr lang="ru-RU" sz="2000" kern="10" dirty="0">
                <a:ln w="9525">
                  <a:noFill/>
                  <a:round/>
                  <a:headEnd/>
                  <a:tailEnd/>
                </a:ln>
                <a:gradFill rotWithShape="1">
                  <a:gsLst>
                    <a:gs pos="0">
                      <a:srgbClr val="FF3300"/>
                    </a:gs>
                    <a:gs pos="50000">
                      <a:srgbClr val="006600"/>
                    </a:gs>
                    <a:gs pos="100000">
                      <a:srgbClr val="FF3300"/>
                    </a:gs>
                  </a:gsLst>
                  <a:lin ang="2700000" scaled="1"/>
                </a:gradFill>
                <a:effectLst>
                  <a:outerShdw dist="35921" dir="2700000" algn="ctr" rotWithShape="0">
                    <a:srgbClr val="C0C0C0">
                      <a:alpha val="79999"/>
                    </a:srgbClr>
                  </a:outerShdw>
                </a:effectLst>
                <a:latin typeface="Monotype Corsiva"/>
              </a:rPr>
              <a:t> институтом</a:t>
            </a:r>
          </a:p>
          <a:p>
            <a:pPr algn="dist"/>
            <a:r>
              <a:rPr lang="ru-RU" sz="2000" kern="10" dirty="0">
                <a:ln w="9525">
                  <a:noFill/>
                  <a:round/>
                  <a:headEnd/>
                  <a:tailEnd/>
                </a:ln>
                <a:gradFill rotWithShape="1">
                  <a:gsLst>
                    <a:gs pos="0">
                      <a:srgbClr val="FF3300"/>
                    </a:gs>
                    <a:gs pos="50000">
                      <a:srgbClr val="006600"/>
                    </a:gs>
                    <a:gs pos="100000">
                      <a:srgbClr val="FF3300"/>
                    </a:gs>
                  </a:gsLst>
                  <a:lin ang="2700000" scaled="1"/>
                </a:gradFill>
                <a:effectLst>
                  <a:outerShdw dist="35921" dir="2700000" algn="ctr" rotWithShape="0">
                    <a:srgbClr val="C0C0C0">
                      <a:alpha val="79999"/>
                    </a:srgbClr>
                  </a:outerShdw>
                </a:effectLst>
                <a:latin typeface="Monotype Corsiva"/>
              </a:rPr>
              <a:t> энергетических ресурсов (КНР),  силовой мощностью 50 кВт,  Работающая  на  </a:t>
            </a:r>
          </a:p>
          <a:p>
            <a:pPr algn="dist"/>
            <a:r>
              <a:rPr lang="ru-RU" sz="2000" kern="10" dirty="0">
                <a:ln w="9525">
                  <a:noFill/>
                  <a:round/>
                  <a:headEnd/>
                  <a:tailEnd/>
                </a:ln>
                <a:gradFill rotWithShape="1">
                  <a:gsLst>
                    <a:gs pos="0">
                      <a:srgbClr val="FF3300"/>
                    </a:gs>
                    <a:gs pos="50000">
                      <a:srgbClr val="006600"/>
                    </a:gs>
                    <a:gs pos="100000">
                      <a:srgbClr val="FF3300"/>
                    </a:gs>
                  </a:gsLst>
                  <a:lin ang="2700000" scaled="1"/>
                </a:gradFill>
                <a:effectLst>
                  <a:outerShdw dist="35921" dir="2700000" algn="ctr" rotWithShape="0">
                    <a:srgbClr val="C0C0C0">
                      <a:alpha val="79999"/>
                    </a:srgbClr>
                  </a:outerShdw>
                </a:effectLst>
                <a:latin typeface="Monotype Corsiva"/>
              </a:rPr>
              <a:t>древесных и сельскохозяйственных  растительных отходах  влажностью до 40%..</a:t>
            </a:r>
          </a:p>
        </p:txBody>
      </p:sp>
      <p:grpSp>
        <p:nvGrpSpPr>
          <p:cNvPr id="14" name="Группа 13"/>
          <p:cNvGrpSpPr/>
          <p:nvPr/>
        </p:nvGrpSpPr>
        <p:grpSpPr>
          <a:xfrm>
            <a:off x="0" y="0"/>
            <a:ext cx="30279975" cy="2817757"/>
            <a:chOff x="0" y="0"/>
            <a:chExt cx="30279975" cy="2817757"/>
          </a:xfrm>
        </p:grpSpPr>
        <p:grpSp>
          <p:nvGrpSpPr>
            <p:cNvPr id="15" name="Group 20"/>
            <p:cNvGrpSpPr>
              <a:grpSpLocks/>
            </p:cNvGrpSpPr>
            <p:nvPr/>
          </p:nvGrpSpPr>
          <p:grpSpPr bwMode="auto">
            <a:xfrm>
              <a:off x="0" y="0"/>
              <a:ext cx="30279975" cy="2817757"/>
              <a:chOff x="0" y="0"/>
              <a:chExt cx="19074" cy="1685"/>
            </a:xfrm>
          </p:grpSpPr>
          <p:sp>
            <p:nvSpPr>
              <p:cNvPr id="18"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19"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16" name="Рисунок 27" descr="логотип копия.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17" name="Прямоугольник 16"/>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spTree>
  </p:cSld>
  <p:clrMapOvr>
    <a:masterClrMapping/>
  </p:clrMapOvr>
  <p:transition advTm="102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2"/>
          <p:cNvSpPr txBox="1">
            <a:spLocks noChangeArrowheads="1"/>
          </p:cNvSpPr>
          <p:nvPr/>
        </p:nvSpPr>
        <p:spPr bwMode="auto">
          <a:xfrm>
            <a:off x="10439400" y="3646488"/>
            <a:ext cx="184150" cy="976312"/>
          </a:xfrm>
          <a:prstGeom prst="rect">
            <a:avLst/>
          </a:prstGeom>
          <a:noFill/>
          <a:ln w="9525">
            <a:noFill/>
            <a:miter lim="800000"/>
            <a:headEnd/>
            <a:tailEnd/>
          </a:ln>
        </p:spPr>
        <p:txBody>
          <a:bodyPr wrap="none">
            <a:spAutoFit/>
          </a:bodyPr>
          <a:lstStyle/>
          <a:p>
            <a:pPr defTabSz="2959100"/>
            <a:endParaRPr lang="ru-RU"/>
          </a:p>
        </p:txBody>
      </p:sp>
      <p:grpSp>
        <p:nvGrpSpPr>
          <p:cNvPr id="4" name="Группа 12"/>
          <p:cNvGrpSpPr>
            <a:grpSpLocks/>
          </p:cNvGrpSpPr>
          <p:nvPr/>
        </p:nvGrpSpPr>
        <p:grpSpPr bwMode="auto">
          <a:xfrm>
            <a:off x="0" y="3032071"/>
            <a:ext cx="30349825" cy="5929312"/>
            <a:chOff x="0" y="2817757"/>
            <a:chExt cx="30349095" cy="5929322"/>
          </a:xfrm>
        </p:grpSpPr>
        <p:pic>
          <p:nvPicPr>
            <p:cNvPr id="22536" name="Рисунок 8" descr="Рис_10-1.jpg"/>
            <p:cNvPicPr>
              <a:picLocks noChangeAspect="1"/>
            </p:cNvPicPr>
            <p:nvPr/>
          </p:nvPicPr>
          <p:blipFill>
            <a:blip r:embed="rId2" cstate="print"/>
            <a:srcRect/>
            <a:stretch>
              <a:fillRect/>
            </a:stretch>
          </p:blipFill>
          <p:spPr bwMode="auto">
            <a:xfrm>
              <a:off x="0" y="2817757"/>
              <a:ext cx="22653523" cy="5928852"/>
            </a:xfrm>
            <a:prstGeom prst="rect">
              <a:avLst/>
            </a:prstGeom>
            <a:noFill/>
            <a:ln w="9525">
              <a:noFill/>
              <a:miter lim="800000"/>
              <a:headEnd/>
              <a:tailEnd/>
            </a:ln>
          </p:spPr>
        </p:pic>
        <p:pic>
          <p:nvPicPr>
            <p:cNvPr id="22537" name="Рисунок 9" descr="Рис_10-2.jpg"/>
            <p:cNvPicPr>
              <a:picLocks noChangeAspect="1"/>
            </p:cNvPicPr>
            <p:nvPr/>
          </p:nvPicPr>
          <p:blipFill>
            <a:blip r:embed="rId3" cstate="print"/>
            <a:srcRect/>
            <a:stretch>
              <a:fillRect/>
            </a:stretch>
          </p:blipFill>
          <p:spPr bwMode="auto">
            <a:xfrm>
              <a:off x="22640976" y="2817757"/>
              <a:ext cx="7708119" cy="5929322"/>
            </a:xfrm>
            <a:prstGeom prst="rect">
              <a:avLst/>
            </a:prstGeom>
            <a:noFill/>
            <a:ln w="9525">
              <a:noFill/>
              <a:miter lim="800000"/>
              <a:headEnd/>
              <a:tailEnd/>
            </a:ln>
          </p:spPr>
        </p:pic>
      </p:grpSp>
      <p:pic>
        <p:nvPicPr>
          <p:cNvPr id="22533" name="Рисунок 10" descr="рис_11.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0" y="9175750"/>
            <a:ext cx="30279975" cy="8980488"/>
          </a:xfrm>
          <a:prstGeom prst="rect">
            <a:avLst/>
          </a:prstGeom>
          <a:noFill/>
          <a:ln w="9525">
            <a:noFill/>
            <a:miter lim="800000"/>
            <a:headEnd/>
            <a:tailEnd/>
          </a:ln>
        </p:spPr>
      </p:pic>
      <p:sp>
        <p:nvSpPr>
          <p:cNvPr id="15" name="Прямоугольник 14"/>
          <p:cNvSpPr/>
          <p:nvPr/>
        </p:nvSpPr>
        <p:spPr>
          <a:xfrm>
            <a:off x="566635" y="18105489"/>
            <a:ext cx="29146704" cy="2862322"/>
          </a:xfrm>
          <a:prstGeom prst="rect">
            <a:avLst/>
          </a:prstGeom>
        </p:spPr>
        <p:txBody>
          <a:bodyPr wrap="square">
            <a:spAutoFit/>
          </a:bodyPr>
          <a:lstStyle/>
          <a:p>
            <a:pPr algn="just"/>
            <a:r>
              <a:rPr lang="ru-RU" sz="6000" kern="10" dirty="0" smtClean="0">
                <a:ln w="9525">
                  <a:noFill/>
                  <a:round/>
                  <a:headEnd/>
                  <a:tailEnd/>
                </a:ln>
                <a:gradFill rotWithShape="1">
                  <a:gsLst>
                    <a:gs pos="0">
                      <a:srgbClr val="FF3300"/>
                    </a:gs>
                    <a:gs pos="50000">
                      <a:srgbClr val="006600"/>
                    </a:gs>
                    <a:gs pos="100000">
                      <a:srgbClr val="FF3300"/>
                    </a:gs>
                  </a:gsLst>
                  <a:lin ang="2700000" scaled="1"/>
                </a:gradFill>
                <a:effectLst>
                  <a:outerShdw dist="35921" dir="2700000" algn="ctr" rotWithShape="0">
                    <a:srgbClr val="C0C0C0">
                      <a:alpha val="79999"/>
                    </a:srgbClr>
                  </a:outerShdw>
                </a:effectLst>
                <a:latin typeface="Monotype Corsiva"/>
              </a:rPr>
              <a:t>           Газогенераторная </a:t>
            </a:r>
            <a:r>
              <a:rPr lang="ru-RU" sz="6000" kern="10" dirty="0" smtClean="0">
                <a:ln w="9525">
                  <a:noFill/>
                  <a:round/>
                  <a:headEnd/>
                  <a:tailEnd/>
                </a:ln>
                <a:gradFill rotWithShape="1">
                  <a:gsLst>
                    <a:gs pos="0">
                      <a:srgbClr val="FF3300"/>
                    </a:gs>
                    <a:gs pos="50000">
                      <a:srgbClr val="006600"/>
                    </a:gs>
                    <a:gs pos="100000">
                      <a:srgbClr val="FF3300"/>
                    </a:gs>
                  </a:gsLst>
                  <a:lin ang="2700000" scaled="1"/>
                </a:gradFill>
                <a:effectLst>
                  <a:outerShdw dist="35921" dir="2700000" algn="ctr" rotWithShape="0">
                    <a:srgbClr val="C0C0C0">
                      <a:alpha val="79999"/>
                    </a:srgbClr>
                  </a:outerShdw>
                </a:effectLst>
                <a:latin typeface="Monotype Corsiva"/>
              </a:rPr>
              <a:t>установка, разработанная </a:t>
            </a:r>
            <a:r>
              <a:rPr lang="ru-RU" sz="6000" kern="10" dirty="0" err="1" smtClean="0">
                <a:ln w="9525">
                  <a:noFill/>
                  <a:round/>
                  <a:headEnd/>
                  <a:tailEnd/>
                </a:ln>
                <a:gradFill rotWithShape="1">
                  <a:gsLst>
                    <a:gs pos="0">
                      <a:srgbClr val="FF3300"/>
                    </a:gs>
                    <a:gs pos="50000">
                      <a:srgbClr val="006600"/>
                    </a:gs>
                    <a:gs pos="100000">
                      <a:srgbClr val="FF3300"/>
                    </a:gs>
                  </a:gsLst>
                  <a:lin ang="2700000" scaled="1"/>
                </a:gradFill>
                <a:effectLst>
                  <a:outerShdw dist="35921" dir="2700000" algn="ctr" rotWithShape="0">
                    <a:srgbClr val="C0C0C0">
                      <a:alpha val="79999"/>
                    </a:srgbClr>
                  </a:outerShdw>
                </a:effectLst>
                <a:latin typeface="Monotype Corsiva"/>
              </a:rPr>
              <a:t>Ляонинским</a:t>
            </a:r>
            <a:r>
              <a:rPr lang="ru-RU" sz="6000" kern="10" dirty="0" smtClean="0">
                <a:ln w="9525">
                  <a:noFill/>
                  <a:round/>
                  <a:headEnd/>
                  <a:tailEnd/>
                </a:ln>
                <a:gradFill rotWithShape="1">
                  <a:gsLst>
                    <a:gs pos="0">
                      <a:srgbClr val="FF3300"/>
                    </a:gs>
                    <a:gs pos="50000">
                      <a:srgbClr val="006600"/>
                    </a:gs>
                    <a:gs pos="100000">
                      <a:srgbClr val="FF3300"/>
                    </a:gs>
                  </a:gsLst>
                  <a:lin ang="2700000" scaled="1"/>
                </a:gradFill>
                <a:effectLst>
                  <a:outerShdw dist="35921" dir="2700000" algn="ctr" rotWithShape="0">
                    <a:srgbClr val="C0C0C0">
                      <a:alpha val="79999"/>
                    </a:srgbClr>
                  </a:outerShdw>
                </a:effectLst>
                <a:latin typeface="Monotype Corsiva"/>
              </a:rPr>
              <a:t> </a:t>
            </a:r>
            <a:r>
              <a:rPr lang="ru-RU" sz="6000" kern="10" dirty="0" smtClean="0">
                <a:ln w="9525">
                  <a:noFill/>
                  <a:round/>
                  <a:headEnd/>
                  <a:tailEnd/>
                </a:ln>
                <a:gradFill rotWithShape="1">
                  <a:gsLst>
                    <a:gs pos="0">
                      <a:srgbClr val="FF3300"/>
                    </a:gs>
                    <a:gs pos="50000">
                      <a:srgbClr val="006600"/>
                    </a:gs>
                    <a:gs pos="100000">
                      <a:srgbClr val="FF3300"/>
                    </a:gs>
                  </a:gsLst>
                  <a:lin ang="2700000" scaled="1"/>
                </a:gradFill>
                <a:effectLst>
                  <a:outerShdw dist="35921" dir="2700000" algn="ctr" rotWithShape="0">
                    <a:srgbClr val="C0C0C0">
                      <a:alpha val="79999"/>
                    </a:srgbClr>
                  </a:outerShdw>
                </a:effectLst>
                <a:latin typeface="Monotype Corsiva"/>
              </a:rPr>
              <a:t>институтом энергетических </a:t>
            </a:r>
            <a:r>
              <a:rPr lang="ru-RU" sz="6000" kern="10" dirty="0" smtClean="0">
                <a:ln w="9525">
                  <a:noFill/>
                  <a:round/>
                  <a:headEnd/>
                  <a:tailEnd/>
                </a:ln>
                <a:gradFill rotWithShape="1">
                  <a:gsLst>
                    <a:gs pos="0">
                      <a:srgbClr val="FF3300"/>
                    </a:gs>
                    <a:gs pos="50000">
                      <a:srgbClr val="006600"/>
                    </a:gs>
                    <a:gs pos="100000">
                      <a:srgbClr val="FF3300"/>
                    </a:gs>
                  </a:gsLst>
                  <a:lin ang="2700000" scaled="1"/>
                </a:gradFill>
                <a:effectLst>
                  <a:outerShdw dist="35921" dir="2700000" algn="ctr" rotWithShape="0">
                    <a:srgbClr val="C0C0C0">
                      <a:alpha val="79999"/>
                    </a:srgbClr>
                  </a:outerShdw>
                </a:effectLst>
                <a:latin typeface="Monotype Corsiva"/>
              </a:rPr>
              <a:t>ресурсов (КНР), тепловой мощностью 300 кВт, </a:t>
            </a:r>
            <a:r>
              <a:rPr lang="ru-RU" sz="6000" kern="10" dirty="0" smtClean="0">
                <a:ln w="9525">
                  <a:noFill/>
                  <a:round/>
                  <a:headEnd/>
                  <a:tailEnd/>
                </a:ln>
                <a:gradFill rotWithShape="1">
                  <a:gsLst>
                    <a:gs pos="0">
                      <a:srgbClr val="FF3300"/>
                    </a:gs>
                    <a:gs pos="50000">
                      <a:srgbClr val="006600"/>
                    </a:gs>
                    <a:gs pos="100000">
                      <a:srgbClr val="FF3300"/>
                    </a:gs>
                  </a:gsLst>
                  <a:lin ang="2700000" scaled="1"/>
                </a:gradFill>
                <a:effectLst>
                  <a:outerShdw dist="35921" dir="2700000" algn="ctr" rotWithShape="0">
                    <a:srgbClr val="C0C0C0">
                      <a:alpha val="79999"/>
                    </a:srgbClr>
                  </a:outerShdw>
                </a:effectLst>
                <a:latin typeface="Monotype Corsiva"/>
              </a:rPr>
              <a:t>работающая на </a:t>
            </a:r>
            <a:r>
              <a:rPr lang="ru-RU" sz="6000" kern="10" dirty="0" smtClean="0">
                <a:ln w="9525">
                  <a:noFill/>
                  <a:round/>
                  <a:headEnd/>
                  <a:tailEnd/>
                </a:ln>
                <a:gradFill rotWithShape="1">
                  <a:gsLst>
                    <a:gs pos="0">
                      <a:srgbClr val="FF3300"/>
                    </a:gs>
                    <a:gs pos="50000">
                      <a:srgbClr val="006600"/>
                    </a:gs>
                    <a:gs pos="100000">
                      <a:srgbClr val="FF3300"/>
                    </a:gs>
                  </a:gsLst>
                  <a:lin ang="2700000" scaled="1"/>
                </a:gradFill>
                <a:effectLst>
                  <a:outerShdw dist="35921" dir="2700000" algn="ctr" rotWithShape="0">
                    <a:srgbClr val="C0C0C0">
                      <a:alpha val="79999"/>
                    </a:srgbClr>
                  </a:outerShdw>
                </a:effectLst>
                <a:latin typeface="Monotype Corsiva"/>
              </a:rPr>
              <a:t>сельскохозяйственных растительных отходах влажностью до 45%. </a:t>
            </a:r>
          </a:p>
        </p:txBody>
      </p:sp>
      <p:grpSp>
        <p:nvGrpSpPr>
          <p:cNvPr id="16" name="Группа 15"/>
          <p:cNvGrpSpPr/>
          <p:nvPr/>
        </p:nvGrpSpPr>
        <p:grpSpPr>
          <a:xfrm>
            <a:off x="0" y="0"/>
            <a:ext cx="30279975" cy="2817757"/>
            <a:chOff x="0" y="0"/>
            <a:chExt cx="30279975" cy="2817757"/>
          </a:xfrm>
        </p:grpSpPr>
        <p:grpSp>
          <p:nvGrpSpPr>
            <p:cNvPr id="17" name="Group 20"/>
            <p:cNvGrpSpPr>
              <a:grpSpLocks/>
            </p:cNvGrpSpPr>
            <p:nvPr/>
          </p:nvGrpSpPr>
          <p:grpSpPr bwMode="auto">
            <a:xfrm>
              <a:off x="0" y="0"/>
              <a:ext cx="30279975" cy="2817757"/>
              <a:chOff x="0" y="0"/>
              <a:chExt cx="19074" cy="1685"/>
            </a:xfrm>
          </p:grpSpPr>
          <p:sp>
            <p:nvSpPr>
              <p:cNvPr id="20"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21"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18" name="Рисунок 27" descr="логотип копия.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19" name="Прямоугольник 18"/>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spTree>
  </p:cSld>
  <p:clrMapOvr>
    <a:masterClrMapping/>
  </p:clrMapOvr>
  <p:transition advTm="102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13" descr="Подложка"/>
          <p:cNvPicPr>
            <a:picLocks noChangeAspect="1" noChangeArrowheads="1"/>
          </p:cNvPicPr>
          <p:nvPr/>
        </p:nvPicPr>
        <p:blipFill>
          <a:blip r:embed="rId2" cstate="print"/>
          <a:srcRect/>
          <a:stretch>
            <a:fillRect/>
          </a:stretch>
        </p:blipFill>
        <p:spPr bwMode="auto">
          <a:xfrm>
            <a:off x="209445" y="3276600"/>
            <a:ext cx="18218150" cy="18218150"/>
          </a:xfrm>
          <a:prstGeom prst="rect">
            <a:avLst/>
          </a:prstGeom>
          <a:noFill/>
          <a:ln w="9525">
            <a:noFill/>
            <a:miter lim="800000"/>
            <a:headEnd/>
            <a:tailEnd/>
          </a:ln>
        </p:spPr>
      </p:pic>
      <p:sp>
        <p:nvSpPr>
          <p:cNvPr id="12" name="Text Box 15"/>
          <p:cNvSpPr txBox="1">
            <a:spLocks noChangeArrowheads="1"/>
          </p:cNvSpPr>
          <p:nvPr/>
        </p:nvSpPr>
        <p:spPr bwMode="auto">
          <a:xfrm>
            <a:off x="18426135" y="2889195"/>
            <a:ext cx="11352190" cy="18605555"/>
          </a:xfrm>
          <a:prstGeom prst="rect">
            <a:avLst/>
          </a:prstGeom>
          <a:noFill/>
          <a:ln w="9525">
            <a:noFill/>
            <a:miter lim="800000"/>
            <a:headEnd/>
            <a:tailEnd/>
          </a:ln>
          <a:effectLst/>
        </p:spPr>
        <p:txBody>
          <a:bodyPr wrap="square">
            <a:spAutoFit/>
          </a:bodyPr>
          <a:lstStyle/>
          <a:p>
            <a:pPr algn="just" defTabSz="914400">
              <a:defRPr/>
            </a:pPr>
            <a:r>
              <a:rPr lang="ru-RU" sz="6200" kern="10" dirty="0">
                <a:ln w="9525">
                  <a:round/>
                  <a:headEnd/>
                  <a:tailEnd/>
                </a:ln>
                <a:blipFill dpi="0" rotWithShape="0">
                  <a:blip r:embed="rId3"/>
                  <a:srcRect/>
                  <a:tile tx="0" ty="0" sx="100000" sy="100000" flip="none" algn="tl"/>
                </a:blipFill>
                <a:latin typeface="Monotype Corsiva" pitchFamily="66" charset="0"/>
                <a:cs typeface="Arial"/>
              </a:rPr>
              <a:t>         </a:t>
            </a:r>
            <a:r>
              <a:rPr lang="ru-RU" sz="5400" b="1" kern="10" dirty="0">
                <a:ln w="9525">
                  <a:round/>
                  <a:headEnd/>
                  <a:tailEnd/>
                </a:ln>
                <a:blipFill dpi="0" rotWithShape="0">
                  <a:blip r:embed="rId3"/>
                  <a:srcRect/>
                  <a:tile tx="0" ty="0" sx="100000" sy="100000" flip="none" algn="tl"/>
                </a:blipFill>
                <a:latin typeface="Monotype Corsiva" pitchFamily="66" charset="0"/>
                <a:cs typeface="Arial"/>
              </a:rPr>
              <a:t>В настоящее время </a:t>
            </a:r>
            <a:r>
              <a:rPr lang="ru-RU" sz="5400" b="1" kern="10" dirty="0" smtClean="0">
                <a:ln w="9525">
                  <a:round/>
                  <a:headEnd/>
                  <a:tailEnd/>
                </a:ln>
                <a:blipFill dpi="0" rotWithShape="0">
                  <a:blip r:embed="rId3"/>
                  <a:srcRect/>
                  <a:tile tx="0" ty="0" sx="100000" sy="100000" flip="none" algn="tl"/>
                </a:blipFill>
                <a:latin typeface="Monotype Corsiva" pitchFamily="66" charset="0"/>
                <a:cs typeface="Arial"/>
              </a:rPr>
              <a:t>на </a:t>
            </a:r>
            <a:r>
              <a:rPr lang="ru-RU" sz="5400" b="1" kern="10" dirty="0">
                <a:ln w="9525">
                  <a:round/>
                  <a:headEnd/>
                  <a:tailEnd/>
                </a:ln>
                <a:blipFill dpi="0" rotWithShape="0">
                  <a:blip r:embed="rId3"/>
                  <a:srcRect/>
                  <a:tile tx="0" ty="0" sx="100000" sy="100000" flip="none" algn="tl"/>
                </a:blipFill>
                <a:latin typeface="Monotype Corsiva" pitchFamily="66" charset="0"/>
                <a:cs typeface="Arial"/>
              </a:rPr>
              <a:t>Украине в области возобновляемой энергетики:</a:t>
            </a:r>
          </a:p>
          <a:p>
            <a:pPr algn="just" defTabSz="914400">
              <a:defRPr/>
            </a:pPr>
            <a:endParaRPr lang="ru-RU" sz="4000" kern="10" dirty="0">
              <a:ln w="9525">
                <a:round/>
                <a:headEnd/>
                <a:tailEnd/>
              </a:ln>
              <a:blipFill dpi="0" rotWithShape="0">
                <a:blip r:embed="rId3"/>
                <a:srcRect/>
                <a:tile tx="0" ty="0" sx="100000" sy="100000" flip="none" algn="tl"/>
              </a:blipFill>
              <a:latin typeface="Monotype Corsiva" pitchFamily="66" charset="0"/>
              <a:cs typeface="Arial"/>
            </a:endParaRPr>
          </a:p>
          <a:p>
            <a:pPr algn="just" defTabSz="914400">
              <a:defRPr/>
            </a:pPr>
            <a:r>
              <a:rPr lang="ru-RU" sz="5400" kern="10" dirty="0">
                <a:ln w="9525">
                  <a:round/>
                  <a:headEnd/>
                  <a:tailEnd/>
                </a:ln>
                <a:blipFill dpi="0" rotWithShape="0">
                  <a:blip r:embed="rId3"/>
                  <a:srcRect/>
                  <a:tile tx="0" ty="0" sx="100000" sy="100000" flip="none" algn="tl"/>
                </a:blipFill>
                <a:latin typeface="Monotype Corsiva" pitchFamily="66" charset="0"/>
                <a:cs typeface="Arial"/>
              </a:rPr>
              <a:t>• принято одиннадцать Законов;</a:t>
            </a:r>
          </a:p>
          <a:p>
            <a:pPr algn="just" defTabSz="914400">
              <a:defRPr/>
            </a:pPr>
            <a:r>
              <a:rPr lang="ru-RU" sz="5400" kern="10" dirty="0">
                <a:ln w="9525">
                  <a:round/>
                  <a:headEnd/>
                  <a:tailEnd/>
                </a:ln>
                <a:blipFill dpi="0" rotWithShape="0">
                  <a:blip r:embed="rId3"/>
                  <a:srcRect/>
                  <a:tile tx="0" ty="0" sx="100000" sy="100000" flip="none" algn="tl"/>
                </a:blipFill>
                <a:latin typeface="Monotype Corsiva" pitchFamily="66" charset="0"/>
                <a:cs typeface="Arial"/>
              </a:rPr>
              <a:t>• утверждено 62 Государственных стандарта;</a:t>
            </a:r>
          </a:p>
          <a:p>
            <a:pPr algn="just" defTabSz="914400">
              <a:defRPr/>
            </a:pPr>
            <a:r>
              <a:rPr lang="ru-RU" sz="5400" kern="10" dirty="0">
                <a:ln w="9525">
                  <a:round/>
                  <a:headEnd/>
                  <a:tailEnd/>
                </a:ln>
                <a:blipFill dpi="0" rotWithShape="0">
                  <a:blip r:embed="rId3"/>
                  <a:srcRect/>
                  <a:tile tx="0" ty="0" sx="100000" sy="100000" flip="none" algn="tl"/>
                </a:blipFill>
                <a:latin typeface="Monotype Corsiva" pitchFamily="66" charset="0"/>
                <a:cs typeface="Arial"/>
              </a:rPr>
              <a:t>• действует двенадцать государственных программ.</a:t>
            </a:r>
          </a:p>
          <a:p>
            <a:pPr algn="just" defTabSz="914400">
              <a:buFontTx/>
              <a:buChar char="•"/>
              <a:defRPr/>
            </a:pPr>
            <a:r>
              <a:rPr lang="ru-RU" sz="5400" kern="10" dirty="0">
                <a:ln w="9525">
                  <a:round/>
                  <a:headEnd/>
                  <a:tailEnd/>
                </a:ln>
                <a:blipFill dpi="0" rotWithShape="0">
                  <a:blip r:embed="rId3"/>
                  <a:srcRect/>
                  <a:tile tx="0" ty="0" sx="100000" sy="100000" flip="none" algn="tl"/>
                </a:blipFill>
                <a:latin typeface="Monotype Corsiva" pitchFamily="66" charset="0"/>
                <a:cs typeface="Arial"/>
              </a:rPr>
              <a:t> принято 6 указов президента</a:t>
            </a:r>
          </a:p>
          <a:p>
            <a:pPr algn="just" defTabSz="914400">
              <a:buFontTx/>
              <a:buChar char="•"/>
              <a:defRPr/>
            </a:pPr>
            <a:r>
              <a:rPr lang="ru-RU" sz="5400" kern="10" dirty="0">
                <a:ln w="9525">
                  <a:round/>
                  <a:headEnd/>
                  <a:tailEnd/>
                </a:ln>
                <a:blipFill dpi="0" rotWithShape="0">
                  <a:blip r:embed="rId3"/>
                  <a:srcRect/>
                  <a:tile tx="0" ty="0" sx="100000" sy="100000" flip="none" algn="tl"/>
                </a:blipFill>
                <a:latin typeface="Monotype Corsiva" pitchFamily="66" charset="0"/>
                <a:cs typeface="Arial"/>
              </a:rPr>
              <a:t> действует 45 постановлений кабинета министров</a:t>
            </a:r>
            <a:r>
              <a:rPr lang="ru-RU" sz="5400" kern="10" dirty="0" smtClean="0">
                <a:ln w="9525">
                  <a:round/>
                  <a:headEnd/>
                  <a:tailEnd/>
                </a:ln>
                <a:blipFill dpi="0" rotWithShape="0">
                  <a:blip r:embed="rId3"/>
                  <a:srcRect/>
                  <a:tile tx="0" ty="0" sx="100000" sy="100000" flip="none" algn="tl"/>
                </a:blipFill>
                <a:latin typeface="Monotype Corsiva" pitchFamily="66" charset="0"/>
                <a:cs typeface="Arial"/>
              </a:rPr>
              <a:t>.</a:t>
            </a:r>
          </a:p>
          <a:p>
            <a:pPr algn="just" defTabSz="914400">
              <a:buFontTx/>
              <a:buChar char="•"/>
              <a:defRPr/>
            </a:pPr>
            <a:endParaRPr lang="ru-RU" sz="4000" kern="10" dirty="0" smtClean="0">
              <a:ln w="9525">
                <a:round/>
                <a:headEnd/>
                <a:tailEnd/>
              </a:ln>
              <a:blipFill dpi="0" rotWithShape="0">
                <a:blip r:embed="rId3"/>
                <a:srcRect/>
                <a:tile tx="0" ty="0" sx="100000" sy="100000" flip="none" algn="tl"/>
              </a:blipFill>
              <a:latin typeface="Monotype Corsiva" pitchFamily="66" charset="0"/>
              <a:cs typeface="Arial"/>
            </a:endParaRPr>
          </a:p>
          <a:p>
            <a:pPr algn="just" defTabSz="914400">
              <a:buFontTx/>
              <a:buChar char="•"/>
              <a:defRPr/>
            </a:pPr>
            <a:r>
              <a:rPr lang="ru-RU" sz="5400" kern="10" dirty="0" smtClean="0">
                <a:ln w="9525">
                  <a:round/>
                  <a:headEnd/>
                  <a:tailEnd/>
                </a:ln>
                <a:blipFill dpi="0" rotWithShape="0">
                  <a:blip r:embed="rId3"/>
                  <a:srcRect/>
                  <a:tile tx="0" ty="0" sx="100000" sy="100000" flip="none" algn="tl"/>
                </a:blipFill>
                <a:latin typeface="Monotype Corsiva" pitchFamily="66" charset="0"/>
                <a:cs typeface="Arial"/>
              </a:rPr>
              <a:t>Приняты законы о  льготном налоговом стимулировании производителей оборудования для производства </a:t>
            </a:r>
            <a:r>
              <a:rPr lang="ru-RU" sz="5400" kern="10" dirty="0" err="1" smtClean="0">
                <a:ln w="9525">
                  <a:round/>
                  <a:headEnd/>
                  <a:tailEnd/>
                </a:ln>
                <a:blipFill dpi="0" rotWithShape="0">
                  <a:blip r:embed="rId3"/>
                  <a:srcRect/>
                  <a:tile tx="0" ty="0" sx="100000" sy="100000" flip="none" algn="tl"/>
                </a:blipFill>
                <a:latin typeface="Monotype Corsiva" pitchFamily="66" charset="0"/>
                <a:cs typeface="Arial"/>
              </a:rPr>
              <a:t>биотоплив</a:t>
            </a:r>
            <a:r>
              <a:rPr lang="ru-RU" sz="5400" kern="10" dirty="0" smtClean="0">
                <a:ln w="9525">
                  <a:round/>
                  <a:headEnd/>
                  <a:tailEnd/>
                </a:ln>
                <a:blipFill dpi="0" rotWithShape="0">
                  <a:blip r:embed="rId3"/>
                  <a:srcRect/>
                  <a:tile tx="0" ty="0" sx="100000" sy="100000" flip="none" algn="tl"/>
                </a:blipFill>
                <a:latin typeface="Monotype Corsiva" pitchFamily="66" charset="0"/>
                <a:cs typeface="Arial"/>
              </a:rPr>
              <a:t> и их переработки. </a:t>
            </a:r>
            <a:endParaRPr lang="ru-RU" sz="5400" kern="10" dirty="0">
              <a:ln w="9525">
                <a:round/>
                <a:headEnd/>
                <a:tailEnd/>
              </a:ln>
              <a:blipFill dpi="0" rotWithShape="0">
                <a:blip r:embed="rId3"/>
                <a:srcRect/>
                <a:tile tx="0" ty="0" sx="100000" sy="100000" flip="none" algn="tl"/>
              </a:blipFill>
              <a:latin typeface="Monotype Corsiva" pitchFamily="66" charset="0"/>
              <a:cs typeface="Arial"/>
            </a:endParaRPr>
          </a:p>
          <a:p>
            <a:pPr algn="just" defTabSz="914400">
              <a:buFontTx/>
              <a:buChar char="•"/>
              <a:defRPr/>
            </a:pPr>
            <a:endParaRPr lang="ru-RU" sz="4000" kern="10" dirty="0">
              <a:ln w="9525">
                <a:round/>
                <a:headEnd/>
                <a:tailEnd/>
              </a:ln>
              <a:blipFill dpi="0" rotWithShape="0">
                <a:blip r:embed="rId3"/>
                <a:srcRect/>
                <a:tile tx="0" ty="0" sx="100000" sy="100000" flip="none" algn="tl"/>
              </a:blipFill>
              <a:latin typeface="Monotype Corsiva" pitchFamily="66" charset="0"/>
              <a:cs typeface="Arial"/>
            </a:endParaRPr>
          </a:p>
          <a:p>
            <a:pPr algn="just" defTabSz="914400">
              <a:defRPr/>
            </a:pPr>
            <a:r>
              <a:rPr lang="ru-RU" sz="5400" kern="10" dirty="0">
                <a:ln w="9525">
                  <a:round/>
                  <a:headEnd/>
                  <a:tailEnd/>
                </a:ln>
                <a:blipFill dpi="0" rotWithShape="0">
                  <a:blip r:embed="rId3"/>
                  <a:srcRect/>
                  <a:tile tx="0" ty="0" sx="100000" sy="100000" flip="none" algn="tl"/>
                </a:blipFill>
                <a:latin typeface="Monotype Corsiva" pitchFamily="66" charset="0"/>
                <a:cs typeface="Arial"/>
              </a:rPr>
              <a:t>       Не смотря на это внедрение передовых технологий использования альтернативных  энергоресурсов на практике  не характеризуется большой практической и коммерческой активностью.</a:t>
            </a:r>
          </a:p>
        </p:txBody>
      </p:sp>
      <p:grpSp>
        <p:nvGrpSpPr>
          <p:cNvPr id="10" name="Группа 9"/>
          <p:cNvGrpSpPr/>
          <p:nvPr/>
        </p:nvGrpSpPr>
        <p:grpSpPr>
          <a:xfrm>
            <a:off x="0" y="0"/>
            <a:ext cx="30279975" cy="2817757"/>
            <a:chOff x="0" y="0"/>
            <a:chExt cx="30279975" cy="2817757"/>
          </a:xfrm>
        </p:grpSpPr>
        <p:grpSp>
          <p:nvGrpSpPr>
            <p:cNvPr id="18" name="Group 20"/>
            <p:cNvGrpSpPr>
              <a:grpSpLocks/>
            </p:cNvGrpSpPr>
            <p:nvPr/>
          </p:nvGrpSpPr>
          <p:grpSpPr bwMode="auto">
            <a:xfrm>
              <a:off x="0" y="0"/>
              <a:ext cx="30279975" cy="2817757"/>
              <a:chOff x="0" y="0"/>
              <a:chExt cx="19074" cy="1685"/>
            </a:xfrm>
          </p:grpSpPr>
          <p:sp>
            <p:nvSpPr>
              <p:cNvPr id="21"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22"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19" name="Рисунок 27" descr="логотип копия.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20" name="Прямоугольник 19"/>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spTree>
  </p:cSld>
  <p:clrMapOvr>
    <a:masterClrMapping/>
  </p:clrMapOvr>
  <p:transition advTm="30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Диск-16\Diser D-4\Risynki\Тойота на коровах.jpg"/>
          <p:cNvPicPr>
            <a:picLocks noChangeAspect="1" noChangeArrowheads="1"/>
          </p:cNvPicPr>
          <p:nvPr/>
        </p:nvPicPr>
        <p:blipFill>
          <a:blip r:embed="rId2" cstate="print"/>
          <a:srcRect l="2712" r="2023"/>
          <a:stretch>
            <a:fillRect/>
          </a:stretch>
        </p:blipFill>
        <p:spPr bwMode="auto">
          <a:xfrm>
            <a:off x="0" y="2856932"/>
            <a:ext cx="30279975" cy="18637818"/>
          </a:xfrm>
          <a:prstGeom prst="rect">
            <a:avLst/>
          </a:prstGeom>
          <a:noFill/>
        </p:spPr>
      </p:pic>
      <p:sp>
        <p:nvSpPr>
          <p:cNvPr id="11" name="TextBox 10"/>
          <p:cNvSpPr txBox="1"/>
          <p:nvPr/>
        </p:nvSpPr>
        <p:spPr>
          <a:xfrm>
            <a:off x="709511" y="3246385"/>
            <a:ext cx="28503762" cy="4154984"/>
          </a:xfrm>
          <a:prstGeom prst="rect">
            <a:avLst/>
          </a:prstGeom>
          <a:noFill/>
        </p:spPr>
        <p:txBody>
          <a:bodyPr wrap="square" rtlCol="0">
            <a:spAutoFit/>
          </a:bodyPr>
          <a:lstStyle/>
          <a:p>
            <a:pPr algn="just"/>
            <a:r>
              <a:rPr lang="ru-RU" dirty="0" smtClean="0"/>
              <a:t>          </a:t>
            </a:r>
            <a:r>
              <a:rPr lang="ru-RU" sz="6600" kern="10" dirty="0" smtClean="0">
                <a:ln w="9525">
                  <a:round/>
                  <a:headEnd/>
                  <a:tailEnd/>
                </a:ln>
                <a:latin typeface="Monotype Corsiva" pitchFamily="66" charset="0"/>
                <a:cs typeface="Arial"/>
              </a:rPr>
              <a:t>В условиях сложившегося дефицита и дороговизны традиционных </a:t>
            </a:r>
            <a:r>
              <a:rPr lang="ru-RU" sz="6600" kern="10" dirty="0" err="1" smtClean="0">
                <a:ln w="9525">
                  <a:round/>
                  <a:headEnd/>
                  <a:tailEnd/>
                </a:ln>
                <a:latin typeface="Monotype Corsiva" pitchFamily="66" charset="0"/>
                <a:cs typeface="Arial"/>
              </a:rPr>
              <a:t>нефтепроизводных</a:t>
            </a:r>
            <a:r>
              <a:rPr lang="ru-RU" sz="6600" kern="10" dirty="0" smtClean="0">
                <a:ln w="9525">
                  <a:round/>
                  <a:headEnd/>
                  <a:tailEnd/>
                </a:ln>
                <a:latin typeface="Monotype Corsiva" pitchFamily="66" charset="0"/>
                <a:cs typeface="Arial"/>
              </a:rPr>
              <a:t> топлив неэффективное развитие альтернативной энергетики, и в </a:t>
            </a:r>
            <a:r>
              <a:rPr lang="ru-RU" sz="6600" kern="10" dirty="0" err="1" smtClean="0">
                <a:ln w="9525">
                  <a:round/>
                  <a:headEnd/>
                  <a:tailEnd/>
                </a:ln>
                <a:latin typeface="Monotype Corsiva" pitchFamily="66" charset="0"/>
                <a:cs typeface="Arial"/>
              </a:rPr>
              <a:t>частвости</a:t>
            </a:r>
            <a:r>
              <a:rPr lang="ru-RU" sz="6600" kern="10" dirty="0" smtClean="0">
                <a:ln w="9525">
                  <a:round/>
                  <a:headEnd/>
                  <a:tailEnd/>
                </a:ln>
                <a:latin typeface="Monotype Corsiva" pitchFamily="66" charset="0"/>
                <a:cs typeface="Arial"/>
              </a:rPr>
              <a:t> газогенераторных технологий – инициирует появление подобного транспорта в сельском хозяйстве не только Нигерии но и более развитых стран.</a:t>
            </a:r>
            <a:endParaRPr lang="ru-RU" sz="6600" kern="10" dirty="0">
              <a:ln w="9525">
                <a:round/>
                <a:headEnd/>
                <a:tailEnd/>
              </a:ln>
              <a:latin typeface="Monotype Corsiva" pitchFamily="66" charset="0"/>
              <a:cs typeface="Arial"/>
            </a:endParaRPr>
          </a:p>
        </p:txBody>
      </p:sp>
      <p:grpSp>
        <p:nvGrpSpPr>
          <p:cNvPr id="13" name="Группа 12"/>
          <p:cNvGrpSpPr/>
          <p:nvPr/>
        </p:nvGrpSpPr>
        <p:grpSpPr>
          <a:xfrm>
            <a:off x="0" y="0"/>
            <a:ext cx="30279975" cy="2817757"/>
            <a:chOff x="0" y="0"/>
            <a:chExt cx="30279975" cy="2817757"/>
          </a:xfrm>
        </p:grpSpPr>
        <p:grpSp>
          <p:nvGrpSpPr>
            <p:cNvPr id="18" name="Group 20"/>
            <p:cNvGrpSpPr>
              <a:grpSpLocks/>
            </p:cNvGrpSpPr>
            <p:nvPr/>
          </p:nvGrpSpPr>
          <p:grpSpPr bwMode="auto">
            <a:xfrm>
              <a:off x="0" y="0"/>
              <a:ext cx="30279975" cy="2817757"/>
              <a:chOff x="0" y="0"/>
              <a:chExt cx="19074" cy="1685"/>
            </a:xfrm>
          </p:grpSpPr>
          <p:sp>
            <p:nvSpPr>
              <p:cNvPr id="21"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22"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19" name="Рисунок 27" descr="логотип копия.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20" name="Прямоугольник 19"/>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spTree>
  </p:cSld>
  <p:clrMapOvr>
    <a:masterClrMapping/>
  </p:clrMapOvr>
  <p:transition advTm="30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Рис_36 К эпиграфу.jpg"/>
          <p:cNvPicPr>
            <a:picLocks noChangeAspect="1"/>
          </p:cNvPicPr>
          <p:nvPr/>
        </p:nvPicPr>
        <p:blipFill>
          <a:blip r:embed="rId2" cstate="print"/>
          <a:srcRect b="25946"/>
          <a:stretch>
            <a:fillRect/>
          </a:stretch>
        </p:blipFill>
        <p:spPr>
          <a:xfrm>
            <a:off x="0" y="2889195"/>
            <a:ext cx="30279975" cy="18605555"/>
          </a:xfrm>
          <a:prstGeom prst="rect">
            <a:avLst/>
          </a:prstGeom>
        </p:spPr>
      </p:pic>
      <p:sp>
        <p:nvSpPr>
          <p:cNvPr id="11" name="Rectangle 2"/>
          <p:cNvSpPr txBox="1">
            <a:spLocks noChangeArrowheads="1"/>
          </p:cNvSpPr>
          <p:nvPr/>
        </p:nvSpPr>
        <p:spPr bwMode="auto">
          <a:xfrm>
            <a:off x="6281675" y="9104301"/>
            <a:ext cx="17502310" cy="3500462"/>
          </a:xfrm>
          <a:prstGeom prst="rect">
            <a:avLst/>
          </a:prstGeom>
          <a:noFill/>
          <a:ln w="9525">
            <a:noFill/>
            <a:miter lim="800000"/>
            <a:headEnd/>
            <a:tailEnd/>
          </a:ln>
        </p:spPr>
        <p:txBody>
          <a:bodyPr vert="horz" wrap="square" lIns="295854" tIns="147927" rIns="295854" bIns="147927" numCol="1" anchor="ctr" anchorCtr="0" compatLnSpc="1">
            <a:prstTxWarp prst="textNoShape">
              <a:avLst/>
            </a:prstTxWarp>
          </a:bodyPr>
          <a:lstStyle/>
          <a:p>
            <a:pPr marL="0" marR="0" lvl="0" indent="0" algn="ctr" defTabSz="2957513" rtl="0" eaLnBrk="0" fontAlgn="base" latinLnBrk="0" hangingPunct="0">
              <a:lnSpc>
                <a:spcPct val="100000"/>
              </a:lnSpc>
              <a:spcBef>
                <a:spcPct val="0"/>
              </a:spcBef>
              <a:spcAft>
                <a:spcPct val="0"/>
              </a:spcAft>
              <a:buClrTx/>
              <a:buSzTx/>
              <a:buFontTx/>
              <a:buNone/>
              <a:tabLst/>
              <a:defRPr/>
            </a:pPr>
            <a:r>
              <a:rPr kumimoji="0" lang="ru-RU" altLang="zh-CN" sz="20000" b="1" i="1" u="none" strike="noStrike" kern="1200" cap="all" spc="0" normalizeH="0" noProof="0" dirty="0" smtClean="0">
                <a:ln>
                  <a:noFill/>
                </a:ln>
                <a:solidFill>
                  <a:srgbClr val="FFFF00"/>
                </a:solidFill>
                <a:effectLst/>
                <a:uLnTx/>
                <a:uFillTx/>
                <a:latin typeface="+mj-lt"/>
                <a:ea typeface="宋体" pitchFamily="2" charset="-122"/>
                <a:cs typeface="+mj-cs"/>
              </a:rPr>
              <a:t>Благодарим </a:t>
            </a:r>
          </a:p>
          <a:p>
            <a:pPr marL="0" marR="0" lvl="0" indent="0" algn="ctr" defTabSz="2957513" rtl="0" eaLnBrk="0" fontAlgn="base" latinLnBrk="0" hangingPunct="0">
              <a:lnSpc>
                <a:spcPct val="100000"/>
              </a:lnSpc>
              <a:spcBef>
                <a:spcPct val="0"/>
              </a:spcBef>
              <a:spcAft>
                <a:spcPct val="0"/>
              </a:spcAft>
              <a:buClrTx/>
              <a:buSzTx/>
              <a:buFontTx/>
              <a:buNone/>
              <a:tabLst/>
              <a:defRPr/>
            </a:pPr>
            <a:r>
              <a:rPr kumimoji="0" lang="ru-RU" altLang="zh-CN" sz="20000" b="1" i="1" u="none" strike="noStrike" kern="1200" cap="all" spc="0" normalizeH="0" noProof="0" dirty="0" smtClean="0">
                <a:ln>
                  <a:noFill/>
                </a:ln>
                <a:solidFill>
                  <a:srgbClr val="FFFF00"/>
                </a:solidFill>
                <a:effectLst/>
                <a:uLnTx/>
                <a:uFillTx/>
                <a:latin typeface="+mj-lt"/>
                <a:ea typeface="宋体" pitchFamily="2" charset="-122"/>
                <a:cs typeface="+mj-cs"/>
              </a:rPr>
              <a:t>за внимание</a:t>
            </a:r>
            <a:endParaRPr kumimoji="0" lang="ru-RU" sz="20000" b="1" i="1" u="none" strike="noStrike" kern="1200" cap="all" spc="0" normalizeH="0" noProof="0" dirty="0">
              <a:ln>
                <a:noFill/>
              </a:ln>
              <a:solidFill>
                <a:srgbClr val="FFFF00"/>
              </a:solidFill>
              <a:effectLst/>
              <a:uLnTx/>
              <a:uFillTx/>
              <a:latin typeface="+mj-lt"/>
              <a:ea typeface="宋体" pitchFamily="2" charset="-122"/>
              <a:cs typeface="+mj-cs"/>
            </a:endParaRPr>
          </a:p>
        </p:txBody>
      </p:sp>
      <p:grpSp>
        <p:nvGrpSpPr>
          <p:cNvPr id="10" name="Группа 9"/>
          <p:cNvGrpSpPr/>
          <p:nvPr/>
        </p:nvGrpSpPr>
        <p:grpSpPr>
          <a:xfrm>
            <a:off x="0" y="0"/>
            <a:ext cx="30279975" cy="2817757"/>
            <a:chOff x="0" y="0"/>
            <a:chExt cx="30279975" cy="2817757"/>
          </a:xfrm>
        </p:grpSpPr>
        <p:grpSp>
          <p:nvGrpSpPr>
            <p:cNvPr id="12" name="Group 20"/>
            <p:cNvGrpSpPr>
              <a:grpSpLocks/>
            </p:cNvGrpSpPr>
            <p:nvPr/>
          </p:nvGrpSpPr>
          <p:grpSpPr bwMode="auto">
            <a:xfrm>
              <a:off x="0" y="0"/>
              <a:ext cx="30279975" cy="2817757"/>
              <a:chOff x="0" y="0"/>
              <a:chExt cx="19074" cy="1685"/>
            </a:xfrm>
          </p:grpSpPr>
          <p:sp>
            <p:nvSpPr>
              <p:cNvPr id="15"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16"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13" name="Рисунок 27" descr="логотип копия.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14" name="Прямоугольник 13"/>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spTree>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remove" grpId="1" nodeType="clickEffect">
                                  <p:stCondLst>
                                    <p:cond delay="0"/>
                                  </p:stCondLst>
                                  <p:childTnLst>
                                    <p:animScale>
                                      <p:cBhvr>
                                        <p:cTn id="11"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3" descr="Кругооборот дров в природе копия"/>
          <p:cNvPicPr>
            <a:picLocks noChangeAspect="1" noChangeArrowheads="1"/>
          </p:cNvPicPr>
          <p:nvPr/>
        </p:nvPicPr>
        <p:blipFill>
          <a:blip r:embed="rId2" cstate="print">
            <a:clrChange>
              <a:clrFrom>
                <a:srgbClr val="F1F2F6"/>
              </a:clrFrom>
              <a:clrTo>
                <a:srgbClr val="F1F2F6">
                  <a:alpha val="0"/>
                </a:srgbClr>
              </a:clrTo>
            </a:clrChange>
          </a:blip>
          <a:srcRect t="22185"/>
          <a:stretch>
            <a:fillRect/>
          </a:stretch>
        </p:blipFill>
        <p:spPr bwMode="auto">
          <a:xfrm>
            <a:off x="3175" y="4773613"/>
            <a:ext cx="30276800" cy="16721138"/>
          </a:xfrm>
          <a:prstGeom prst="rect">
            <a:avLst/>
          </a:prstGeom>
          <a:noFill/>
          <a:ln w="9525">
            <a:noFill/>
            <a:miter lim="800000"/>
            <a:headEnd/>
            <a:tailEnd/>
          </a:ln>
        </p:spPr>
      </p:pic>
      <p:grpSp>
        <p:nvGrpSpPr>
          <p:cNvPr id="14" name="Группа 13"/>
          <p:cNvGrpSpPr/>
          <p:nvPr/>
        </p:nvGrpSpPr>
        <p:grpSpPr>
          <a:xfrm>
            <a:off x="0" y="0"/>
            <a:ext cx="30279975" cy="2817757"/>
            <a:chOff x="0" y="0"/>
            <a:chExt cx="30279975" cy="2817757"/>
          </a:xfrm>
        </p:grpSpPr>
        <p:grpSp>
          <p:nvGrpSpPr>
            <p:cNvPr id="15" name="Group 20"/>
            <p:cNvGrpSpPr>
              <a:grpSpLocks/>
            </p:cNvGrpSpPr>
            <p:nvPr/>
          </p:nvGrpSpPr>
          <p:grpSpPr bwMode="auto">
            <a:xfrm>
              <a:off x="0" y="0"/>
              <a:ext cx="30279975" cy="2817757"/>
              <a:chOff x="0" y="0"/>
              <a:chExt cx="19074" cy="1685"/>
            </a:xfrm>
          </p:grpSpPr>
          <p:sp>
            <p:nvSpPr>
              <p:cNvPr id="18"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19"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16" name="Рисунок 27" descr="логотип копия.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17" name="Прямоугольник 16"/>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spTree>
  </p:cSld>
  <p:clrMapOvr>
    <a:masterClrMapping/>
  </p:clrMapOvr>
  <p:transition advTm="102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Прямоугольник 41"/>
          <p:cNvSpPr/>
          <p:nvPr/>
        </p:nvSpPr>
        <p:spPr>
          <a:xfrm>
            <a:off x="3852783" y="2856720"/>
            <a:ext cx="25860556" cy="4247317"/>
          </a:xfrm>
          <a:prstGeom prst="rect">
            <a:avLst/>
          </a:prstGeom>
        </p:spPr>
        <p:txBody>
          <a:bodyPr wrap="square">
            <a:spAutoFit/>
          </a:bodyPr>
          <a:lstStyle/>
          <a:p>
            <a:pPr algn="just"/>
            <a:r>
              <a:rPr lang="ru-RU" sz="5400" kern="10" dirty="0" smtClean="0">
                <a:ln w="9525">
                  <a:round/>
                  <a:headEnd/>
                  <a:tailEnd/>
                </a:ln>
                <a:blipFill dpi="0" rotWithShape="0">
                  <a:blip r:embed="rId2"/>
                  <a:srcRect/>
                  <a:tile tx="0" ty="0" sx="100000" sy="100000" flip="none" algn="tl"/>
                </a:blipFill>
                <a:latin typeface="Monotype Corsiva"/>
              </a:rPr>
              <a:t>	Технология газификации твердых топлив посредством газогенераторных установок – относительно молода. Первый газогенератор был создан в 1788 во Франции инженером  Филиппом </a:t>
            </a:r>
            <a:r>
              <a:rPr lang="ru-RU" sz="5400" kern="10" dirty="0" err="1" smtClean="0">
                <a:ln w="9525">
                  <a:round/>
                  <a:headEnd/>
                  <a:tailEnd/>
                </a:ln>
                <a:blipFill dpi="0" rotWithShape="0">
                  <a:blip r:embed="rId2"/>
                  <a:srcRect/>
                  <a:tile tx="0" ty="0" sx="100000" sy="100000" flip="none" algn="tl"/>
                </a:blipFill>
                <a:latin typeface="Monotype Corsiva"/>
              </a:rPr>
              <a:t>Лебоном</a:t>
            </a:r>
            <a:r>
              <a:rPr lang="ru-RU" sz="5400" kern="10" dirty="0" smtClean="0">
                <a:ln w="9525">
                  <a:round/>
                  <a:headEnd/>
                  <a:tailEnd/>
                </a:ln>
                <a:blipFill dpi="0" rotWithShape="0">
                  <a:blip r:embed="rId2"/>
                  <a:srcRect/>
                  <a:tile tx="0" ty="0" sx="100000" sy="100000" flip="none" algn="tl"/>
                </a:blipFill>
                <a:latin typeface="Monotype Corsiva"/>
              </a:rPr>
              <a:t>, его работы продолжили 1811 г Петр Соболевский, газогенераторная установка конструкции которого нашла практическое применение для получения светильного газа в Санкт Петербурге. Дальнейшее развитие технология получила в работах :</a:t>
            </a:r>
            <a:endParaRPr lang="ru-RU" sz="5400" dirty="0"/>
          </a:p>
        </p:txBody>
      </p:sp>
      <p:pic>
        <p:nvPicPr>
          <p:cNvPr id="40961" name="Picture 1" descr="d:\Documents and Settings\Admin\Мои документы\Мои рисунки\Philippe_Lebon.png"/>
          <p:cNvPicPr>
            <a:picLocks noChangeAspect="1" noChangeArrowheads="1"/>
          </p:cNvPicPr>
          <p:nvPr/>
        </p:nvPicPr>
        <p:blipFill>
          <a:blip r:embed="rId3" cstate="print"/>
          <a:srcRect/>
          <a:stretch>
            <a:fillRect/>
          </a:stretch>
        </p:blipFill>
        <p:spPr bwMode="auto">
          <a:xfrm>
            <a:off x="852387" y="3103509"/>
            <a:ext cx="2464127" cy="3066469"/>
          </a:xfrm>
          <a:prstGeom prst="rect">
            <a:avLst/>
          </a:prstGeom>
          <a:noFill/>
          <a:ln>
            <a:solidFill>
              <a:schemeClr val="tx1"/>
            </a:solidFill>
          </a:ln>
        </p:spPr>
      </p:pic>
      <p:sp>
        <p:nvSpPr>
          <p:cNvPr id="41" name="Прямоугольник 40"/>
          <p:cNvSpPr/>
          <p:nvPr/>
        </p:nvSpPr>
        <p:spPr>
          <a:xfrm>
            <a:off x="852387" y="6175343"/>
            <a:ext cx="2574744" cy="923330"/>
          </a:xfrm>
          <a:prstGeom prst="rect">
            <a:avLst/>
          </a:prstGeom>
        </p:spPr>
        <p:txBody>
          <a:bodyPr wrap="none">
            <a:spAutoFit/>
          </a:bodyPr>
          <a:lstStyle/>
          <a:p>
            <a:r>
              <a:rPr lang="ru-RU" sz="5400" kern="10" dirty="0" smtClean="0">
                <a:ln w="9525">
                  <a:round/>
                  <a:headEnd/>
                  <a:tailEnd/>
                </a:ln>
                <a:blipFill dpi="0" rotWithShape="0">
                  <a:blip r:embed="rId2"/>
                  <a:srcRect/>
                  <a:tile tx="0" ty="0" sx="100000" sy="100000" flip="none" algn="tl"/>
                </a:blipFill>
                <a:latin typeface="Monotype Corsiva"/>
              </a:rPr>
              <a:t>Ф. </a:t>
            </a:r>
            <a:r>
              <a:rPr lang="ru-RU" sz="5400" kern="10" dirty="0" err="1" smtClean="0">
                <a:ln w="9525">
                  <a:round/>
                  <a:headEnd/>
                  <a:tailEnd/>
                </a:ln>
                <a:blipFill dpi="0" rotWithShape="0">
                  <a:blip r:embed="rId2"/>
                  <a:srcRect/>
                  <a:tile tx="0" ty="0" sx="100000" sy="100000" flip="none" algn="tl"/>
                </a:blipFill>
                <a:latin typeface="Monotype Corsiva"/>
              </a:rPr>
              <a:t>Лебон</a:t>
            </a:r>
            <a:endParaRPr lang="ru-RU" sz="5400" dirty="0"/>
          </a:p>
        </p:txBody>
      </p:sp>
      <p:sp>
        <p:nvSpPr>
          <p:cNvPr id="21567" name="Line 63"/>
          <p:cNvSpPr>
            <a:spLocks noChangeShapeType="1"/>
          </p:cNvSpPr>
          <p:nvPr/>
        </p:nvSpPr>
        <p:spPr bwMode="auto">
          <a:xfrm>
            <a:off x="495197" y="14605027"/>
            <a:ext cx="23145912" cy="0"/>
          </a:xfrm>
          <a:prstGeom prst="line">
            <a:avLst/>
          </a:prstGeom>
          <a:noFill/>
          <a:ln w="76200">
            <a:solidFill>
              <a:schemeClr val="tx1"/>
            </a:solidFill>
            <a:round/>
            <a:headEnd/>
            <a:tailEnd type="triangle" w="med" len="med"/>
          </a:ln>
          <a:effectLst/>
        </p:spPr>
        <p:txBody>
          <a:bodyPr/>
          <a:lstStyle/>
          <a:p>
            <a:endParaRPr lang="ru-RU"/>
          </a:p>
        </p:txBody>
      </p:sp>
      <p:pic>
        <p:nvPicPr>
          <p:cNvPr id="39" name="Рисунок 38" descr="Рис_10 Газогенератор Лермана.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3354037" y="8675673"/>
            <a:ext cx="5846606" cy="5760000"/>
          </a:xfrm>
          <a:prstGeom prst="rect">
            <a:avLst/>
          </a:prstGeom>
          <a:ln>
            <a:solidFill>
              <a:schemeClr val="tx1"/>
            </a:solidFill>
          </a:ln>
        </p:spPr>
      </p:pic>
      <p:pic>
        <p:nvPicPr>
          <p:cNvPr id="26" name="Рисунок 25" descr="Рис_7 Газогенераторные установки Бишофа.jpg"/>
          <p:cNvPicPr>
            <a:picLocks noChangeAspect="1"/>
          </p:cNvPicPr>
          <p:nvPr/>
        </p:nvPicPr>
        <p:blipFill>
          <a:blip r:embed="rId5" cstate="print">
            <a:clrChange>
              <a:clrFrom>
                <a:srgbClr val="FFFFFF"/>
              </a:clrFrom>
              <a:clrTo>
                <a:srgbClr val="FFFFFF">
                  <a:alpha val="0"/>
                </a:srgbClr>
              </a:clrTo>
            </a:clrChange>
          </a:blip>
          <a:stretch>
            <a:fillRect/>
          </a:stretch>
        </p:blipFill>
        <p:spPr>
          <a:xfrm>
            <a:off x="566635" y="8675673"/>
            <a:ext cx="4064407" cy="5760000"/>
          </a:xfrm>
          <a:prstGeom prst="rect">
            <a:avLst/>
          </a:prstGeom>
          <a:ln>
            <a:solidFill>
              <a:schemeClr val="tx1"/>
            </a:solidFill>
          </a:ln>
        </p:spPr>
      </p:pic>
      <p:pic>
        <p:nvPicPr>
          <p:cNvPr id="27" name="Рисунок 26" descr="Рис_8 Газогенераторные установки Эбельмана .jpg"/>
          <p:cNvPicPr>
            <a:picLocks noChangeAspect="1"/>
          </p:cNvPicPr>
          <p:nvPr/>
        </p:nvPicPr>
        <p:blipFill>
          <a:blip r:embed="rId6" cstate="print">
            <a:clrChange>
              <a:clrFrom>
                <a:srgbClr val="FFFFFF"/>
              </a:clrFrom>
              <a:clrTo>
                <a:srgbClr val="FFFFFF">
                  <a:alpha val="0"/>
                </a:srgbClr>
              </a:clrTo>
            </a:clrChange>
          </a:blip>
          <a:stretch>
            <a:fillRect/>
          </a:stretch>
        </p:blipFill>
        <p:spPr>
          <a:xfrm>
            <a:off x="4995791" y="8675673"/>
            <a:ext cx="3909159" cy="5760000"/>
          </a:xfrm>
          <a:prstGeom prst="rect">
            <a:avLst/>
          </a:prstGeom>
          <a:ln>
            <a:solidFill>
              <a:schemeClr val="tx1"/>
            </a:solidFill>
          </a:ln>
        </p:spPr>
      </p:pic>
      <p:pic>
        <p:nvPicPr>
          <p:cNvPr id="28" name="Рисунок 27" descr="Рис_9 Газогенератор Сименса.jpg"/>
          <p:cNvPicPr>
            <a:picLocks noChangeAspect="1"/>
          </p:cNvPicPr>
          <p:nvPr/>
        </p:nvPicPr>
        <p:blipFill>
          <a:blip r:embed="rId7" cstate="print">
            <a:clrChange>
              <a:clrFrom>
                <a:srgbClr val="FFFFFF"/>
              </a:clrFrom>
              <a:clrTo>
                <a:srgbClr val="FFFFFF">
                  <a:alpha val="0"/>
                </a:srgbClr>
              </a:clrTo>
            </a:clrChange>
          </a:blip>
          <a:stretch>
            <a:fillRect/>
          </a:stretch>
        </p:blipFill>
        <p:spPr>
          <a:xfrm>
            <a:off x="9353509" y="8675673"/>
            <a:ext cx="3447691" cy="5760000"/>
          </a:xfrm>
          <a:prstGeom prst="rect">
            <a:avLst/>
          </a:prstGeom>
          <a:ln>
            <a:solidFill>
              <a:schemeClr val="tx1"/>
            </a:solidFill>
          </a:ln>
        </p:spPr>
      </p:pic>
      <p:pic>
        <p:nvPicPr>
          <p:cNvPr id="29" name="Рисунок 28" descr="Рис_11 Газогенераторная установка Даусона.jpg"/>
          <p:cNvPicPr>
            <a:picLocks noChangeAspect="1"/>
          </p:cNvPicPr>
          <p:nvPr/>
        </p:nvPicPr>
        <p:blipFill>
          <a:blip r:embed="rId8" cstate="print">
            <a:clrChange>
              <a:clrFrom>
                <a:srgbClr val="FFFFFF"/>
              </a:clrFrom>
              <a:clrTo>
                <a:srgbClr val="FFFFFF">
                  <a:alpha val="0"/>
                </a:srgbClr>
              </a:clrTo>
            </a:clrChange>
          </a:blip>
          <a:stretch>
            <a:fillRect/>
          </a:stretch>
        </p:blipFill>
        <p:spPr>
          <a:xfrm>
            <a:off x="19712019" y="8675673"/>
            <a:ext cx="3415328" cy="5760000"/>
          </a:xfrm>
          <a:prstGeom prst="rect">
            <a:avLst/>
          </a:prstGeom>
          <a:ln>
            <a:solidFill>
              <a:schemeClr val="tx1"/>
            </a:solidFill>
          </a:ln>
        </p:spPr>
      </p:pic>
      <p:sp>
        <p:nvSpPr>
          <p:cNvPr id="35" name="Прямоугольник 34"/>
          <p:cNvSpPr/>
          <p:nvPr/>
        </p:nvSpPr>
        <p:spPr>
          <a:xfrm>
            <a:off x="1138139" y="6746847"/>
            <a:ext cx="2694969" cy="1938992"/>
          </a:xfrm>
          <a:prstGeom prst="rect">
            <a:avLst/>
          </a:prstGeom>
        </p:spPr>
        <p:txBody>
          <a:bodyPr wrap="none">
            <a:spAutoFit/>
          </a:bodyPr>
          <a:lstStyle/>
          <a:p>
            <a:pPr algn="ctr"/>
            <a:r>
              <a:rPr lang="ru-RU" sz="6000" kern="10" dirty="0" err="1" smtClean="0">
                <a:ln w="9525">
                  <a:round/>
                  <a:headEnd/>
                  <a:tailEnd/>
                </a:ln>
                <a:blipFill dpi="0" rotWithShape="0">
                  <a:blip r:embed="rId2"/>
                  <a:srcRect/>
                  <a:tile tx="0" ty="0" sx="100000" sy="100000" flip="none" algn="tl"/>
                </a:blipFill>
                <a:latin typeface="Monotype Corsiva"/>
              </a:rPr>
              <a:t>Бишофа</a:t>
            </a:r>
            <a:r>
              <a:rPr lang="ru-RU" sz="6000" kern="10" dirty="0" smtClean="0">
                <a:ln w="9525">
                  <a:round/>
                  <a:headEnd/>
                  <a:tailEnd/>
                </a:ln>
                <a:blipFill dpi="0" rotWithShape="0">
                  <a:blip r:embed="rId2"/>
                  <a:srcRect/>
                  <a:tile tx="0" ty="0" sx="100000" sy="100000" flip="none" algn="tl"/>
                </a:blipFill>
                <a:latin typeface="Monotype Corsiva"/>
              </a:rPr>
              <a:t> </a:t>
            </a:r>
          </a:p>
          <a:p>
            <a:pPr algn="ctr"/>
            <a:r>
              <a:rPr lang="ru-RU" sz="6000" kern="10" dirty="0" smtClean="0">
                <a:ln w="9525">
                  <a:round/>
                  <a:headEnd/>
                  <a:tailEnd/>
                </a:ln>
                <a:blipFill dpi="0" rotWithShape="0">
                  <a:blip r:embed="rId2"/>
                  <a:srcRect/>
                  <a:tile tx="0" ty="0" sx="100000" sy="100000" flip="none" algn="tl"/>
                </a:blipFill>
                <a:latin typeface="Monotype Corsiva"/>
              </a:rPr>
              <a:t>(1839)</a:t>
            </a:r>
          </a:p>
        </p:txBody>
      </p:sp>
      <p:sp>
        <p:nvSpPr>
          <p:cNvPr id="36" name="Прямоугольник 35"/>
          <p:cNvSpPr/>
          <p:nvPr/>
        </p:nvSpPr>
        <p:spPr>
          <a:xfrm>
            <a:off x="5138667" y="6675409"/>
            <a:ext cx="3445174" cy="1938992"/>
          </a:xfrm>
          <a:prstGeom prst="rect">
            <a:avLst/>
          </a:prstGeom>
        </p:spPr>
        <p:txBody>
          <a:bodyPr wrap="none">
            <a:spAutoFit/>
          </a:bodyPr>
          <a:lstStyle/>
          <a:p>
            <a:pPr algn="ctr"/>
            <a:r>
              <a:rPr lang="ru-RU" sz="6000" kern="10" dirty="0" err="1" smtClean="0">
                <a:ln w="9525">
                  <a:round/>
                  <a:headEnd/>
                  <a:tailEnd/>
                </a:ln>
                <a:blipFill dpi="0" rotWithShape="0">
                  <a:blip r:embed="rId2"/>
                  <a:srcRect/>
                  <a:tile tx="0" ty="0" sx="100000" sy="100000" flip="none" algn="tl"/>
                </a:blipFill>
                <a:latin typeface="Monotype Corsiva"/>
              </a:rPr>
              <a:t>Эбельмана</a:t>
            </a:r>
            <a:r>
              <a:rPr lang="ru-RU" sz="6000" kern="10" dirty="0" smtClean="0">
                <a:ln w="9525">
                  <a:round/>
                  <a:headEnd/>
                  <a:tailEnd/>
                </a:ln>
                <a:blipFill dpi="0" rotWithShape="0">
                  <a:blip r:embed="rId2"/>
                  <a:srcRect/>
                  <a:tile tx="0" ty="0" sx="100000" sy="100000" flip="none" algn="tl"/>
                </a:blipFill>
                <a:latin typeface="Monotype Corsiva"/>
              </a:rPr>
              <a:t> </a:t>
            </a:r>
          </a:p>
          <a:p>
            <a:pPr algn="ctr"/>
            <a:r>
              <a:rPr lang="ru-RU" sz="6000" kern="10" dirty="0" smtClean="0">
                <a:ln w="9525">
                  <a:round/>
                  <a:headEnd/>
                  <a:tailEnd/>
                </a:ln>
                <a:blipFill dpi="0" rotWithShape="0">
                  <a:blip r:embed="rId2"/>
                  <a:srcRect/>
                  <a:tile tx="0" ty="0" sx="100000" sy="100000" flip="none" algn="tl"/>
                </a:blipFill>
                <a:latin typeface="Monotype Corsiva"/>
              </a:rPr>
              <a:t>(1840)</a:t>
            </a:r>
          </a:p>
        </p:txBody>
      </p:sp>
      <p:sp>
        <p:nvSpPr>
          <p:cNvPr id="37" name="Прямоугольник 36"/>
          <p:cNvSpPr/>
          <p:nvPr/>
        </p:nvSpPr>
        <p:spPr>
          <a:xfrm>
            <a:off x="9782137" y="6746847"/>
            <a:ext cx="2619628" cy="1938992"/>
          </a:xfrm>
          <a:prstGeom prst="rect">
            <a:avLst/>
          </a:prstGeom>
        </p:spPr>
        <p:txBody>
          <a:bodyPr wrap="none">
            <a:spAutoFit/>
          </a:bodyPr>
          <a:lstStyle/>
          <a:p>
            <a:r>
              <a:rPr lang="ru-RU" sz="6000" kern="10" dirty="0" smtClean="0">
                <a:ln w="9525">
                  <a:round/>
                  <a:headEnd/>
                  <a:tailEnd/>
                </a:ln>
                <a:blipFill dpi="0" rotWithShape="0">
                  <a:blip r:embed="rId2"/>
                  <a:srcRect/>
                  <a:tile tx="0" ty="0" sx="100000" sy="100000" flip="none" algn="tl"/>
                </a:blipFill>
                <a:latin typeface="Monotype Corsiva"/>
              </a:rPr>
              <a:t>Сименса</a:t>
            </a:r>
          </a:p>
          <a:p>
            <a:pPr algn="ctr"/>
            <a:r>
              <a:rPr lang="ru-RU" sz="6000" kern="10" dirty="0" smtClean="0">
                <a:ln w="9525">
                  <a:round/>
                  <a:headEnd/>
                  <a:tailEnd/>
                </a:ln>
                <a:blipFill dpi="0" rotWithShape="0">
                  <a:blip r:embed="rId2"/>
                  <a:srcRect/>
                  <a:tile tx="0" ty="0" sx="100000" sy="100000" flip="none" algn="tl"/>
                </a:blipFill>
                <a:latin typeface="Monotype Corsiva"/>
              </a:rPr>
              <a:t>(1856)</a:t>
            </a:r>
          </a:p>
        </p:txBody>
      </p:sp>
      <p:sp>
        <p:nvSpPr>
          <p:cNvPr id="43" name="Прямоугольник 42"/>
          <p:cNvSpPr/>
          <p:nvPr/>
        </p:nvSpPr>
        <p:spPr>
          <a:xfrm>
            <a:off x="19926333" y="6746847"/>
            <a:ext cx="2786082" cy="1938992"/>
          </a:xfrm>
          <a:prstGeom prst="rect">
            <a:avLst/>
          </a:prstGeom>
        </p:spPr>
        <p:txBody>
          <a:bodyPr wrap="square">
            <a:spAutoFit/>
          </a:bodyPr>
          <a:lstStyle/>
          <a:p>
            <a:pPr algn="ctr"/>
            <a:r>
              <a:rPr lang="ru-RU" sz="6000" kern="10" dirty="0" err="1" smtClean="0">
                <a:ln w="9525">
                  <a:round/>
                  <a:headEnd/>
                  <a:tailEnd/>
                </a:ln>
                <a:blipFill dpi="0" rotWithShape="0">
                  <a:blip r:embed="rId2"/>
                  <a:srcRect/>
                  <a:tile tx="0" ty="0" sx="100000" sy="100000" flip="none" algn="tl"/>
                </a:blipFill>
                <a:latin typeface="Monotype Corsiva"/>
              </a:rPr>
              <a:t>Даусона</a:t>
            </a:r>
            <a:endParaRPr lang="ru-RU" sz="6000" kern="10" dirty="0" smtClean="0">
              <a:ln w="9525">
                <a:round/>
                <a:headEnd/>
                <a:tailEnd/>
              </a:ln>
              <a:blipFill dpi="0" rotWithShape="0">
                <a:blip r:embed="rId2"/>
                <a:srcRect/>
                <a:tile tx="0" ty="0" sx="100000" sy="100000" flip="none" algn="tl"/>
              </a:blipFill>
              <a:latin typeface="Monotype Corsiva"/>
            </a:endParaRPr>
          </a:p>
          <a:p>
            <a:pPr algn="ctr"/>
            <a:r>
              <a:rPr lang="ru-RU" sz="6000" kern="10" dirty="0" smtClean="0">
                <a:ln w="9525">
                  <a:round/>
                  <a:headEnd/>
                  <a:tailEnd/>
                </a:ln>
                <a:blipFill dpi="0" rotWithShape="0">
                  <a:blip r:embed="rId2"/>
                  <a:srcRect/>
                  <a:tile tx="0" ty="0" sx="100000" sy="100000" flip="none" algn="tl"/>
                </a:blipFill>
                <a:latin typeface="Monotype Corsiva"/>
              </a:rPr>
              <a:t>(1881)</a:t>
            </a:r>
          </a:p>
        </p:txBody>
      </p:sp>
      <p:sp>
        <p:nvSpPr>
          <p:cNvPr id="44" name="Прямоугольник 43"/>
          <p:cNvSpPr/>
          <p:nvPr/>
        </p:nvSpPr>
        <p:spPr>
          <a:xfrm>
            <a:off x="14782797" y="6675409"/>
            <a:ext cx="2743059" cy="1938992"/>
          </a:xfrm>
          <a:prstGeom prst="rect">
            <a:avLst/>
          </a:prstGeom>
        </p:spPr>
        <p:txBody>
          <a:bodyPr wrap="none">
            <a:spAutoFit/>
          </a:bodyPr>
          <a:lstStyle/>
          <a:p>
            <a:r>
              <a:rPr lang="ru-RU" sz="6000" kern="10" dirty="0" err="1" smtClean="0">
                <a:ln w="9525">
                  <a:round/>
                  <a:headEnd/>
                  <a:tailEnd/>
                </a:ln>
                <a:blipFill dpi="0" rotWithShape="0">
                  <a:blip r:embed="rId2"/>
                  <a:srcRect/>
                  <a:tile tx="0" ty="0" sx="100000" sy="100000" flip="none" algn="tl"/>
                </a:blipFill>
                <a:latin typeface="Monotype Corsiva"/>
              </a:rPr>
              <a:t>Лермана</a:t>
            </a:r>
            <a:endParaRPr lang="ru-RU" sz="6000" kern="10" dirty="0" smtClean="0">
              <a:ln w="9525">
                <a:round/>
                <a:headEnd/>
                <a:tailEnd/>
              </a:ln>
              <a:blipFill dpi="0" rotWithShape="0">
                <a:blip r:embed="rId2"/>
                <a:srcRect/>
                <a:tile tx="0" ty="0" sx="100000" sy="100000" flip="none" algn="tl"/>
              </a:blipFill>
              <a:latin typeface="Monotype Corsiva"/>
            </a:endParaRPr>
          </a:p>
          <a:p>
            <a:pPr algn="ctr"/>
            <a:r>
              <a:rPr lang="ru-RU" sz="6000" kern="10" dirty="0" smtClean="0">
                <a:ln w="9525">
                  <a:round/>
                  <a:headEnd/>
                  <a:tailEnd/>
                </a:ln>
                <a:blipFill dpi="0" rotWithShape="0">
                  <a:blip r:embed="rId2"/>
                  <a:srcRect/>
                  <a:tile tx="0" ty="0" sx="100000" sy="100000" flip="none" algn="tl"/>
                </a:blipFill>
                <a:latin typeface="Monotype Corsiva"/>
              </a:rPr>
              <a:t>(1877) </a:t>
            </a:r>
          </a:p>
        </p:txBody>
      </p:sp>
      <p:sp>
        <p:nvSpPr>
          <p:cNvPr id="21566" name="Line 62"/>
          <p:cNvSpPr>
            <a:spLocks noChangeShapeType="1"/>
          </p:cNvSpPr>
          <p:nvPr/>
        </p:nvSpPr>
        <p:spPr bwMode="auto">
          <a:xfrm>
            <a:off x="423760" y="21391637"/>
            <a:ext cx="23288788" cy="0"/>
          </a:xfrm>
          <a:prstGeom prst="line">
            <a:avLst/>
          </a:prstGeom>
          <a:noFill/>
          <a:ln w="76200">
            <a:solidFill>
              <a:schemeClr val="tx1"/>
            </a:solidFill>
            <a:round/>
            <a:headEnd/>
            <a:tailEnd type="triangle" w="med" len="med"/>
          </a:ln>
          <a:effectLst/>
        </p:spPr>
        <p:txBody>
          <a:bodyPr/>
          <a:lstStyle/>
          <a:p>
            <a:endParaRPr lang="ru-RU"/>
          </a:p>
        </p:txBody>
      </p:sp>
      <p:pic>
        <p:nvPicPr>
          <p:cNvPr id="38" name="Рисунок 37" descr="Рис_12 Газогенераторная установка Бенье.jpg"/>
          <p:cNvPicPr>
            <a:picLocks noChangeAspect="1"/>
          </p:cNvPicPr>
          <p:nvPr/>
        </p:nvPicPr>
        <p:blipFill>
          <a:blip r:embed="rId9" cstate="print">
            <a:clrChange>
              <a:clrFrom>
                <a:srgbClr val="FFFFFF"/>
              </a:clrFrom>
              <a:clrTo>
                <a:srgbClr val="FFFFFF">
                  <a:alpha val="0"/>
                </a:srgbClr>
              </a:clrTo>
            </a:clrChange>
          </a:blip>
          <a:stretch>
            <a:fillRect/>
          </a:stretch>
        </p:blipFill>
        <p:spPr>
          <a:xfrm>
            <a:off x="10425079" y="15533721"/>
            <a:ext cx="4905033" cy="5760000"/>
          </a:xfrm>
          <a:prstGeom prst="rect">
            <a:avLst/>
          </a:prstGeom>
          <a:ln>
            <a:solidFill>
              <a:schemeClr val="tx1"/>
            </a:solidFill>
          </a:ln>
        </p:spPr>
      </p:pic>
      <p:pic>
        <p:nvPicPr>
          <p:cNvPr id="30" name="Рисунок 29" descr="Рис_15 Газогенератор Тейлора.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15354301" y="15533721"/>
            <a:ext cx="7861422" cy="5760000"/>
          </a:xfrm>
          <a:prstGeom prst="rect">
            <a:avLst/>
          </a:prstGeom>
          <a:ln>
            <a:solidFill>
              <a:schemeClr val="tx1"/>
            </a:solidFill>
          </a:ln>
        </p:spPr>
      </p:pic>
      <p:pic>
        <p:nvPicPr>
          <p:cNvPr id="32" name="Рисунок 31" descr="Рис_13 Газогенератор Моргана.jpg"/>
          <p:cNvPicPr>
            <a:picLocks noChangeAspect="1"/>
          </p:cNvPicPr>
          <p:nvPr/>
        </p:nvPicPr>
        <p:blipFill>
          <a:blip r:embed="rId11" cstate="print">
            <a:clrChange>
              <a:clrFrom>
                <a:srgbClr val="FFFFFF"/>
              </a:clrFrom>
              <a:clrTo>
                <a:srgbClr val="FFFFFF">
                  <a:alpha val="0"/>
                </a:srgbClr>
              </a:clrTo>
            </a:clrChange>
          </a:blip>
          <a:stretch>
            <a:fillRect/>
          </a:stretch>
        </p:blipFill>
        <p:spPr>
          <a:xfrm>
            <a:off x="4608000" y="15533721"/>
            <a:ext cx="5811132" cy="5760000"/>
          </a:xfrm>
          <a:prstGeom prst="rect">
            <a:avLst/>
          </a:prstGeom>
          <a:ln>
            <a:solidFill>
              <a:schemeClr val="tx1"/>
            </a:solidFill>
          </a:ln>
        </p:spPr>
      </p:pic>
      <p:pic>
        <p:nvPicPr>
          <p:cNvPr id="33" name="Рисунок 32" descr="Рис_14 Газогенератор Керпелли.jpg"/>
          <p:cNvPicPr>
            <a:picLocks noChangeAspect="1"/>
          </p:cNvPicPr>
          <p:nvPr/>
        </p:nvPicPr>
        <p:blipFill>
          <a:blip r:embed="rId12" cstate="print">
            <a:clrChange>
              <a:clrFrom>
                <a:srgbClr val="FFFFFF"/>
              </a:clrFrom>
              <a:clrTo>
                <a:srgbClr val="FFFFFF">
                  <a:alpha val="0"/>
                </a:srgbClr>
              </a:clrTo>
            </a:clrChange>
          </a:blip>
          <a:stretch>
            <a:fillRect/>
          </a:stretch>
        </p:blipFill>
        <p:spPr>
          <a:xfrm>
            <a:off x="495197" y="15533721"/>
            <a:ext cx="4078422" cy="5760000"/>
          </a:xfrm>
          <a:prstGeom prst="rect">
            <a:avLst/>
          </a:prstGeom>
          <a:ln>
            <a:solidFill>
              <a:schemeClr val="tx1"/>
            </a:solidFill>
          </a:ln>
        </p:spPr>
      </p:pic>
      <p:sp>
        <p:nvSpPr>
          <p:cNvPr id="45" name="Прямоугольник 44"/>
          <p:cNvSpPr/>
          <p:nvPr/>
        </p:nvSpPr>
        <p:spPr>
          <a:xfrm>
            <a:off x="16783061" y="14605027"/>
            <a:ext cx="4572032" cy="923330"/>
          </a:xfrm>
          <a:prstGeom prst="rect">
            <a:avLst/>
          </a:prstGeom>
        </p:spPr>
        <p:txBody>
          <a:bodyPr wrap="square">
            <a:spAutoFit/>
          </a:bodyPr>
          <a:lstStyle/>
          <a:p>
            <a:r>
              <a:rPr lang="ru-RU" sz="5400" kern="10" dirty="0" smtClean="0">
                <a:ln w="9525">
                  <a:round/>
                  <a:headEnd/>
                  <a:tailEnd/>
                </a:ln>
                <a:blipFill dpi="0" rotWithShape="0">
                  <a:blip r:embed="rId2"/>
                  <a:srcRect/>
                  <a:tile tx="0" ty="0" sx="100000" sy="100000" flip="none" algn="tl"/>
                </a:blipFill>
                <a:latin typeface="Monotype Corsiva"/>
              </a:rPr>
              <a:t>Тейлора (1900) </a:t>
            </a:r>
          </a:p>
        </p:txBody>
      </p:sp>
      <p:sp>
        <p:nvSpPr>
          <p:cNvPr id="46" name="Прямоугольник 45"/>
          <p:cNvSpPr/>
          <p:nvPr/>
        </p:nvSpPr>
        <p:spPr>
          <a:xfrm>
            <a:off x="423759" y="14676465"/>
            <a:ext cx="4187365" cy="923330"/>
          </a:xfrm>
          <a:prstGeom prst="rect">
            <a:avLst/>
          </a:prstGeom>
        </p:spPr>
        <p:txBody>
          <a:bodyPr wrap="none">
            <a:spAutoFit/>
          </a:bodyPr>
          <a:lstStyle/>
          <a:p>
            <a:r>
              <a:rPr lang="ru-RU" sz="5400" kern="10" dirty="0" smtClean="0">
                <a:ln w="9525">
                  <a:round/>
                  <a:headEnd/>
                  <a:tailEnd/>
                </a:ln>
                <a:blipFill dpi="0" rotWithShape="0">
                  <a:blip r:embed="rId2"/>
                  <a:srcRect/>
                  <a:tile tx="0" ty="0" sx="100000" sy="100000" flip="none" algn="tl"/>
                </a:blipFill>
                <a:latin typeface="Monotype Corsiva"/>
              </a:rPr>
              <a:t>Моргана (1896)</a:t>
            </a:r>
            <a:endParaRPr lang="ru-RU" dirty="0"/>
          </a:p>
        </p:txBody>
      </p:sp>
      <p:sp>
        <p:nvSpPr>
          <p:cNvPr id="47" name="Прямоугольник 46"/>
          <p:cNvSpPr/>
          <p:nvPr/>
        </p:nvSpPr>
        <p:spPr>
          <a:xfrm>
            <a:off x="5352981" y="14605027"/>
            <a:ext cx="4107215" cy="923330"/>
          </a:xfrm>
          <a:prstGeom prst="rect">
            <a:avLst/>
          </a:prstGeom>
        </p:spPr>
        <p:txBody>
          <a:bodyPr wrap="none">
            <a:spAutoFit/>
          </a:bodyPr>
          <a:lstStyle/>
          <a:p>
            <a:r>
              <a:rPr lang="ru-RU" sz="5400" kern="10" dirty="0" err="1" smtClean="0">
                <a:ln w="9525">
                  <a:round/>
                  <a:headEnd/>
                  <a:tailEnd/>
                </a:ln>
                <a:blipFill dpi="0" rotWithShape="0">
                  <a:blip r:embed="rId2"/>
                  <a:srcRect/>
                  <a:tile tx="0" ty="0" sx="100000" sy="100000" flip="none" algn="tl"/>
                </a:blipFill>
                <a:latin typeface="Monotype Corsiva"/>
              </a:rPr>
              <a:t>Карпели</a:t>
            </a:r>
            <a:r>
              <a:rPr lang="ru-RU" sz="5400" kern="10" dirty="0" smtClean="0">
                <a:ln w="9525">
                  <a:round/>
                  <a:headEnd/>
                  <a:tailEnd/>
                </a:ln>
                <a:blipFill dpi="0" rotWithShape="0">
                  <a:blip r:embed="rId2"/>
                  <a:srcRect/>
                  <a:tile tx="0" ty="0" sx="100000" sy="100000" flip="none" algn="tl"/>
                </a:blipFill>
                <a:latin typeface="Monotype Corsiva"/>
              </a:rPr>
              <a:t> (1904)</a:t>
            </a:r>
          </a:p>
        </p:txBody>
      </p:sp>
      <p:sp>
        <p:nvSpPr>
          <p:cNvPr id="48" name="Прямоугольник 47"/>
          <p:cNvSpPr/>
          <p:nvPr/>
        </p:nvSpPr>
        <p:spPr>
          <a:xfrm>
            <a:off x="11139459" y="14676465"/>
            <a:ext cx="3486852" cy="923330"/>
          </a:xfrm>
          <a:prstGeom prst="rect">
            <a:avLst/>
          </a:prstGeom>
        </p:spPr>
        <p:txBody>
          <a:bodyPr wrap="none">
            <a:spAutoFit/>
          </a:bodyPr>
          <a:lstStyle/>
          <a:p>
            <a:r>
              <a:rPr lang="ru-RU" sz="5400" kern="10" dirty="0" err="1" smtClean="0">
                <a:ln w="9525">
                  <a:round/>
                  <a:headEnd/>
                  <a:tailEnd/>
                </a:ln>
                <a:blipFill dpi="0" rotWithShape="0">
                  <a:blip r:embed="rId2"/>
                  <a:srcRect/>
                  <a:tile tx="0" ty="0" sx="100000" sy="100000" flip="none" algn="tl"/>
                </a:blipFill>
                <a:latin typeface="Monotype Corsiva"/>
              </a:rPr>
              <a:t>Бенье</a:t>
            </a:r>
            <a:r>
              <a:rPr lang="ru-RU" sz="5400" kern="10" dirty="0" smtClean="0">
                <a:ln w="9525">
                  <a:round/>
                  <a:headEnd/>
                  <a:tailEnd/>
                </a:ln>
                <a:blipFill dpi="0" rotWithShape="0">
                  <a:blip r:embed="rId2"/>
                  <a:srcRect/>
                  <a:tile tx="0" ty="0" sx="100000" sy="100000" flip="none" algn="tl"/>
                </a:blipFill>
                <a:latin typeface="Monotype Corsiva"/>
              </a:rPr>
              <a:t> (1892) </a:t>
            </a:r>
          </a:p>
        </p:txBody>
      </p:sp>
      <p:sp>
        <p:nvSpPr>
          <p:cNvPr id="51" name="TextBox 50"/>
          <p:cNvSpPr txBox="1"/>
          <p:nvPr/>
        </p:nvSpPr>
        <p:spPr>
          <a:xfrm>
            <a:off x="23712547" y="6198487"/>
            <a:ext cx="6215106" cy="15050274"/>
          </a:xfrm>
          <a:prstGeom prst="rect">
            <a:avLst/>
          </a:prstGeom>
          <a:noFill/>
        </p:spPr>
        <p:txBody>
          <a:bodyPr wrap="square" rtlCol="0">
            <a:spAutoFit/>
          </a:bodyPr>
          <a:lstStyle/>
          <a:p>
            <a:pPr marL="0" lvl="1" algn="just">
              <a:buFont typeface="Wingdings" pitchFamily="2" charset="2"/>
              <a:buChar char="v"/>
            </a:pPr>
            <a:r>
              <a:rPr lang="ru-RU" sz="5400" kern="10" dirty="0" smtClean="0">
                <a:ln w="9525">
                  <a:round/>
                  <a:headEnd/>
                  <a:tailEnd/>
                </a:ln>
                <a:blipFill dpi="0" rotWithShape="0">
                  <a:blip r:embed="rId2"/>
                  <a:srcRect/>
                  <a:tile tx="0" ty="0" sx="100000" sy="100000" flip="none" algn="tl"/>
                </a:blipFill>
                <a:latin typeface="Monotype Corsiva"/>
              </a:rPr>
              <a:t>1900 г. Тейлором во Франции  создан газогенераторный автомобиль.</a:t>
            </a:r>
          </a:p>
          <a:p>
            <a:pPr marL="0" lvl="1" algn="just">
              <a:buFont typeface="Wingdings" pitchFamily="2" charset="2"/>
              <a:buChar char="v"/>
            </a:pPr>
            <a:r>
              <a:rPr lang="ru-RU" sz="5400" kern="10" dirty="0" smtClean="0">
                <a:ln w="9525">
                  <a:round/>
                  <a:headEnd/>
                  <a:tailEnd/>
                </a:ln>
                <a:blipFill dpi="0" rotWithShape="0">
                  <a:blip r:embed="rId2"/>
                  <a:srcRect/>
                  <a:tile tx="0" ty="0" sx="100000" sy="100000" flip="none" algn="tl"/>
                </a:blipFill>
                <a:latin typeface="Monotype Corsiva"/>
              </a:rPr>
              <a:t>1905 г. </a:t>
            </a:r>
            <a:r>
              <a:rPr lang="ru-RU" sz="5400" kern="10" dirty="0" err="1" smtClean="0">
                <a:ln w="9525">
                  <a:round/>
                  <a:headEnd/>
                  <a:tailEnd/>
                </a:ln>
                <a:blipFill dpi="0" rotWithShape="0">
                  <a:blip r:embed="rId2"/>
                  <a:srcRect/>
                  <a:tile tx="0" ty="0" sx="100000" sy="100000" flip="none" algn="tl"/>
                </a:blipFill>
                <a:latin typeface="Monotype Corsiva"/>
              </a:rPr>
              <a:t>Торник-рофтом</a:t>
            </a:r>
            <a:r>
              <a:rPr lang="ru-RU" sz="5400" kern="10" dirty="0" smtClean="0">
                <a:ln w="9525">
                  <a:round/>
                  <a:headEnd/>
                  <a:tailEnd/>
                </a:ln>
                <a:blipFill dpi="0" rotWithShape="0">
                  <a:blip r:embed="rId2"/>
                  <a:srcRect/>
                  <a:tile tx="0" ty="0" sx="100000" sy="100000" flip="none" algn="tl"/>
                </a:blipFill>
                <a:latin typeface="Monotype Corsiva"/>
              </a:rPr>
              <a:t> в Англии </a:t>
            </a:r>
            <a:r>
              <a:rPr lang="ru-RU" sz="5400" kern="10" dirty="0" err="1" smtClean="0">
                <a:ln w="9525">
                  <a:round/>
                  <a:headEnd/>
                  <a:tailEnd/>
                </a:ln>
                <a:blipFill dpi="0" rotWithShape="0">
                  <a:blip r:embed="rId2"/>
                  <a:srcRect/>
                  <a:tile tx="0" ty="0" sx="100000" sy="100000" flip="none" algn="tl"/>
                </a:blipFill>
                <a:latin typeface="Monotype Corsiva"/>
              </a:rPr>
              <a:t>соз-дана</a:t>
            </a:r>
            <a:r>
              <a:rPr lang="ru-RU" sz="5400" kern="10" dirty="0" smtClean="0">
                <a:ln w="9525">
                  <a:round/>
                  <a:headEnd/>
                  <a:tailEnd/>
                </a:ln>
                <a:blipFill dpi="0" rotWithShape="0">
                  <a:blip r:embed="rId2"/>
                  <a:srcRect/>
                  <a:tile tx="0" ty="0" sx="100000" sy="100000" flip="none" algn="tl"/>
                </a:blipFill>
                <a:latin typeface="Monotype Corsiva"/>
              </a:rPr>
              <a:t> </a:t>
            </a:r>
            <a:r>
              <a:rPr lang="ru-RU" sz="5400" kern="10" dirty="0" err="1" smtClean="0">
                <a:ln w="9525">
                  <a:round/>
                  <a:headEnd/>
                  <a:tailEnd/>
                </a:ln>
                <a:blipFill dpi="0" rotWithShape="0">
                  <a:blip r:embed="rId2"/>
                  <a:srcRect/>
                  <a:tile tx="0" ty="0" sx="100000" sy="100000" flip="none" algn="tl"/>
                </a:blipFill>
                <a:latin typeface="Monotype Corsiva"/>
              </a:rPr>
              <a:t>газогенератор-ная</a:t>
            </a:r>
            <a:r>
              <a:rPr lang="ru-RU" sz="5400" kern="10" dirty="0" smtClean="0">
                <a:ln w="9525">
                  <a:round/>
                  <a:headEnd/>
                  <a:tailEnd/>
                </a:ln>
                <a:blipFill dpi="0" rotWithShape="0">
                  <a:blip r:embed="rId2"/>
                  <a:srcRect/>
                  <a:tile tx="0" ty="0" sx="100000" sy="100000" flip="none" algn="tl"/>
                </a:blipFill>
                <a:latin typeface="Monotype Corsiva"/>
              </a:rPr>
              <a:t> моторная лодка.</a:t>
            </a:r>
          </a:p>
          <a:p>
            <a:pPr marL="0" lvl="1" algn="just">
              <a:buFont typeface="Wingdings" pitchFamily="2" charset="2"/>
              <a:buChar char="v"/>
            </a:pPr>
            <a:r>
              <a:rPr lang="ru-RU" sz="5400" kern="10" dirty="0" smtClean="0">
                <a:ln w="9525">
                  <a:round/>
                  <a:headEnd/>
                  <a:tailEnd/>
                </a:ln>
                <a:blipFill dpi="0" rotWithShape="0">
                  <a:blip r:embed="rId2"/>
                  <a:srcRect/>
                  <a:tile tx="0" ty="0" sx="100000" sy="100000" flip="none" algn="tl"/>
                </a:blipFill>
                <a:latin typeface="Monotype Corsiva"/>
              </a:rPr>
              <a:t>1908 г. Во Франции создан </a:t>
            </a:r>
            <a:r>
              <a:rPr lang="ru-RU" sz="5400" kern="10" dirty="0" err="1" smtClean="0">
                <a:ln w="9525">
                  <a:round/>
                  <a:headEnd/>
                  <a:tailEnd/>
                </a:ln>
                <a:blipFill dpi="0" rotWithShape="0">
                  <a:blip r:embed="rId2"/>
                  <a:srcRect/>
                  <a:tile tx="0" ty="0" sx="100000" sy="100000" flip="none" algn="tl"/>
                </a:blipFill>
                <a:latin typeface="Monotype Corsiva"/>
              </a:rPr>
              <a:t>газо-генераторный</a:t>
            </a:r>
            <a:r>
              <a:rPr lang="ru-RU" sz="5400" kern="10" dirty="0" smtClean="0">
                <a:ln w="9525">
                  <a:round/>
                  <a:headEnd/>
                  <a:tailEnd/>
                </a:ln>
                <a:blipFill dpi="0" rotWithShape="0">
                  <a:blip r:embed="rId2"/>
                  <a:srcRect/>
                  <a:tile tx="0" ty="0" sx="100000" sy="100000" flip="none" algn="tl"/>
                </a:blipFill>
                <a:latin typeface="Monotype Corsiva"/>
              </a:rPr>
              <a:t> трактор.</a:t>
            </a:r>
          </a:p>
          <a:p>
            <a:pPr marL="0" lvl="1" algn="just">
              <a:buFont typeface="Wingdings" pitchFamily="2" charset="2"/>
              <a:buChar char="v"/>
            </a:pPr>
            <a:r>
              <a:rPr lang="ru-RU" sz="5400" kern="10" dirty="0" smtClean="0">
                <a:ln w="9525">
                  <a:round/>
                  <a:headEnd/>
                  <a:tailEnd/>
                </a:ln>
                <a:blipFill dpi="0" rotWithShape="0">
                  <a:blip r:embed="rId2"/>
                  <a:srcRect/>
                  <a:tile tx="0" ty="0" sx="100000" sy="100000" flip="none" algn="tl"/>
                </a:blipFill>
                <a:latin typeface="Monotype Corsiva"/>
              </a:rPr>
              <a:t>1916 г. Во Франции создан </a:t>
            </a:r>
            <a:r>
              <a:rPr lang="ru-RU" sz="5400" kern="10" dirty="0" err="1" smtClean="0">
                <a:ln w="9525">
                  <a:round/>
                  <a:headEnd/>
                  <a:tailEnd/>
                </a:ln>
                <a:blipFill dpi="0" rotWithShape="0">
                  <a:blip r:embed="rId2"/>
                  <a:srcRect/>
                  <a:tile tx="0" ty="0" sx="100000" sy="100000" flip="none" algn="tl"/>
                </a:blipFill>
                <a:latin typeface="Monotype Corsiva"/>
              </a:rPr>
              <a:t>газо-генераторный</a:t>
            </a:r>
            <a:r>
              <a:rPr lang="ru-RU" sz="5400" kern="10" dirty="0" smtClean="0">
                <a:ln w="9525">
                  <a:round/>
                  <a:headEnd/>
                  <a:tailEnd/>
                </a:ln>
                <a:blipFill dpi="0" rotWithShape="0">
                  <a:blip r:embed="rId2"/>
                  <a:srcRect/>
                  <a:tile tx="0" ty="0" sx="100000" sy="100000" flip="none" algn="tl"/>
                </a:blipFill>
                <a:latin typeface="Monotype Corsiva"/>
              </a:rPr>
              <a:t> автобус</a:t>
            </a:r>
          </a:p>
          <a:p>
            <a:pPr marL="0" lvl="1" algn="just">
              <a:buFont typeface="Wingdings" pitchFamily="2" charset="2"/>
              <a:buChar char="v"/>
            </a:pPr>
            <a:r>
              <a:rPr lang="ru-RU" sz="5400" kern="10" dirty="0" smtClean="0">
                <a:ln w="9525">
                  <a:round/>
                  <a:headEnd/>
                  <a:tailEnd/>
                </a:ln>
                <a:blipFill dpi="0" rotWithShape="0">
                  <a:blip r:embed="rId2"/>
                  <a:srcRect/>
                  <a:tile tx="0" ty="0" sx="100000" sy="100000" flip="none" algn="tl"/>
                </a:blipFill>
                <a:latin typeface="Monotype Corsiva"/>
              </a:rPr>
              <a:t>1917 г. а Англии создан </a:t>
            </a:r>
            <a:r>
              <a:rPr lang="ru-RU" sz="5400" kern="10" dirty="0" err="1" smtClean="0">
                <a:ln w="9525">
                  <a:round/>
                  <a:headEnd/>
                  <a:tailEnd/>
                </a:ln>
                <a:blipFill dpi="0" rotWithShape="0">
                  <a:blip r:embed="rId2"/>
                  <a:srcRect/>
                  <a:tile tx="0" ty="0" sx="100000" sy="100000" flip="none" algn="tl"/>
                </a:blipFill>
                <a:latin typeface="Monotype Corsiva"/>
              </a:rPr>
              <a:t>газогенератор-ный</a:t>
            </a:r>
            <a:r>
              <a:rPr lang="ru-RU" sz="5400" kern="10" dirty="0" smtClean="0">
                <a:ln w="9525">
                  <a:round/>
                  <a:headEnd/>
                  <a:tailEnd/>
                </a:ln>
                <a:blipFill dpi="0" rotWithShape="0">
                  <a:blip r:embed="rId2"/>
                  <a:srcRect/>
                  <a:tile tx="0" ty="0" sx="100000" sy="100000" flip="none" algn="tl"/>
                </a:blipFill>
                <a:latin typeface="Monotype Corsiva"/>
              </a:rPr>
              <a:t> тепловоз</a:t>
            </a:r>
          </a:p>
        </p:txBody>
      </p:sp>
      <p:grpSp>
        <p:nvGrpSpPr>
          <p:cNvPr id="34" name="Группа 33"/>
          <p:cNvGrpSpPr/>
          <p:nvPr/>
        </p:nvGrpSpPr>
        <p:grpSpPr>
          <a:xfrm>
            <a:off x="0" y="0"/>
            <a:ext cx="30279975" cy="2817757"/>
            <a:chOff x="0" y="0"/>
            <a:chExt cx="30279975" cy="2817757"/>
          </a:xfrm>
        </p:grpSpPr>
        <p:grpSp>
          <p:nvGrpSpPr>
            <p:cNvPr id="49" name="Group 20"/>
            <p:cNvGrpSpPr>
              <a:grpSpLocks/>
            </p:cNvGrpSpPr>
            <p:nvPr/>
          </p:nvGrpSpPr>
          <p:grpSpPr bwMode="auto">
            <a:xfrm>
              <a:off x="0" y="0"/>
              <a:ext cx="30279975" cy="2817757"/>
              <a:chOff x="0" y="0"/>
              <a:chExt cx="19074" cy="1685"/>
            </a:xfrm>
          </p:grpSpPr>
          <p:sp>
            <p:nvSpPr>
              <p:cNvPr id="58"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59"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50" name="Рисунок 27" descr="логотип копия.jpg"/>
            <p:cNvPicPr>
              <a:picLocks noChangeAspect="1"/>
            </p:cNvPicPr>
            <p:nvPr/>
          </p:nvPicPr>
          <p:blipFill>
            <a:blip r:embed="rId13"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52" name="Прямоугольник 51"/>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spTree>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remove" nodeType="clickEffect">
                                  <p:stCondLst>
                                    <p:cond delay="0"/>
                                  </p:stCondLst>
                                  <p:childTnLst>
                                    <p:animScale>
                                      <p:cBhvr>
                                        <p:cTn id="6" dur="2000" fill="hold"/>
                                        <p:tgtEl>
                                          <p:spTgt spid="2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remove" nodeType="clickEffect">
                                  <p:stCondLst>
                                    <p:cond delay="0"/>
                                  </p:stCondLst>
                                  <p:childTnLst>
                                    <p:animScale>
                                      <p:cBhvr>
                                        <p:cTn id="10" dur="2000" fill="hold"/>
                                        <p:tgtEl>
                                          <p:spTgt spid="27"/>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remove" nodeType="clickEffect">
                                  <p:stCondLst>
                                    <p:cond delay="0"/>
                                  </p:stCondLst>
                                  <p:childTnLst>
                                    <p:animScale>
                                      <p:cBhvr>
                                        <p:cTn id="14" dur="2000" fill="hold"/>
                                        <p:tgtEl>
                                          <p:spTgt spid="28"/>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remove" nodeType="clickEffect">
                                  <p:stCondLst>
                                    <p:cond delay="0"/>
                                  </p:stCondLst>
                                  <p:childTnLst>
                                    <p:animScale>
                                      <p:cBhvr>
                                        <p:cTn id="18" dur="2000" fill="hold"/>
                                        <p:tgtEl>
                                          <p:spTgt spid="39"/>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remove" nodeType="clickEffect">
                                  <p:stCondLst>
                                    <p:cond delay="0"/>
                                  </p:stCondLst>
                                  <p:childTnLst>
                                    <p:animScale>
                                      <p:cBhvr>
                                        <p:cTn id="22" dur="2000" fill="hold"/>
                                        <p:tgtEl>
                                          <p:spTgt spid="29"/>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remove" nodeType="clickEffect">
                                  <p:stCondLst>
                                    <p:cond delay="0"/>
                                  </p:stCondLst>
                                  <p:childTnLst>
                                    <p:animScale>
                                      <p:cBhvr>
                                        <p:cTn id="26" dur="2000" fill="hold"/>
                                        <p:tgtEl>
                                          <p:spTgt spid="33"/>
                                        </p:tgtEl>
                                      </p:cBhvr>
                                      <p:by x="150000" y="150000"/>
                                    </p:animScale>
                                  </p:childTnLst>
                                </p:cTn>
                              </p:par>
                            </p:childTnLst>
                          </p:cTn>
                        </p:par>
                      </p:childTnLst>
                    </p:cTn>
                  </p:par>
                  <p:par>
                    <p:cTn id="27" fill="hold">
                      <p:stCondLst>
                        <p:cond delay="indefinite"/>
                      </p:stCondLst>
                      <p:childTnLst>
                        <p:par>
                          <p:cTn id="28" fill="hold">
                            <p:stCondLst>
                              <p:cond delay="0"/>
                            </p:stCondLst>
                            <p:childTnLst>
                              <p:par>
                                <p:cTn id="29" presetID="6" presetClass="emph" presetSubtype="0" fill="remove" nodeType="clickEffect">
                                  <p:stCondLst>
                                    <p:cond delay="0"/>
                                  </p:stCondLst>
                                  <p:childTnLst>
                                    <p:animScale>
                                      <p:cBhvr>
                                        <p:cTn id="30" dur="2000" fill="hold"/>
                                        <p:tgtEl>
                                          <p:spTgt spid="32"/>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6" presetClass="emph" presetSubtype="0" fill="remove" nodeType="clickEffect">
                                  <p:stCondLst>
                                    <p:cond delay="0"/>
                                  </p:stCondLst>
                                  <p:childTnLst>
                                    <p:animScale>
                                      <p:cBhvr>
                                        <p:cTn id="34" dur="2000" fill="hold"/>
                                        <p:tgtEl>
                                          <p:spTgt spid="38"/>
                                        </p:tgtEl>
                                      </p:cBhvr>
                                      <p:by x="150000" y="150000"/>
                                    </p:animScale>
                                  </p:childTnLst>
                                </p:cTn>
                              </p:par>
                            </p:childTnLst>
                          </p:cTn>
                        </p:par>
                      </p:childTnLst>
                    </p:cTn>
                  </p:par>
                  <p:par>
                    <p:cTn id="35" fill="hold">
                      <p:stCondLst>
                        <p:cond delay="indefinite"/>
                      </p:stCondLst>
                      <p:childTnLst>
                        <p:par>
                          <p:cTn id="36" fill="hold">
                            <p:stCondLst>
                              <p:cond delay="0"/>
                            </p:stCondLst>
                            <p:childTnLst>
                              <p:par>
                                <p:cTn id="37" presetID="6" presetClass="emph" presetSubtype="0" fill="remove" nodeType="clickEffect">
                                  <p:stCondLst>
                                    <p:cond delay="0"/>
                                  </p:stCondLst>
                                  <p:childTnLst>
                                    <p:animScale>
                                      <p:cBhvr>
                                        <p:cTn id="38" dur="2000" fill="hold"/>
                                        <p:tgtEl>
                                          <p:spTgt spid="3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Рис_19 Газогенератор Имберта.jpg"/>
          <p:cNvPicPr>
            <a:picLocks noChangeAspect="1"/>
          </p:cNvPicPr>
          <p:nvPr/>
        </p:nvPicPr>
        <p:blipFill>
          <a:blip r:embed="rId3" cstate="print">
            <a:clrChange>
              <a:clrFrom>
                <a:srgbClr val="FFFFFF"/>
              </a:clrFrom>
              <a:clrTo>
                <a:srgbClr val="FFFFFF">
                  <a:alpha val="0"/>
                </a:srgbClr>
              </a:clrTo>
            </a:clrChange>
          </a:blip>
          <a:stretch>
            <a:fillRect/>
          </a:stretch>
        </p:blipFill>
        <p:spPr>
          <a:xfrm>
            <a:off x="4495725" y="13017388"/>
            <a:ext cx="3363573" cy="7920000"/>
          </a:xfrm>
          <a:prstGeom prst="rect">
            <a:avLst/>
          </a:prstGeom>
          <a:ln>
            <a:solidFill>
              <a:schemeClr val="tx1"/>
            </a:solidFill>
          </a:ln>
        </p:spPr>
      </p:pic>
      <p:pic>
        <p:nvPicPr>
          <p:cNvPr id="3" name="Рисунок 2" descr="Рис_20 Газогенератор Имберта.jpg"/>
          <p:cNvPicPr>
            <a:picLocks noChangeAspect="1"/>
          </p:cNvPicPr>
          <p:nvPr/>
        </p:nvPicPr>
        <p:blipFill>
          <a:blip r:embed="rId4" cstate="print">
            <a:clrChange>
              <a:clrFrom>
                <a:srgbClr val="FFFFFF"/>
              </a:clrFrom>
              <a:clrTo>
                <a:srgbClr val="FFFFFF">
                  <a:alpha val="0"/>
                </a:srgbClr>
              </a:clrTo>
            </a:clrChange>
          </a:blip>
          <a:stretch>
            <a:fillRect/>
          </a:stretch>
        </p:blipFill>
        <p:spPr>
          <a:xfrm>
            <a:off x="7920000" y="13017388"/>
            <a:ext cx="13491643" cy="7920000"/>
          </a:xfrm>
          <a:prstGeom prst="rect">
            <a:avLst/>
          </a:prstGeom>
          <a:ln>
            <a:solidFill>
              <a:schemeClr val="tx1"/>
            </a:solidFill>
          </a:ln>
        </p:spPr>
      </p:pic>
      <p:pic>
        <p:nvPicPr>
          <p:cNvPr id="11" name="Рисунок 10" descr="Рис_22 Газогенератор Макдональда.jpg"/>
          <p:cNvPicPr>
            <a:picLocks noChangeAspect="1"/>
          </p:cNvPicPr>
          <p:nvPr/>
        </p:nvPicPr>
        <p:blipFill>
          <a:blip r:embed="rId5" cstate="print">
            <a:clrChange>
              <a:clrFrom>
                <a:srgbClr val="FFFFFF"/>
              </a:clrFrom>
              <a:clrTo>
                <a:srgbClr val="FFFFFF">
                  <a:alpha val="0"/>
                </a:srgbClr>
              </a:clrTo>
            </a:clrChange>
          </a:blip>
          <a:stretch>
            <a:fillRect/>
          </a:stretch>
        </p:blipFill>
        <p:spPr>
          <a:xfrm>
            <a:off x="25927125" y="13017388"/>
            <a:ext cx="3862805" cy="7920000"/>
          </a:xfrm>
          <a:prstGeom prst="rect">
            <a:avLst/>
          </a:prstGeom>
          <a:ln>
            <a:solidFill>
              <a:schemeClr val="tx1"/>
            </a:solidFill>
          </a:ln>
        </p:spPr>
      </p:pic>
      <p:pic>
        <p:nvPicPr>
          <p:cNvPr id="24" name="Рисунок 23" descr="Рис_16 Газогенератор Паркер.jpg"/>
          <p:cNvPicPr>
            <a:picLocks noChangeAspect="1"/>
          </p:cNvPicPr>
          <p:nvPr/>
        </p:nvPicPr>
        <p:blipFill>
          <a:blip r:embed="rId6" cstate="print">
            <a:clrChange>
              <a:clrFrom>
                <a:srgbClr val="FFFFFF"/>
              </a:clrFrom>
              <a:clrTo>
                <a:srgbClr val="FFFFFF">
                  <a:alpha val="0"/>
                </a:srgbClr>
              </a:clrTo>
            </a:clrChange>
          </a:blip>
          <a:stretch>
            <a:fillRect/>
          </a:stretch>
        </p:blipFill>
        <p:spPr>
          <a:xfrm>
            <a:off x="352321" y="13017388"/>
            <a:ext cx="4082958" cy="7920000"/>
          </a:xfrm>
          <a:prstGeom prst="rect">
            <a:avLst/>
          </a:prstGeom>
          <a:ln>
            <a:solidFill>
              <a:schemeClr val="tx1"/>
            </a:solidFill>
          </a:ln>
        </p:spPr>
      </p:pic>
      <p:pic>
        <p:nvPicPr>
          <p:cNvPr id="25" name="Рисунок 24" descr="Рис_23 Газогенератор Гоен.jpg"/>
          <p:cNvPicPr>
            <a:picLocks noChangeAspect="1"/>
          </p:cNvPicPr>
          <p:nvPr/>
        </p:nvPicPr>
        <p:blipFill>
          <a:blip r:embed="rId7" cstate="print">
            <a:clrChange>
              <a:clrFrom>
                <a:srgbClr val="FFFFFF"/>
              </a:clrFrom>
              <a:clrTo>
                <a:srgbClr val="FFFFFF">
                  <a:alpha val="0"/>
                </a:srgbClr>
              </a:clrTo>
            </a:clrChange>
          </a:blip>
          <a:stretch>
            <a:fillRect/>
          </a:stretch>
        </p:blipFill>
        <p:spPr>
          <a:xfrm>
            <a:off x="21456000" y="13017388"/>
            <a:ext cx="4435588" cy="7920000"/>
          </a:xfrm>
          <a:prstGeom prst="rect">
            <a:avLst/>
          </a:prstGeom>
          <a:ln>
            <a:solidFill>
              <a:schemeClr val="tx1"/>
            </a:solidFill>
          </a:ln>
        </p:spPr>
      </p:pic>
      <p:sp>
        <p:nvSpPr>
          <p:cNvPr id="26" name="Line 63"/>
          <p:cNvSpPr>
            <a:spLocks noChangeShapeType="1"/>
          </p:cNvSpPr>
          <p:nvPr/>
        </p:nvSpPr>
        <p:spPr bwMode="auto">
          <a:xfrm>
            <a:off x="280883" y="21018444"/>
            <a:ext cx="29999092" cy="71438"/>
          </a:xfrm>
          <a:prstGeom prst="line">
            <a:avLst/>
          </a:prstGeom>
          <a:noFill/>
          <a:ln w="76200">
            <a:solidFill>
              <a:schemeClr val="tx1"/>
            </a:solidFill>
            <a:round/>
            <a:headEnd/>
            <a:tailEnd type="triangle" w="med" len="med"/>
          </a:ln>
          <a:effectLst/>
        </p:spPr>
        <p:txBody>
          <a:bodyPr/>
          <a:lstStyle/>
          <a:p>
            <a:endParaRPr lang="ru-RU"/>
          </a:p>
        </p:txBody>
      </p:sp>
      <p:sp>
        <p:nvSpPr>
          <p:cNvPr id="27" name="Прямоугольник 26"/>
          <p:cNvSpPr/>
          <p:nvPr/>
        </p:nvSpPr>
        <p:spPr>
          <a:xfrm>
            <a:off x="352321" y="11160000"/>
            <a:ext cx="4071966" cy="1754326"/>
          </a:xfrm>
          <a:prstGeom prst="rect">
            <a:avLst/>
          </a:prstGeom>
        </p:spPr>
        <p:txBody>
          <a:bodyPr wrap="square">
            <a:spAutoFit/>
          </a:bodyPr>
          <a:lstStyle/>
          <a:p>
            <a:pPr algn="ctr"/>
            <a:r>
              <a:rPr lang="ru-RU" sz="5400" kern="10" dirty="0" err="1" smtClean="0">
                <a:ln w="9525">
                  <a:round/>
                  <a:headEnd/>
                  <a:tailEnd/>
                </a:ln>
                <a:blipFill dpi="0" rotWithShape="0">
                  <a:blip r:embed="rId8"/>
                  <a:srcRect/>
                  <a:tile tx="0" ty="0" sx="100000" sy="100000" flip="none" algn="tl"/>
                </a:blipFill>
                <a:latin typeface="Monotype Corsiva"/>
              </a:rPr>
              <a:t>Паркера</a:t>
            </a:r>
            <a:r>
              <a:rPr lang="ru-RU" sz="5400" kern="10" dirty="0" smtClean="0">
                <a:ln w="9525">
                  <a:round/>
                  <a:headEnd/>
                  <a:tailEnd/>
                </a:ln>
                <a:blipFill dpi="0" rotWithShape="0">
                  <a:blip r:embed="rId8"/>
                  <a:srcRect/>
                  <a:tile tx="0" ty="0" sx="100000" sy="100000" flip="none" algn="tl"/>
                </a:blipFill>
                <a:latin typeface="Monotype Corsiva"/>
              </a:rPr>
              <a:t> </a:t>
            </a:r>
          </a:p>
          <a:p>
            <a:pPr algn="ctr"/>
            <a:r>
              <a:rPr lang="ru-RU" sz="5400" kern="10" dirty="0" smtClean="0">
                <a:ln w="9525">
                  <a:round/>
                  <a:headEnd/>
                  <a:tailEnd/>
                </a:ln>
                <a:blipFill dpi="0" rotWithShape="0">
                  <a:blip r:embed="rId8"/>
                  <a:srcRect/>
                  <a:tile tx="0" ty="0" sx="100000" sy="100000" flip="none" algn="tl"/>
                </a:blipFill>
                <a:latin typeface="Monotype Corsiva"/>
              </a:rPr>
              <a:t>(1904)</a:t>
            </a:r>
            <a:endParaRPr lang="ru-RU" dirty="0"/>
          </a:p>
        </p:txBody>
      </p:sp>
      <p:sp>
        <p:nvSpPr>
          <p:cNvPr id="28" name="Прямоугольник 27"/>
          <p:cNvSpPr/>
          <p:nvPr/>
        </p:nvSpPr>
        <p:spPr>
          <a:xfrm>
            <a:off x="7710435" y="11160000"/>
            <a:ext cx="13930410" cy="1754326"/>
          </a:xfrm>
          <a:prstGeom prst="rect">
            <a:avLst/>
          </a:prstGeom>
        </p:spPr>
        <p:txBody>
          <a:bodyPr wrap="square">
            <a:spAutoFit/>
          </a:bodyPr>
          <a:lstStyle/>
          <a:p>
            <a:pPr algn="ctr"/>
            <a:r>
              <a:rPr lang="ru-RU" sz="5400" kern="10" dirty="0" smtClean="0">
                <a:ln w="9525">
                  <a:round/>
                  <a:headEnd/>
                  <a:tailEnd/>
                </a:ln>
                <a:blipFill dpi="0" rotWithShape="0">
                  <a:blip r:embed="rId8"/>
                  <a:srcRect/>
                  <a:tile tx="0" ty="0" sx="100000" sy="100000" flip="none" algn="tl"/>
                </a:blipFill>
                <a:latin typeface="Monotype Corsiva"/>
              </a:rPr>
              <a:t>Газогенераторная  установка  обращенного процесса газификации конструкции </a:t>
            </a:r>
            <a:r>
              <a:rPr lang="ru-RU" sz="5400" kern="10" dirty="0" err="1" smtClean="0">
                <a:ln w="9525">
                  <a:round/>
                  <a:headEnd/>
                  <a:tailEnd/>
                </a:ln>
                <a:blipFill dpi="0" rotWithShape="0">
                  <a:blip r:embed="rId8"/>
                  <a:srcRect/>
                  <a:tile tx="0" ty="0" sx="100000" sy="100000" flip="none" algn="tl"/>
                </a:blipFill>
                <a:latin typeface="Monotype Corsiva"/>
              </a:rPr>
              <a:t>Имберта</a:t>
            </a:r>
            <a:r>
              <a:rPr lang="ru-RU" sz="5400" kern="10" dirty="0" smtClean="0">
                <a:ln w="9525">
                  <a:round/>
                  <a:headEnd/>
                  <a:tailEnd/>
                </a:ln>
                <a:blipFill dpi="0" rotWithShape="0">
                  <a:blip r:embed="rId8"/>
                  <a:srcRect/>
                  <a:tile tx="0" ty="0" sx="100000" sy="100000" flip="none" algn="tl"/>
                </a:blipFill>
                <a:latin typeface="Monotype Corsiva"/>
              </a:rPr>
              <a:t>  (1928)</a:t>
            </a:r>
            <a:endParaRPr lang="ru-RU" dirty="0"/>
          </a:p>
        </p:txBody>
      </p:sp>
      <p:sp>
        <p:nvSpPr>
          <p:cNvPr id="29" name="Прямоугольник 28"/>
          <p:cNvSpPr/>
          <p:nvPr/>
        </p:nvSpPr>
        <p:spPr>
          <a:xfrm>
            <a:off x="4495725" y="11160000"/>
            <a:ext cx="3357586" cy="1754326"/>
          </a:xfrm>
          <a:prstGeom prst="rect">
            <a:avLst/>
          </a:prstGeom>
        </p:spPr>
        <p:txBody>
          <a:bodyPr wrap="square">
            <a:spAutoFit/>
          </a:bodyPr>
          <a:lstStyle/>
          <a:p>
            <a:pPr algn="ctr"/>
            <a:r>
              <a:rPr lang="ru-RU" sz="5400" kern="10" dirty="0" err="1" smtClean="0">
                <a:ln w="9525">
                  <a:round/>
                  <a:headEnd/>
                  <a:tailEnd/>
                </a:ln>
                <a:blipFill dpi="0" rotWithShape="0">
                  <a:blip r:embed="rId8"/>
                  <a:srcRect/>
                  <a:tile tx="0" ty="0" sx="100000" sy="100000" flip="none" algn="tl"/>
                </a:blipFill>
                <a:latin typeface="Monotype Corsiva"/>
              </a:rPr>
              <a:t>Имберта</a:t>
            </a:r>
            <a:r>
              <a:rPr lang="ru-RU" sz="5400" kern="10" dirty="0" smtClean="0">
                <a:ln w="9525">
                  <a:round/>
                  <a:headEnd/>
                  <a:tailEnd/>
                </a:ln>
                <a:blipFill dpi="0" rotWithShape="0">
                  <a:blip r:embed="rId8"/>
                  <a:srcRect/>
                  <a:tile tx="0" ty="0" sx="100000" sy="100000" flip="none" algn="tl"/>
                </a:blipFill>
                <a:latin typeface="Monotype Corsiva"/>
              </a:rPr>
              <a:t> </a:t>
            </a:r>
          </a:p>
          <a:p>
            <a:pPr algn="ctr"/>
            <a:r>
              <a:rPr lang="ru-RU" sz="5400" kern="10" dirty="0" smtClean="0">
                <a:ln w="9525">
                  <a:round/>
                  <a:headEnd/>
                  <a:tailEnd/>
                </a:ln>
                <a:blipFill dpi="0" rotWithShape="0">
                  <a:blip r:embed="rId8"/>
                  <a:srcRect/>
                  <a:tile tx="0" ty="0" sx="100000" sy="100000" flip="none" algn="tl"/>
                </a:blipFill>
                <a:latin typeface="Monotype Corsiva"/>
              </a:rPr>
              <a:t>(1928)</a:t>
            </a:r>
            <a:endParaRPr lang="ru-RU" sz="5400" dirty="0"/>
          </a:p>
        </p:txBody>
      </p:sp>
      <p:sp>
        <p:nvSpPr>
          <p:cNvPr id="30" name="Прямоугольник 29"/>
          <p:cNvSpPr/>
          <p:nvPr/>
        </p:nvSpPr>
        <p:spPr>
          <a:xfrm>
            <a:off x="25927125" y="11160000"/>
            <a:ext cx="3857652" cy="1754326"/>
          </a:xfrm>
          <a:prstGeom prst="rect">
            <a:avLst/>
          </a:prstGeom>
        </p:spPr>
        <p:txBody>
          <a:bodyPr wrap="square">
            <a:spAutoFit/>
          </a:bodyPr>
          <a:lstStyle/>
          <a:p>
            <a:pPr algn="ctr"/>
            <a:r>
              <a:rPr lang="ru-RU" sz="5400" kern="10" dirty="0" smtClean="0">
                <a:ln w="9525">
                  <a:round/>
                  <a:headEnd/>
                  <a:tailEnd/>
                </a:ln>
                <a:blipFill dpi="0" rotWithShape="0">
                  <a:blip r:embed="rId8"/>
                  <a:srcRect/>
                  <a:tile tx="0" ty="0" sx="100000" sy="100000" flip="none" algn="tl"/>
                </a:blipFill>
                <a:latin typeface="Monotype Corsiva"/>
              </a:rPr>
              <a:t>Макдональда </a:t>
            </a:r>
          </a:p>
          <a:p>
            <a:pPr algn="ctr"/>
            <a:r>
              <a:rPr lang="ru-RU" sz="5400" kern="10" dirty="0" smtClean="0">
                <a:ln w="9525">
                  <a:round/>
                  <a:headEnd/>
                  <a:tailEnd/>
                </a:ln>
                <a:blipFill dpi="0" rotWithShape="0">
                  <a:blip r:embed="rId8"/>
                  <a:srcRect/>
                  <a:tile tx="0" ty="0" sx="100000" sy="100000" flip="none" algn="tl"/>
                </a:blipFill>
                <a:latin typeface="Monotype Corsiva"/>
              </a:rPr>
              <a:t>(1933)</a:t>
            </a:r>
            <a:endParaRPr lang="ru-RU" sz="5400" dirty="0"/>
          </a:p>
        </p:txBody>
      </p:sp>
      <p:sp>
        <p:nvSpPr>
          <p:cNvPr id="31" name="Прямоугольник 30"/>
          <p:cNvSpPr/>
          <p:nvPr/>
        </p:nvSpPr>
        <p:spPr>
          <a:xfrm>
            <a:off x="21426531" y="11160000"/>
            <a:ext cx="4500594" cy="1754326"/>
          </a:xfrm>
          <a:prstGeom prst="rect">
            <a:avLst/>
          </a:prstGeom>
        </p:spPr>
        <p:txBody>
          <a:bodyPr wrap="square">
            <a:spAutoFit/>
          </a:bodyPr>
          <a:lstStyle/>
          <a:p>
            <a:pPr algn="ctr"/>
            <a:r>
              <a:rPr lang="ru-RU" sz="5400" kern="10" dirty="0" err="1" smtClean="0">
                <a:ln w="9525">
                  <a:round/>
                  <a:headEnd/>
                  <a:tailEnd/>
                </a:ln>
                <a:blipFill dpi="0" rotWithShape="0">
                  <a:blip r:embed="rId8"/>
                  <a:srcRect/>
                  <a:tile tx="0" ty="0" sx="100000" sy="100000" flip="none" algn="tl"/>
                </a:blipFill>
                <a:latin typeface="Monotype Corsiva"/>
              </a:rPr>
              <a:t>Гоена</a:t>
            </a:r>
            <a:r>
              <a:rPr lang="ru-RU" sz="5400" kern="10" dirty="0" smtClean="0">
                <a:ln w="9525">
                  <a:round/>
                  <a:headEnd/>
                  <a:tailEnd/>
                </a:ln>
                <a:blipFill dpi="0" rotWithShape="0">
                  <a:blip r:embed="rId8"/>
                  <a:srcRect/>
                  <a:tile tx="0" ty="0" sx="100000" sy="100000" flip="none" algn="tl"/>
                </a:blipFill>
                <a:latin typeface="Monotype Corsiva"/>
              </a:rPr>
              <a:t> </a:t>
            </a:r>
          </a:p>
          <a:p>
            <a:pPr algn="ctr"/>
            <a:r>
              <a:rPr lang="ru-RU" sz="5400" kern="10" dirty="0" smtClean="0">
                <a:ln w="9525">
                  <a:round/>
                  <a:headEnd/>
                  <a:tailEnd/>
                </a:ln>
                <a:blipFill dpi="0" rotWithShape="0">
                  <a:blip r:embed="rId8"/>
                  <a:srcRect/>
                  <a:tile tx="0" ty="0" sx="100000" sy="100000" flip="none" algn="tl"/>
                </a:blipFill>
                <a:latin typeface="Monotype Corsiva"/>
              </a:rPr>
              <a:t>(1928)</a:t>
            </a:r>
            <a:endParaRPr lang="ru-RU" sz="5400" dirty="0"/>
          </a:p>
        </p:txBody>
      </p:sp>
      <p:sp>
        <p:nvSpPr>
          <p:cNvPr id="33" name="Прямоугольник 32"/>
          <p:cNvSpPr/>
          <p:nvPr/>
        </p:nvSpPr>
        <p:spPr>
          <a:xfrm>
            <a:off x="3995659" y="3114516"/>
            <a:ext cx="25717680" cy="5078313"/>
          </a:xfrm>
          <a:prstGeom prst="rect">
            <a:avLst/>
          </a:prstGeom>
        </p:spPr>
        <p:txBody>
          <a:bodyPr wrap="square">
            <a:spAutoFit/>
          </a:bodyPr>
          <a:lstStyle/>
          <a:p>
            <a:pPr algn="just"/>
            <a:r>
              <a:rPr lang="ru-RU" sz="5400" kern="10" dirty="0" smtClean="0">
                <a:ln w="9525">
                  <a:round/>
                  <a:headEnd/>
                  <a:tailEnd/>
                </a:ln>
                <a:blipFill dpi="0" rotWithShape="0">
                  <a:blip r:embed="rId8"/>
                  <a:srcRect/>
                  <a:tile tx="0" ty="0" sx="100000" sy="100000" flip="none" algn="tl"/>
                </a:blipFill>
                <a:latin typeface="Monotype Corsiva"/>
              </a:rPr>
              <a:t>	За двадцать лет (с 1900 по 1920 гг.) с момента появления первого газогенераторного автомобиля в мире было построено несколько сотен газогенераторных транспортных средств. В этот период  их применение ограничивалось, прежде всего, теми странами, где разница в цене между жидким и твердым топливом, была так велика, что имелись все основания для эксплуатации такой техники. Это относилось, прежде всего, к тропическим странам, где применяли древесину или древесный уголь. </a:t>
            </a:r>
          </a:p>
        </p:txBody>
      </p:sp>
      <p:pic>
        <p:nvPicPr>
          <p:cNvPr id="34" name="Рисунок 33" descr="imber1.jpg"/>
          <p:cNvPicPr>
            <a:picLocks noChangeAspect="1"/>
          </p:cNvPicPr>
          <p:nvPr/>
        </p:nvPicPr>
        <p:blipFill>
          <a:blip r:embed="rId9" cstate="print"/>
          <a:stretch>
            <a:fillRect/>
          </a:stretch>
        </p:blipFill>
        <p:spPr>
          <a:xfrm>
            <a:off x="566635" y="3246385"/>
            <a:ext cx="3124200" cy="4165600"/>
          </a:xfrm>
          <a:prstGeom prst="rect">
            <a:avLst/>
          </a:prstGeom>
        </p:spPr>
      </p:pic>
      <p:sp>
        <p:nvSpPr>
          <p:cNvPr id="35" name="Прямоугольник 34"/>
          <p:cNvSpPr/>
          <p:nvPr/>
        </p:nvSpPr>
        <p:spPr>
          <a:xfrm>
            <a:off x="566635" y="7604103"/>
            <a:ext cx="3214710" cy="923330"/>
          </a:xfrm>
          <a:prstGeom prst="rect">
            <a:avLst/>
          </a:prstGeom>
        </p:spPr>
        <p:txBody>
          <a:bodyPr wrap="square">
            <a:spAutoFit/>
          </a:bodyPr>
          <a:lstStyle/>
          <a:p>
            <a:pPr algn="ctr"/>
            <a:r>
              <a:rPr lang="ru-RU" sz="5400" kern="10" dirty="0" smtClean="0">
                <a:ln w="9525">
                  <a:round/>
                  <a:headEnd/>
                  <a:tailEnd/>
                </a:ln>
                <a:blipFill dpi="0" rotWithShape="0">
                  <a:blip r:embed="rId8"/>
                  <a:srcRect/>
                  <a:tile tx="0" ty="0" sx="100000" sy="100000" flip="none" algn="tl"/>
                </a:blipFill>
                <a:latin typeface="Monotype Corsiva"/>
              </a:rPr>
              <a:t>Г. </a:t>
            </a:r>
            <a:r>
              <a:rPr lang="ru-RU" sz="5400" kern="10" dirty="0" err="1" smtClean="0">
                <a:ln w="9525">
                  <a:round/>
                  <a:headEnd/>
                  <a:tailEnd/>
                </a:ln>
                <a:blipFill dpi="0" rotWithShape="0">
                  <a:blip r:embed="rId8"/>
                  <a:srcRect/>
                  <a:tile tx="0" ty="0" sx="100000" sy="100000" flip="none" algn="tl"/>
                </a:blipFill>
                <a:latin typeface="Monotype Corsiva"/>
              </a:rPr>
              <a:t>Имберт</a:t>
            </a:r>
            <a:endParaRPr lang="ru-RU" dirty="0"/>
          </a:p>
        </p:txBody>
      </p:sp>
      <p:sp>
        <p:nvSpPr>
          <p:cNvPr id="37" name="TextBox 36"/>
          <p:cNvSpPr txBox="1"/>
          <p:nvPr/>
        </p:nvSpPr>
        <p:spPr>
          <a:xfrm>
            <a:off x="495197" y="7961293"/>
            <a:ext cx="29075266" cy="3083921"/>
          </a:xfrm>
          <a:prstGeom prst="rect">
            <a:avLst/>
          </a:prstGeom>
          <a:noFill/>
        </p:spPr>
        <p:txBody>
          <a:bodyPr wrap="square" rtlCol="0">
            <a:spAutoFit/>
          </a:bodyPr>
          <a:lstStyle/>
          <a:p>
            <a:pPr indent="450215" algn="just">
              <a:lnSpc>
                <a:spcPct val="120000"/>
              </a:lnSpc>
              <a:spcAft>
                <a:spcPts val="0"/>
              </a:spcAft>
            </a:pPr>
            <a:r>
              <a:rPr lang="ru-RU" sz="5400" kern="10" dirty="0" smtClean="0">
                <a:ln w="9525">
                  <a:round/>
                  <a:headEnd/>
                  <a:tailEnd/>
                </a:ln>
                <a:blipFill dpi="0" rotWithShape="0">
                  <a:blip r:embed="rId8"/>
                  <a:srcRect/>
                  <a:tile tx="0" ty="0" sx="100000" sy="100000" flip="none" algn="tl"/>
                </a:blipFill>
                <a:latin typeface="Monotype Corsiva"/>
              </a:rPr>
              <a:t>		В 1919 г. Изобретателем Г. </a:t>
            </a:r>
            <a:r>
              <a:rPr lang="ru-RU" sz="5400" kern="10" dirty="0" err="1" smtClean="0">
                <a:ln w="9525">
                  <a:round/>
                  <a:headEnd/>
                  <a:tailEnd/>
                </a:ln>
                <a:blipFill dpi="0" rotWithShape="0">
                  <a:blip r:embed="rId8"/>
                  <a:srcRect/>
                  <a:tile tx="0" ty="0" sx="100000" sy="100000" flip="none" algn="tl"/>
                </a:blipFill>
                <a:latin typeface="Monotype Corsiva"/>
              </a:rPr>
              <a:t>Имбертом</a:t>
            </a:r>
            <a:r>
              <a:rPr lang="ru-RU" sz="5400" kern="10" dirty="0" smtClean="0">
                <a:ln w="9525">
                  <a:round/>
                  <a:headEnd/>
                  <a:tailEnd/>
                </a:ln>
                <a:blipFill dpi="0" rotWithShape="0">
                  <a:blip r:embed="rId8"/>
                  <a:srcRect/>
                  <a:tile tx="0" ty="0" sx="100000" sy="100000" flip="none" algn="tl"/>
                </a:blipFill>
                <a:latin typeface="Monotype Corsiva"/>
              </a:rPr>
              <a:t> в продолжение работ </a:t>
            </a:r>
            <a:r>
              <a:rPr lang="ru-RU" sz="5400" kern="10" dirty="0" err="1" smtClean="0">
                <a:ln w="9525">
                  <a:round/>
                  <a:headEnd/>
                  <a:tailEnd/>
                </a:ln>
                <a:blipFill dpi="0" rotWithShape="0">
                  <a:blip r:embed="rId8"/>
                  <a:srcRect/>
                  <a:tile tx="0" ty="0" sx="100000" sy="100000" flip="none" algn="tl"/>
                </a:blipFill>
                <a:latin typeface="Monotype Corsiva"/>
              </a:rPr>
              <a:t>Паркера</a:t>
            </a:r>
            <a:r>
              <a:rPr lang="ru-RU" sz="5400" kern="10" dirty="0" smtClean="0">
                <a:ln w="9525">
                  <a:round/>
                  <a:headEnd/>
                  <a:tailEnd/>
                </a:ln>
                <a:blipFill dpi="0" rotWithShape="0">
                  <a:blip r:embed="rId8"/>
                  <a:srcRect/>
                  <a:tile tx="0" ty="0" sx="100000" sy="100000" flip="none" algn="tl"/>
                </a:blipFill>
                <a:latin typeface="Monotype Corsiva"/>
              </a:rPr>
              <a:t>, был опубликован патент № 490711, который предопределил  развитее всей технологии, что выражена в  более поздних патентах   французов </a:t>
            </a:r>
            <a:r>
              <a:rPr lang="en-US" sz="5400" kern="10" dirty="0" smtClean="0">
                <a:ln w="9525">
                  <a:round/>
                  <a:headEnd/>
                  <a:tailEnd/>
                </a:ln>
                <a:blipFill dpi="0" rotWithShape="0">
                  <a:blip r:embed="rId8"/>
                  <a:srcRect/>
                  <a:tile tx="0" ty="0" sx="100000" sy="100000" flip="none" algn="tl"/>
                </a:blipFill>
                <a:latin typeface="Monotype Corsiva"/>
              </a:rPr>
              <a:t> </a:t>
            </a:r>
            <a:r>
              <a:rPr lang="ru-RU" sz="5400" kern="10" dirty="0" err="1" smtClean="0">
                <a:ln w="9525">
                  <a:round/>
                  <a:headEnd/>
                  <a:tailEnd/>
                </a:ln>
                <a:blipFill dpi="0" rotWithShape="0">
                  <a:blip r:embed="rId8"/>
                  <a:srcRect/>
                  <a:tile tx="0" ty="0" sx="100000" sy="100000" flip="none" algn="tl"/>
                </a:blipFill>
                <a:latin typeface="Monotype Corsiva"/>
              </a:rPr>
              <a:t>Имберта</a:t>
            </a:r>
            <a:r>
              <a:rPr lang="ru-RU" sz="5400" kern="10" dirty="0" smtClean="0">
                <a:ln w="9525">
                  <a:round/>
                  <a:headEnd/>
                  <a:tailEnd/>
                </a:ln>
                <a:blipFill dpi="0" rotWithShape="0">
                  <a:blip r:embed="rId8"/>
                  <a:srcRect/>
                  <a:tile tx="0" ty="0" sx="100000" sy="100000" flip="none" algn="tl"/>
                </a:blipFill>
                <a:latin typeface="Monotype Corsiva"/>
              </a:rPr>
              <a:t>,  </a:t>
            </a:r>
            <a:r>
              <a:rPr lang="ru-RU" sz="5400" kern="10" dirty="0" err="1" smtClean="0">
                <a:ln w="9525">
                  <a:round/>
                  <a:headEnd/>
                  <a:tailEnd/>
                </a:ln>
                <a:blipFill dpi="0" rotWithShape="0">
                  <a:blip r:embed="rId8"/>
                  <a:srcRect/>
                  <a:tile tx="0" ty="0" sx="100000" sy="100000" flip="none" algn="tl"/>
                </a:blipFill>
                <a:latin typeface="Monotype Corsiva"/>
              </a:rPr>
              <a:t>Гоена</a:t>
            </a:r>
            <a:r>
              <a:rPr lang="ru-RU" sz="5400" kern="10" dirty="0" smtClean="0">
                <a:ln w="9525">
                  <a:round/>
                  <a:headEnd/>
                  <a:tailEnd/>
                </a:ln>
                <a:blipFill dpi="0" rotWithShape="0">
                  <a:blip r:embed="rId8"/>
                  <a:srcRect/>
                  <a:tile tx="0" ty="0" sx="100000" sy="100000" flip="none" algn="tl"/>
                </a:blipFill>
                <a:latin typeface="Monotype Corsiva"/>
              </a:rPr>
              <a:t> и  южноафриканского инженера Макдональда:</a:t>
            </a:r>
          </a:p>
        </p:txBody>
      </p:sp>
      <p:grpSp>
        <p:nvGrpSpPr>
          <p:cNvPr id="23" name="Группа 22"/>
          <p:cNvGrpSpPr/>
          <p:nvPr/>
        </p:nvGrpSpPr>
        <p:grpSpPr>
          <a:xfrm>
            <a:off x="0" y="0"/>
            <a:ext cx="30279975" cy="2817757"/>
            <a:chOff x="0" y="0"/>
            <a:chExt cx="30279975" cy="2817757"/>
          </a:xfrm>
        </p:grpSpPr>
        <p:grpSp>
          <p:nvGrpSpPr>
            <p:cNvPr id="32" name="Group 20"/>
            <p:cNvGrpSpPr>
              <a:grpSpLocks/>
            </p:cNvGrpSpPr>
            <p:nvPr/>
          </p:nvGrpSpPr>
          <p:grpSpPr bwMode="auto">
            <a:xfrm>
              <a:off x="0" y="0"/>
              <a:ext cx="30279975" cy="2817757"/>
              <a:chOff x="0" y="0"/>
              <a:chExt cx="19074" cy="1685"/>
            </a:xfrm>
          </p:grpSpPr>
          <p:sp>
            <p:nvSpPr>
              <p:cNvPr id="39"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40"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36" name="Рисунок 27" descr="логотип копия.jpg"/>
            <p:cNvPicPr>
              <a:picLocks noChangeAspect="1"/>
            </p:cNvPicPr>
            <p:nvPr/>
          </p:nvPicPr>
          <p:blipFill>
            <a:blip r:embed="rId10"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38" name="Прямоугольник 37"/>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spTree>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remove" nodeType="clickEffect">
                                  <p:stCondLst>
                                    <p:cond delay="0"/>
                                  </p:stCondLst>
                                  <p:childTnLst>
                                    <p:animScale>
                                      <p:cBhvr>
                                        <p:cTn id="6" dur="2000" fill="hold"/>
                                        <p:tgtEl>
                                          <p:spTgt spid="2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remove" nodeType="clickEffect">
                                  <p:stCondLst>
                                    <p:cond delay="0"/>
                                  </p:stCondLst>
                                  <p:childTnLst>
                                    <p:animScale>
                                      <p:cBhvr>
                                        <p:cTn id="10" dur="2000" fill="hold"/>
                                        <p:tgtEl>
                                          <p:spTgt spid="2"/>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remove" nodeType="clickEffect">
                                  <p:stCondLst>
                                    <p:cond delay="0"/>
                                  </p:stCondLst>
                                  <p:childTnLst>
                                    <p:animScale>
                                      <p:cBhvr>
                                        <p:cTn id="14" dur="2000" fill="hold"/>
                                        <p:tgtEl>
                                          <p:spTgt spid="3"/>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remove" nodeType="clickEffect">
                                  <p:stCondLst>
                                    <p:cond delay="0"/>
                                  </p:stCondLst>
                                  <p:childTnLst>
                                    <p:animScale>
                                      <p:cBhvr>
                                        <p:cTn id="18" dur="2000" fill="hold"/>
                                        <p:tgtEl>
                                          <p:spTgt spid="25"/>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remove" nodeType="clickEffect">
                                  <p:stCondLst>
                                    <p:cond delay="0"/>
                                  </p:stCondLst>
                                  <p:childTnLst>
                                    <p:animScale>
                                      <p:cBhvr>
                                        <p:cTn id="22"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Прямоугольник 23"/>
          <p:cNvSpPr/>
          <p:nvPr/>
        </p:nvSpPr>
        <p:spPr>
          <a:xfrm>
            <a:off x="566635" y="3032071"/>
            <a:ext cx="29218142" cy="3477875"/>
          </a:xfrm>
          <a:prstGeom prst="rect">
            <a:avLst/>
          </a:prstGeom>
        </p:spPr>
        <p:txBody>
          <a:bodyPr wrap="square">
            <a:spAutoFit/>
          </a:bodyPr>
          <a:lstStyle/>
          <a:p>
            <a:pPr algn="just"/>
            <a:r>
              <a:rPr lang="ru-RU" sz="5400" kern="10" dirty="0" smtClean="0">
                <a:ln w="9525">
                  <a:round/>
                  <a:headEnd/>
                  <a:tailEnd/>
                </a:ln>
                <a:blipFill dpi="0" rotWithShape="0">
                  <a:blip r:embed="rId3"/>
                  <a:srcRect/>
                  <a:tile tx="0" ty="0" sx="100000" sy="100000" flip="none" algn="tl"/>
                </a:blipFill>
                <a:latin typeface="Monotype Corsiva"/>
              </a:rPr>
              <a:t>	Лидером в этом направлении была Франция,  инженерная школа которой в результате создания ряда удачных конструкций газогенераторных установок, оказала  исключительное влияние на дальнейшее развитие технологии в мировом масштабе. Наибольшее значение среди французских разработок  кроме перечисленных  имели  газогенераторные установки: </a:t>
            </a:r>
            <a:r>
              <a:rPr lang="ru-RU" dirty="0" smtClean="0"/>
              <a:t>	</a:t>
            </a:r>
            <a:endParaRPr lang="ru-RU" dirty="0"/>
          </a:p>
        </p:txBody>
      </p:sp>
      <p:sp>
        <p:nvSpPr>
          <p:cNvPr id="29" name="TextBox 28"/>
          <p:cNvSpPr txBox="1"/>
          <p:nvPr/>
        </p:nvSpPr>
        <p:spPr>
          <a:xfrm>
            <a:off x="25641373" y="5818153"/>
            <a:ext cx="4214842" cy="15234940"/>
          </a:xfrm>
          <a:prstGeom prst="rect">
            <a:avLst/>
          </a:prstGeom>
          <a:noFill/>
        </p:spPr>
        <p:txBody>
          <a:bodyPr wrap="square" rtlCol="0">
            <a:spAutoFit/>
          </a:bodyPr>
          <a:lstStyle/>
          <a:p>
            <a:pPr algn="ctr"/>
            <a:r>
              <a:rPr lang="ru-RU" sz="6000" b="1" u="sng" cap="all" dirty="0" smtClean="0">
                <a:solidFill>
                  <a:srgbClr val="C00000"/>
                </a:solidFill>
              </a:rPr>
              <a:t>Франция</a:t>
            </a:r>
          </a:p>
          <a:p>
            <a:endParaRPr lang="ru-RU" sz="6000" dirty="0" smtClean="0">
              <a:solidFill>
                <a:srgbClr val="C00000"/>
              </a:solidFill>
            </a:endParaRPr>
          </a:p>
          <a:p>
            <a:pPr indent="457200">
              <a:buFont typeface="Wingdings" pitchFamily="2" charset="2"/>
              <a:buChar char="v"/>
            </a:pPr>
            <a:r>
              <a:rPr lang="ru-RU" sz="5400" kern="10" dirty="0" smtClean="0">
                <a:ln w="9525">
                  <a:round/>
                  <a:headEnd/>
                  <a:tailEnd/>
                </a:ln>
                <a:blipFill dpi="0" rotWithShape="0">
                  <a:blip r:embed="rId3"/>
                  <a:srcRect/>
                  <a:tile tx="0" ty="0" sx="100000" sy="100000" flip="none" algn="tl"/>
                </a:blipFill>
                <a:latin typeface="Monotype Corsiva"/>
              </a:rPr>
              <a:t>    </a:t>
            </a:r>
            <a:r>
              <a:rPr lang="ru-RU" sz="5400" kern="10" dirty="0" err="1" smtClean="0">
                <a:ln w="9525">
                  <a:round/>
                  <a:headEnd/>
                  <a:tailEnd/>
                </a:ln>
                <a:blipFill dpi="0" rotWithShape="0">
                  <a:blip r:embed="rId3"/>
                  <a:srcRect/>
                  <a:tile tx="0" ty="0" sx="100000" sy="100000" flip="none" algn="tl"/>
                </a:blipFill>
                <a:latin typeface="Monotype Corsiva"/>
              </a:rPr>
              <a:t>Сомюа</a:t>
            </a:r>
            <a:endParaRPr lang="ru-RU" sz="5400" kern="10" dirty="0" smtClean="0">
              <a:ln w="9525">
                <a:round/>
                <a:headEnd/>
                <a:tailEnd/>
              </a:ln>
              <a:blipFill dpi="0" rotWithShape="0">
                <a:blip r:embed="rId3"/>
                <a:srcRect/>
                <a:tile tx="0" ty="0" sx="100000" sy="100000" flip="none" algn="tl"/>
              </a:blipFill>
              <a:latin typeface="Monotype Corsiva"/>
            </a:endParaRPr>
          </a:p>
          <a:p>
            <a:pPr indent="457200">
              <a:buFont typeface="Wingdings" pitchFamily="2" charset="2"/>
              <a:buChar char="v"/>
            </a:pPr>
            <a:r>
              <a:rPr lang="ru-RU" sz="5400" kern="10" dirty="0" smtClean="0">
                <a:ln w="9525">
                  <a:round/>
                  <a:headEnd/>
                  <a:tailEnd/>
                </a:ln>
                <a:blipFill dpi="0" rotWithShape="0">
                  <a:blip r:embed="rId3"/>
                  <a:srcRect/>
                  <a:tile tx="0" ty="0" sx="100000" sy="100000" flip="none" algn="tl"/>
                </a:blipFill>
                <a:latin typeface="Monotype Corsiva"/>
              </a:rPr>
              <a:t>    </a:t>
            </a:r>
            <a:r>
              <a:rPr lang="ru-RU" sz="5400" kern="10" dirty="0" err="1" smtClean="0">
                <a:ln w="9525">
                  <a:round/>
                  <a:headEnd/>
                  <a:tailEnd/>
                </a:ln>
                <a:blipFill dpi="0" rotWithShape="0">
                  <a:blip r:embed="rId3"/>
                  <a:srcRect/>
                  <a:tile tx="0" ty="0" sx="100000" sy="100000" flip="none" algn="tl"/>
                </a:blipFill>
                <a:latin typeface="Monotype Corsiva"/>
              </a:rPr>
              <a:t>Имберт</a:t>
            </a:r>
            <a:endParaRPr lang="ru-RU" sz="5400" kern="10" dirty="0" smtClean="0">
              <a:ln w="9525">
                <a:round/>
                <a:headEnd/>
                <a:tailEnd/>
              </a:ln>
              <a:blipFill dpi="0" rotWithShape="0">
                <a:blip r:embed="rId3"/>
                <a:srcRect/>
                <a:tile tx="0" ty="0" sx="100000" sy="100000" flip="none" algn="tl"/>
              </a:blipFill>
              <a:latin typeface="Monotype Corsiva"/>
            </a:endParaRPr>
          </a:p>
          <a:p>
            <a:pPr indent="457200">
              <a:buFont typeface="Wingdings" pitchFamily="2" charset="2"/>
              <a:buChar char="v"/>
            </a:pPr>
            <a:r>
              <a:rPr lang="ru-RU" sz="5400" kern="10" dirty="0" smtClean="0">
                <a:ln w="9525">
                  <a:round/>
                  <a:headEnd/>
                  <a:tailEnd/>
                </a:ln>
                <a:blipFill dpi="0" rotWithShape="0">
                  <a:blip r:embed="rId3"/>
                  <a:srcRect/>
                  <a:tile tx="0" ty="0" sx="100000" sy="100000" flip="none" algn="tl"/>
                </a:blipFill>
                <a:latin typeface="Monotype Corsiva"/>
              </a:rPr>
              <a:t>    </a:t>
            </a:r>
            <a:r>
              <a:rPr lang="ru-RU" sz="5400" kern="10" dirty="0" err="1" smtClean="0">
                <a:ln w="9525">
                  <a:round/>
                  <a:headEnd/>
                  <a:tailEnd/>
                </a:ln>
                <a:blipFill dpi="0" rotWithShape="0">
                  <a:blip r:embed="rId3"/>
                  <a:srcRect/>
                  <a:tile tx="0" ty="0" sx="100000" sy="100000" flip="none" algn="tl"/>
                </a:blipFill>
                <a:latin typeface="Monotype Corsiva"/>
              </a:rPr>
              <a:t>Берлие</a:t>
            </a:r>
            <a:endParaRPr lang="ru-RU" sz="5400" kern="10" dirty="0" smtClean="0">
              <a:ln w="9525">
                <a:round/>
                <a:headEnd/>
                <a:tailEnd/>
              </a:ln>
              <a:blipFill dpi="0" rotWithShape="0">
                <a:blip r:embed="rId3"/>
                <a:srcRect/>
                <a:tile tx="0" ty="0" sx="100000" sy="100000" flip="none" algn="tl"/>
              </a:blipFill>
              <a:latin typeface="Monotype Corsiva"/>
            </a:endParaRPr>
          </a:p>
          <a:p>
            <a:pPr indent="457200">
              <a:buFont typeface="Wingdings" pitchFamily="2" charset="2"/>
              <a:buChar char="v"/>
            </a:pPr>
            <a:r>
              <a:rPr lang="ru-RU" sz="5400" kern="10" dirty="0" smtClean="0">
                <a:ln w="9525">
                  <a:round/>
                  <a:headEnd/>
                  <a:tailEnd/>
                </a:ln>
                <a:blipFill dpi="0" rotWithShape="0">
                  <a:blip r:embed="rId3"/>
                  <a:srcRect/>
                  <a:tile tx="0" ty="0" sx="100000" sy="100000" flip="none" algn="tl"/>
                </a:blipFill>
                <a:latin typeface="Monotype Corsiva"/>
              </a:rPr>
              <a:t>    </a:t>
            </a:r>
            <a:r>
              <a:rPr lang="ru-RU" sz="5400" kern="10" dirty="0" err="1" smtClean="0">
                <a:ln w="9525">
                  <a:round/>
                  <a:headEnd/>
                  <a:tailEnd/>
                </a:ln>
                <a:blipFill dpi="0" rotWithShape="0">
                  <a:blip r:embed="rId3"/>
                  <a:srcRect/>
                  <a:tile tx="0" ty="0" sx="100000" sy="100000" flip="none" algn="tl"/>
                </a:blipFill>
                <a:latin typeface="Monotype Corsiva"/>
              </a:rPr>
              <a:t>Панар-Левасор</a:t>
            </a:r>
            <a:endParaRPr lang="ru-RU" sz="5400" kern="10" dirty="0" smtClean="0">
              <a:ln w="9525">
                <a:round/>
                <a:headEnd/>
                <a:tailEnd/>
              </a:ln>
              <a:blipFill dpi="0" rotWithShape="0">
                <a:blip r:embed="rId3"/>
                <a:srcRect/>
                <a:tile tx="0" ty="0" sx="100000" sy="100000" flip="none" algn="tl"/>
              </a:blipFill>
              <a:latin typeface="Monotype Corsiva"/>
            </a:endParaRPr>
          </a:p>
          <a:p>
            <a:pPr indent="457200">
              <a:buFont typeface="Wingdings" pitchFamily="2" charset="2"/>
              <a:buChar char="v"/>
            </a:pPr>
            <a:r>
              <a:rPr lang="ru-RU" sz="5400" kern="10" dirty="0" smtClean="0">
                <a:ln w="9525">
                  <a:round/>
                  <a:headEnd/>
                  <a:tailEnd/>
                </a:ln>
                <a:blipFill dpi="0" rotWithShape="0">
                  <a:blip r:embed="rId3"/>
                  <a:srcRect/>
                  <a:tile tx="0" ty="0" sx="100000" sy="100000" flip="none" algn="tl"/>
                </a:blipFill>
                <a:latin typeface="Monotype Corsiva"/>
              </a:rPr>
              <a:t>     </a:t>
            </a:r>
            <a:r>
              <a:rPr lang="en-US" sz="5400" kern="10" dirty="0" smtClean="0">
                <a:ln w="9525">
                  <a:round/>
                  <a:headEnd/>
                  <a:tailEnd/>
                </a:ln>
                <a:blipFill dpi="0" rotWithShape="0">
                  <a:blip r:embed="rId3"/>
                  <a:srcRect/>
                  <a:tile tx="0" ty="0" sx="100000" sy="100000" flip="none" algn="tl"/>
                </a:blipFill>
                <a:latin typeface="Monotype Corsiva"/>
              </a:rPr>
              <a:t>G.G.B.</a:t>
            </a:r>
            <a:endParaRPr lang="ru-RU" sz="5400" kern="10" dirty="0" smtClean="0">
              <a:ln w="9525">
                <a:round/>
                <a:headEnd/>
                <a:tailEnd/>
              </a:ln>
              <a:blipFill dpi="0" rotWithShape="0">
                <a:blip r:embed="rId3"/>
                <a:srcRect/>
                <a:tile tx="0" ty="0" sx="100000" sy="100000" flip="none" algn="tl"/>
              </a:blipFill>
              <a:latin typeface="Monotype Corsiva"/>
            </a:endParaRPr>
          </a:p>
          <a:p>
            <a:pPr indent="457200">
              <a:buFont typeface="Wingdings" pitchFamily="2" charset="2"/>
              <a:buChar char="v"/>
            </a:pPr>
            <a:r>
              <a:rPr lang="ru-RU" sz="5400" kern="10" dirty="0" smtClean="0">
                <a:ln w="9525">
                  <a:round/>
                  <a:headEnd/>
                  <a:tailEnd/>
                </a:ln>
                <a:blipFill dpi="0" rotWithShape="0">
                  <a:blip r:embed="rId3"/>
                  <a:srcRect/>
                  <a:tile tx="0" ty="0" sx="100000" sy="100000" flip="none" algn="tl"/>
                </a:blipFill>
                <a:latin typeface="Monotype Corsiva"/>
              </a:rPr>
              <a:t>     </a:t>
            </a:r>
            <a:r>
              <a:rPr lang="ru-RU" sz="5400" kern="10" dirty="0" err="1" smtClean="0">
                <a:ln w="9525">
                  <a:round/>
                  <a:headEnd/>
                  <a:tailEnd/>
                </a:ln>
                <a:blipFill dpi="0" rotWithShape="0">
                  <a:blip r:embed="rId3"/>
                  <a:srcRect/>
                  <a:tile tx="0" ty="0" sx="100000" sy="100000" flip="none" algn="tl"/>
                </a:blipFill>
                <a:latin typeface="Monotype Corsiva"/>
              </a:rPr>
              <a:t>Сабатье</a:t>
            </a:r>
            <a:endParaRPr lang="ru-RU" sz="5400" kern="10" dirty="0" smtClean="0">
              <a:ln w="9525">
                <a:round/>
                <a:headEnd/>
                <a:tailEnd/>
              </a:ln>
              <a:blipFill dpi="0" rotWithShape="0">
                <a:blip r:embed="rId3"/>
                <a:srcRect/>
                <a:tile tx="0" ty="0" sx="100000" sy="100000" flip="none" algn="tl"/>
              </a:blipFill>
              <a:latin typeface="Monotype Corsiva"/>
            </a:endParaRPr>
          </a:p>
          <a:p>
            <a:pPr indent="457200">
              <a:buFont typeface="Wingdings" pitchFamily="2" charset="2"/>
              <a:buChar char="v"/>
            </a:pPr>
            <a:r>
              <a:rPr lang="ru-RU" sz="5400" kern="10" dirty="0" smtClean="0">
                <a:ln w="9525">
                  <a:round/>
                  <a:headEnd/>
                  <a:tailEnd/>
                </a:ln>
                <a:blipFill dpi="0" rotWithShape="0">
                  <a:blip r:embed="rId3"/>
                  <a:srcRect/>
                  <a:tile tx="0" ty="0" sx="100000" sy="100000" flip="none" algn="tl"/>
                </a:blipFill>
                <a:latin typeface="Monotype Corsiva"/>
              </a:rPr>
              <a:t>  </a:t>
            </a:r>
            <a:r>
              <a:rPr lang="ru-RU" sz="5400" kern="10" dirty="0" err="1" smtClean="0">
                <a:ln w="9525">
                  <a:round/>
                  <a:headEnd/>
                  <a:tailEnd/>
                </a:ln>
                <a:blipFill dpi="0" rotWithShape="0">
                  <a:blip r:embed="rId3"/>
                  <a:srcRect/>
                  <a:tile tx="0" ty="0" sx="100000" sy="100000" flip="none" algn="tl"/>
                </a:blipFill>
                <a:latin typeface="Monotype Corsiva"/>
              </a:rPr>
              <a:t>Гоен-Пулен</a:t>
            </a:r>
            <a:endParaRPr lang="ru-RU" sz="5400" kern="10" dirty="0" smtClean="0">
              <a:ln w="9525">
                <a:round/>
                <a:headEnd/>
                <a:tailEnd/>
              </a:ln>
              <a:blipFill dpi="0" rotWithShape="0">
                <a:blip r:embed="rId3"/>
                <a:srcRect/>
                <a:tile tx="0" ty="0" sx="100000" sy="100000" flip="none" algn="tl"/>
              </a:blipFill>
              <a:latin typeface="Monotype Corsiva"/>
            </a:endParaRPr>
          </a:p>
          <a:p>
            <a:pPr indent="457200">
              <a:buFont typeface="Wingdings" pitchFamily="2" charset="2"/>
              <a:buChar char="v"/>
            </a:pPr>
            <a:r>
              <a:rPr lang="ru-RU" sz="5400" kern="10" dirty="0" smtClean="0">
                <a:ln w="9525">
                  <a:round/>
                  <a:headEnd/>
                  <a:tailEnd/>
                </a:ln>
                <a:blipFill dpi="0" rotWithShape="0">
                  <a:blip r:embed="rId3"/>
                  <a:srcRect/>
                  <a:tile tx="0" ty="0" sx="100000" sy="100000" flip="none" algn="tl"/>
                </a:blipFill>
                <a:latin typeface="Monotype Corsiva"/>
              </a:rPr>
              <a:t>     </a:t>
            </a:r>
            <a:r>
              <a:rPr lang="ru-RU" sz="5400" kern="10" dirty="0" err="1" smtClean="0">
                <a:ln w="9525">
                  <a:round/>
                  <a:headEnd/>
                  <a:tailEnd/>
                </a:ln>
                <a:blipFill dpi="0" rotWithShape="0">
                  <a:blip r:embed="rId3"/>
                  <a:srcRect/>
                  <a:tile tx="0" ty="0" sx="100000" sy="100000" flip="none" algn="tl"/>
                </a:blipFill>
                <a:latin typeface="Monotype Corsiva"/>
              </a:rPr>
              <a:t>Малбей</a:t>
            </a:r>
            <a:endParaRPr lang="ru-RU" sz="5400" kern="10" dirty="0" smtClean="0">
              <a:ln w="9525">
                <a:round/>
                <a:headEnd/>
                <a:tailEnd/>
              </a:ln>
              <a:blipFill dpi="0" rotWithShape="0">
                <a:blip r:embed="rId3"/>
                <a:srcRect/>
                <a:tile tx="0" ty="0" sx="100000" sy="100000" flip="none" algn="tl"/>
              </a:blipFill>
              <a:latin typeface="Monotype Corsiva"/>
            </a:endParaRPr>
          </a:p>
          <a:p>
            <a:pPr indent="457200">
              <a:buFont typeface="Wingdings" pitchFamily="2" charset="2"/>
              <a:buChar char="v"/>
            </a:pPr>
            <a:r>
              <a:rPr lang="ru-RU" sz="5400" kern="10" dirty="0" smtClean="0">
                <a:ln w="9525">
                  <a:round/>
                  <a:headEnd/>
                  <a:tailEnd/>
                </a:ln>
                <a:blipFill dpi="0" rotWithShape="0">
                  <a:blip r:embed="rId3"/>
                  <a:srcRect/>
                  <a:tile tx="0" ty="0" sx="100000" sy="100000" flip="none" algn="tl"/>
                </a:blipFill>
                <a:latin typeface="Monotype Corsiva"/>
              </a:rPr>
              <a:t>     </a:t>
            </a:r>
            <a:r>
              <a:rPr lang="ru-RU" sz="5400" kern="10" dirty="0" err="1" smtClean="0">
                <a:ln w="9525">
                  <a:round/>
                  <a:headEnd/>
                  <a:tailEnd/>
                </a:ln>
                <a:blipFill dpi="0" rotWithShape="0">
                  <a:blip r:embed="rId3"/>
                  <a:srcRect/>
                  <a:tile tx="0" ty="0" sx="100000" sy="100000" flip="none" algn="tl"/>
                </a:blipFill>
                <a:latin typeface="Monotype Corsiva"/>
              </a:rPr>
              <a:t>Барбье</a:t>
            </a:r>
            <a:endParaRPr lang="ru-RU" sz="5400" kern="10" dirty="0" smtClean="0">
              <a:ln w="9525">
                <a:round/>
                <a:headEnd/>
                <a:tailEnd/>
              </a:ln>
              <a:blipFill dpi="0" rotWithShape="0">
                <a:blip r:embed="rId3"/>
                <a:srcRect/>
                <a:tile tx="0" ty="0" sx="100000" sy="100000" flip="none" algn="tl"/>
              </a:blipFill>
              <a:latin typeface="Monotype Corsiva"/>
            </a:endParaRPr>
          </a:p>
          <a:p>
            <a:pPr indent="457200">
              <a:buFont typeface="Wingdings" pitchFamily="2" charset="2"/>
              <a:buChar char="v"/>
            </a:pPr>
            <a:r>
              <a:rPr lang="ru-RU" sz="5400" kern="10" dirty="0" smtClean="0">
                <a:ln w="9525">
                  <a:round/>
                  <a:headEnd/>
                  <a:tailEnd/>
                </a:ln>
                <a:blipFill dpi="0" rotWithShape="0">
                  <a:blip r:embed="rId3"/>
                  <a:srcRect/>
                  <a:tile tx="0" ty="0" sx="100000" sy="100000" flip="none" algn="tl"/>
                </a:blipFill>
                <a:latin typeface="Monotype Corsiva"/>
              </a:rPr>
              <a:t>     </a:t>
            </a:r>
            <a:r>
              <a:rPr lang="ru-RU" sz="5400" kern="10" dirty="0" err="1" smtClean="0">
                <a:ln w="9525">
                  <a:round/>
                  <a:headEnd/>
                  <a:tailEnd/>
                </a:ln>
                <a:blipFill dpi="0" rotWithShape="0">
                  <a:blip r:embed="rId3"/>
                  <a:srcRect/>
                  <a:tile tx="0" ty="0" sx="100000" sy="100000" flip="none" algn="tl"/>
                </a:blipFill>
                <a:latin typeface="Monotype Corsiva"/>
              </a:rPr>
              <a:t>Рено</a:t>
            </a:r>
            <a:endParaRPr lang="ru-RU" sz="5400" kern="10" dirty="0" smtClean="0">
              <a:ln w="9525">
                <a:round/>
                <a:headEnd/>
                <a:tailEnd/>
              </a:ln>
              <a:blipFill dpi="0" rotWithShape="0">
                <a:blip r:embed="rId3"/>
                <a:srcRect/>
                <a:tile tx="0" ty="0" sx="100000" sy="100000" flip="none" algn="tl"/>
              </a:blipFill>
              <a:latin typeface="Monotype Corsiva"/>
            </a:endParaRPr>
          </a:p>
          <a:p>
            <a:pPr indent="457200">
              <a:buFont typeface="Wingdings" pitchFamily="2" charset="2"/>
              <a:buChar char="v"/>
            </a:pPr>
            <a:r>
              <a:rPr lang="ru-RU" sz="5400" kern="10" dirty="0" smtClean="0">
                <a:ln w="9525">
                  <a:round/>
                  <a:headEnd/>
                  <a:tailEnd/>
                </a:ln>
                <a:blipFill dpi="0" rotWithShape="0">
                  <a:blip r:embed="rId3"/>
                  <a:srcRect/>
                  <a:tile tx="0" ty="0" sx="100000" sy="100000" flip="none" algn="tl"/>
                </a:blipFill>
                <a:latin typeface="Monotype Corsiva"/>
              </a:rPr>
              <a:t>     </a:t>
            </a:r>
            <a:r>
              <a:rPr lang="ru-RU" sz="5400" kern="10" dirty="0" err="1" smtClean="0">
                <a:ln w="9525">
                  <a:round/>
                  <a:headEnd/>
                  <a:tailEnd/>
                </a:ln>
                <a:blipFill dpi="0" rotWithShape="0">
                  <a:blip r:embed="rId3"/>
                  <a:srcRect/>
                  <a:tile tx="0" ty="0" sx="100000" sy="100000" flip="none" algn="tl"/>
                </a:blipFill>
                <a:latin typeface="Monotype Corsiva"/>
              </a:rPr>
              <a:t>Панхарт</a:t>
            </a:r>
            <a:endParaRPr lang="ru-RU" sz="5400" kern="10" dirty="0" smtClean="0">
              <a:ln w="9525">
                <a:round/>
                <a:headEnd/>
                <a:tailEnd/>
              </a:ln>
              <a:blipFill dpi="0" rotWithShape="0">
                <a:blip r:embed="rId3"/>
                <a:srcRect/>
                <a:tile tx="0" ty="0" sx="100000" sy="100000" flip="none" algn="tl"/>
              </a:blipFill>
              <a:latin typeface="Monotype Corsiva"/>
            </a:endParaRPr>
          </a:p>
          <a:p>
            <a:pPr indent="457200">
              <a:buFont typeface="Wingdings" pitchFamily="2" charset="2"/>
              <a:buChar char="v"/>
            </a:pPr>
            <a:r>
              <a:rPr lang="ru-RU" sz="5400" kern="10" dirty="0" smtClean="0">
                <a:ln w="9525">
                  <a:round/>
                  <a:headEnd/>
                  <a:tailEnd/>
                </a:ln>
                <a:blipFill dpi="0" rotWithShape="0">
                  <a:blip r:embed="rId3"/>
                  <a:srcRect/>
                  <a:tile tx="0" ty="0" sx="100000" sy="100000" flip="none" algn="tl"/>
                </a:blipFill>
                <a:latin typeface="Monotype Corsiva"/>
              </a:rPr>
              <a:t>    </a:t>
            </a:r>
            <a:r>
              <a:rPr lang="ru-RU" sz="5400" kern="10" dirty="0" err="1" smtClean="0">
                <a:ln w="9525">
                  <a:round/>
                  <a:headEnd/>
                  <a:tailEnd/>
                </a:ln>
                <a:blipFill dpi="0" rotWithShape="0">
                  <a:blip r:embed="rId3"/>
                  <a:srcRect/>
                  <a:tile tx="0" ty="0" sx="100000" sy="100000" flip="none" algn="tl"/>
                </a:blipFill>
                <a:latin typeface="Monotype Corsiva"/>
              </a:rPr>
              <a:t>Брант</a:t>
            </a:r>
            <a:endParaRPr lang="ru-RU" sz="5400" kern="10" dirty="0" smtClean="0">
              <a:ln w="9525">
                <a:round/>
                <a:headEnd/>
                <a:tailEnd/>
              </a:ln>
              <a:blipFill dpi="0" rotWithShape="0">
                <a:blip r:embed="rId3"/>
                <a:srcRect/>
                <a:tile tx="0" ty="0" sx="100000" sy="100000" flip="none" algn="tl"/>
              </a:blipFill>
              <a:latin typeface="Monotype Corsiva"/>
            </a:endParaRPr>
          </a:p>
          <a:p>
            <a:pPr indent="457200">
              <a:buFont typeface="Wingdings" pitchFamily="2" charset="2"/>
              <a:buChar char="v"/>
            </a:pPr>
            <a:r>
              <a:rPr lang="ru-RU" sz="5400" kern="10" dirty="0" smtClean="0">
                <a:ln w="9525">
                  <a:round/>
                  <a:headEnd/>
                  <a:tailEnd/>
                </a:ln>
                <a:blipFill dpi="0" rotWithShape="0">
                  <a:blip r:embed="rId3"/>
                  <a:srcRect/>
                  <a:tile tx="0" ty="0" sx="100000" sy="100000" flip="none" algn="tl"/>
                </a:blipFill>
                <a:latin typeface="Monotype Corsiva"/>
              </a:rPr>
              <a:t>    </a:t>
            </a:r>
            <a:r>
              <a:rPr lang="ru-RU" sz="5400" kern="10" dirty="0" err="1" smtClean="0">
                <a:ln w="9525">
                  <a:round/>
                  <a:headEnd/>
                  <a:tailEnd/>
                </a:ln>
                <a:blipFill dpi="0" rotWithShape="0">
                  <a:blip r:embed="rId3"/>
                  <a:srcRect/>
                  <a:tile tx="0" ty="0" sx="100000" sy="100000" flip="none" algn="tl"/>
                </a:blipFill>
                <a:latin typeface="Monotype Corsiva"/>
              </a:rPr>
              <a:t>Роукс</a:t>
            </a:r>
            <a:endParaRPr lang="ru-RU" sz="5400" kern="10" dirty="0" smtClean="0">
              <a:ln w="9525">
                <a:round/>
                <a:headEnd/>
                <a:tailEnd/>
              </a:ln>
              <a:blipFill dpi="0" rotWithShape="0">
                <a:blip r:embed="rId3"/>
                <a:srcRect/>
                <a:tile tx="0" ty="0" sx="100000" sy="100000" flip="none" algn="tl"/>
              </a:blipFill>
              <a:latin typeface="Monotype Corsiva"/>
            </a:endParaRPr>
          </a:p>
          <a:p>
            <a:pPr indent="457200">
              <a:buFont typeface="Wingdings" pitchFamily="2" charset="2"/>
              <a:buChar char="v"/>
            </a:pPr>
            <a:r>
              <a:rPr lang="ru-RU" sz="5400" kern="10" dirty="0" err="1" smtClean="0">
                <a:ln w="9525">
                  <a:round/>
                  <a:headEnd/>
                  <a:tailEnd/>
                </a:ln>
                <a:blipFill dpi="0" rotWithShape="0">
                  <a:blip r:embed="rId3"/>
                  <a:srcRect/>
                  <a:tile tx="0" ty="0" sx="100000" sy="100000" flip="none" algn="tl"/>
                </a:blipFill>
                <a:latin typeface="Monotype Corsiva"/>
              </a:rPr>
              <a:t>Дион</a:t>
            </a:r>
            <a:r>
              <a:rPr lang="ru-RU" sz="5400" kern="10" dirty="0" smtClean="0">
                <a:ln w="9525">
                  <a:round/>
                  <a:headEnd/>
                  <a:tailEnd/>
                </a:ln>
                <a:blipFill dpi="0" rotWithShape="0">
                  <a:blip r:embed="rId3"/>
                  <a:srcRect/>
                  <a:tile tx="0" ty="0" sx="100000" sy="100000" flip="none" algn="tl"/>
                </a:blipFill>
                <a:latin typeface="Monotype Corsiva"/>
              </a:rPr>
              <a:t> </a:t>
            </a:r>
            <a:r>
              <a:rPr lang="ru-RU" sz="5400" kern="10" dirty="0" err="1" smtClean="0">
                <a:ln w="9525">
                  <a:round/>
                  <a:headEnd/>
                  <a:tailEnd/>
                </a:ln>
                <a:blipFill dpi="0" rotWithShape="0">
                  <a:blip r:embed="rId3"/>
                  <a:srcRect/>
                  <a:tile tx="0" ty="0" sx="100000" sy="100000" flip="none" algn="tl"/>
                </a:blipFill>
                <a:latin typeface="Monotype Corsiva"/>
              </a:rPr>
              <a:t>Боутер</a:t>
            </a:r>
            <a:endParaRPr lang="ru-RU" sz="5400" kern="10" dirty="0" smtClean="0">
              <a:ln w="9525">
                <a:round/>
                <a:headEnd/>
                <a:tailEnd/>
              </a:ln>
              <a:blipFill dpi="0" rotWithShape="0">
                <a:blip r:embed="rId3"/>
                <a:srcRect/>
                <a:tile tx="0" ty="0" sx="100000" sy="100000" flip="none" algn="tl"/>
              </a:blipFill>
              <a:latin typeface="Monotype Corsiva"/>
            </a:endParaRPr>
          </a:p>
          <a:p>
            <a:pPr indent="457200">
              <a:buFont typeface="Wingdings" pitchFamily="2" charset="2"/>
              <a:buChar char="v"/>
            </a:pPr>
            <a:r>
              <a:rPr lang="ru-RU" sz="5400" kern="10" dirty="0" smtClean="0">
                <a:ln w="9525">
                  <a:round/>
                  <a:headEnd/>
                  <a:tailEnd/>
                </a:ln>
                <a:blipFill dpi="0" rotWithShape="0">
                  <a:blip r:embed="rId3"/>
                  <a:srcRect/>
                  <a:tile tx="0" ty="0" sx="100000" sy="100000" flip="none" algn="tl"/>
                </a:blipFill>
                <a:latin typeface="Monotype Corsiva"/>
              </a:rPr>
              <a:t>    Фиат</a:t>
            </a:r>
            <a:endParaRPr lang="ru-RU" sz="6000" dirty="0">
              <a:solidFill>
                <a:srgbClr val="C00000"/>
              </a:solidFill>
            </a:endParaRPr>
          </a:p>
        </p:txBody>
      </p:sp>
      <p:pic>
        <p:nvPicPr>
          <p:cNvPr id="12" name="Рисунок 11" descr="Рис_25 Газогенератор Берлие.jpg"/>
          <p:cNvPicPr>
            <a:picLocks noChangeAspect="1"/>
          </p:cNvPicPr>
          <p:nvPr/>
        </p:nvPicPr>
        <p:blipFill>
          <a:blip r:embed="rId4" cstate="print">
            <a:clrChange>
              <a:clrFrom>
                <a:srgbClr val="FFFFFF"/>
              </a:clrFrom>
              <a:clrTo>
                <a:srgbClr val="FFFFFF">
                  <a:alpha val="0"/>
                </a:srgbClr>
              </a:clrTo>
            </a:clrChange>
          </a:blip>
          <a:stretch>
            <a:fillRect/>
          </a:stretch>
        </p:blipFill>
        <p:spPr>
          <a:xfrm>
            <a:off x="638073" y="7532665"/>
            <a:ext cx="2338365" cy="5760000"/>
          </a:xfrm>
          <a:prstGeom prst="rect">
            <a:avLst/>
          </a:prstGeom>
          <a:ln>
            <a:solidFill>
              <a:schemeClr val="tx1"/>
            </a:solidFill>
          </a:ln>
        </p:spPr>
      </p:pic>
      <p:pic>
        <p:nvPicPr>
          <p:cNvPr id="13" name="Рисунок 12" descr="Рис_26 Газогенератор Панар-Левасор.jpg"/>
          <p:cNvPicPr>
            <a:picLocks noChangeAspect="1"/>
          </p:cNvPicPr>
          <p:nvPr/>
        </p:nvPicPr>
        <p:blipFill>
          <a:blip r:embed="rId5" cstate="print">
            <a:clrChange>
              <a:clrFrom>
                <a:srgbClr val="FFFFFF"/>
              </a:clrFrom>
              <a:clrTo>
                <a:srgbClr val="FFFFFF">
                  <a:alpha val="0"/>
                </a:srgbClr>
              </a:clrTo>
            </a:clrChange>
          </a:blip>
          <a:stretch>
            <a:fillRect/>
          </a:stretch>
        </p:blipFill>
        <p:spPr>
          <a:xfrm>
            <a:off x="3024000" y="7532665"/>
            <a:ext cx="3551440" cy="5760000"/>
          </a:xfrm>
          <a:prstGeom prst="rect">
            <a:avLst/>
          </a:prstGeom>
          <a:ln>
            <a:solidFill>
              <a:schemeClr val="tx1"/>
            </a:solidFill>
          </a:ln>
        </p:spPr>
      </p:pic>
      <p:pic>
        <p:nvPicPr>
          <p:cNvPr id="14" name="Рисунок 13" descr="Рис_27 Газогенератор GGB.jpg"/>
          <p:cNvPicPr>
            <a:picLocks noChangeAspect="1"/>
          </p:cNvPicPr>
          <p:nvPr/>
        </p:nvPicPr>
        <p:blipFill>
          <a:blip r:embed="rId6" cstate="print">
            <a:clrChange>
              <a:clrFrom>
                <a:srgbClr val="FFFFFF"/>
              </a:clrFrom>
              <a:clrTo>
                <a:srgbClr val="FFFFFF">
                  <a:alpha val="0"/>
                </a:srgbClr>
              </a:clrTo>
            </a:clrChange>
          </a:blip>
          <a:stretch>
            <a:fillRect/>
          </a:stretch>
        </p:blipFill>
        <p:spPr>
          <a:xfrm>
            <a:off x="6624000" y="7532665"/>
            <a:ext cx="2501349" cy="5760000"/>
          </a:xfrm>
          <a:prstGeom prst="rect">
            <a:avLst/>
          </a:prstGeom>
          <a:ln>
            <a:solidFill>
              <a:schemeClr val="tx1"/>
            </a:solidFill>
          </a:ln>
        </p:spPr>
      </p:pic>
      <p:pic>
        <p:nvPicPr>
          <p:cNvPr id="15" name="Рисунок 14" descr="Рис_28 Газогенерато Сабатье.jpg"/>
          <p:cNvPicPr>
            <a:picLocks noChangeAspect="1"/>
          </p:cNvPicPr>
          <p:nvPr/>
        </p:nvPicPr>
        <p:blipFill>
          <a:blip r:embed="rId7" cstate="print">
            <a:clrChange>
              <a:clrFrom>
                <a:srgbClr val="FFFFFF"/>
              </a:clrFrom>
              <a:clrTo>
                <a:srgbClr val="FFFFFF">
                  <a:alpha val="0"/>
                </a:srgbClr>
              </a:clrTo>
            </a:clrChange>
          </a:blip>
          <a:stretch>
            <a:fillRect/>
          </a:stretch>
        </p:blipFill>
        <p:spPr>
          <a:xfrm>
            <a:off x="9180000" y="7532665"/>
            <a:ext cx="2086076" cy="5760000"/>
          </a:xfrm>
          <a:prstGeom prst="rect">
            <a:avLst/>
          </a:prstGeom>
          <a:ln>
            <a:solidFill>
              <a:schemeClr val="tx1"/>
            </a:solidFill>
          </a:ln>
        </p:spPr>
      </p:pic>
      <p:pic>
        <p:nvPicPr>
          <p:cNvPr id="25" name="Рисунок 24" descr="Рис_29 Газогенератор Гоен-Пулен.jpg"/>
          <p:cNvPicPr>
            <a:picLocks noChangeAspect="1"/>
          </p:cNvPicPr>
          <p:nvPr/>
        </p:nvPicPr>
        <p:blipFill>
          <a:blip r:embed="rId8" cstate="print">
            <a:clrChange>
              <a:clrFrom>
                <a:srgbClr val="FFFFFF"/>
              </a:clrFrom>
              <a:clrTo>
                <a:srgbClr val="FFFFFF">
                  <a:alpha val="0"/>
                </a:srgbClr>
              </a:clrTo>
            </a:clrChange>
          </a:blip>
          <a:stretch>
            <a:fillRect/>
          </a:stretch>
        </p:blipFill>
        <p:spPr>
          <a:xfrm>
            <a:off x="11322000" y="7532665"/>
            <a:ext cx="2911258" cy="5760000"/>
          </a:xfrm>
          <a:prstGeom prst="rect">
            <a:avLst/>
          </a:prstGeom>
          <a:ln>
            <a:solidFill>
              <a:schemeClr val="tx1"/>
            </a:solidFill>
          </a:ln>
        </p:spPr>
      </p:pic>
      <p:pic>
        <p:nvPicPr>
          <p:cNvPr id="26" name="Рисунок 25" descr="Рис_30 Газогенератор Малбей.jpg"/>
          <p:cNvPicPr>
            <a:picLocks noChangeAspect="1"/>
          </p:cNvPicPr>
          <p:nvPr/>
        </p:nvPicPr>
        <p:blipFill>
          <a:blip r:embed="rId9" cstate="print">
            <a:clrChange>
              <a:clrFrom>
                <a:srgbClr val="FFFFFF"/>
              </a:clrFrom>
              <a:clrTo>
                <a:srgbClr val="FFFFFF">
                  <a:alpha val="0"/>
                </a:srgbClr>
              </a:clrTo>
            </a:clrChange>
          </a:blip>
          <a:stretch>
            <a:fillRect/>
          </a:stretch>
        </p:blipFill>
        <p:spPr>
          <a:xfrm>
            <a:off x="14282731" y="7532665"/>
            <a:ext cx="3330795" cy="5760000"/>
          </a:xfrm>
          <a:prstGeom prst="rect">
            <a:avLst/>
          </a:prstGeom>
          <a:ln>
            <a:solidFill>
              <a:schemeClr val="tx1"/>
            </a:solidFill>
          </a:ln>
        </p:spPr>
      </p:pic>
      <p:pic>
        <p:nvPicPr>
          <p:cNvPr id="27" name="Рисунок 26" descr="Рис_31 Газогенератор Барбье.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17676000" y="7532665"/>
            <a:ext cx="3512691" cy="5760000"/>
          </a:xfrm>
          <a:prstGeom prst="rect">
            <a:avLst/>
          </a:prstGeom>
          <a:ln>
            <a:solidFill>
              <a:schemeClr val="tx1"/>
            </a:solidFill>
          </a:ln>
        </p:spPr>
      </p:pic>
      <p:pic>
        <p:nvPicPr>
          <p:cNvPr id="28" name="Рисунок 27" descr="Рис_32 Газогенератор Рено.jpg"/>
          <p:cNvPicPr>
            <a:picLocks noChangeAspect="1"/>
          </p:cNvPicPr>
          <p:nvPr/>
        </p:nvPicPr>
        <p:blipFill>
          <a:blip r:embed="rId11" cstate="print">
            <a:clrChange>
              <a:clrFrom>
                <a:srgbClr val="FFFFFF"/>
              </a:clrFrom>
              <a:clrTo>
                <a:srgbClr val="FFFFFF">
                  <a:alpha val="0"/>
                </a:srgbClr>
              </a:clrTo>
            </a:clrChange>
          </a:blip>
          <a:stretch>
            <a:fillRect/>
          </a:stretch>
        </p:blipFill>
        <p:spPr>
          <a:xfrm>
            <a:off x="21240000" y="7532665"/>
            <a:ext cx="3698797" cy="5760000"/>
          </a:xfrm>
          <a:prstGeom prst="rect">
            <a:avLst/>
          </a:prstGeom>
          <a:ln>
            <a:solidFill>
              <a:schemeClr val="tx1"/>
            </a:solidFill>
          </a:ln>
        </p:spPr>
      </p:pic>
      <p:sp>
        <p:nvSpPr>
          <p:cNvPr id="35" name="Line 63"/>
          <p:cNvSpPr>
            <a:spLocks noChangeShapeType="1"/>
          </p:cNvSpPr>
          <p:nvPr/>
        </p:nvSpPr>
        <p:spPr bwMode="auto">
          <a:xfrm>
            <a:off x="566635" y="13390581"/>
            <a:ext cx="25003300" cy="0"/>
          </a:xfrm>
          <a:prstGeom prst="line">
            <a:avLst/>
          </a:prstGeom>
          <a:noFill/>
          <a:ln w="76200">
            <a:solidFill>
              <a:schemeClr val="tx1"/>
            </a:solidFill>
            <a:round/>
            <a:headEnd/>
            <a:tailEnd type="triangle" w="med" len="med"/>
          </a:ln>
          <a:effectLst/>
        </p:spPr>
        <p:txBody>
          <a:bodyPr/>
          <a:lstStyle/>
          <a:p>
            <a:endParaRPr lang="ru-RU"/>
          </a:p>
        </p:txBody>
      </p:sp>
      <p:sp>
        <p:nvSpPr>
          <p:cNvPr id="37" name="TextBox 36"/>
          <p:cNvSpPr txBox="1"/>
          <p:nvPr/>
        </p:nvSpPr>
        <p:spPr>
          <a:xfrm>
            <a:off x="17640317" y="6532533"/>
            <a:ext cx="3500462" cy="923330"/>
          </a:xfrm>
          <a:prstGeom prst="rect">
            <a:avLst/>
          </a:prstGeom>
          <a:noFill/>
        </p:spPr>
        <p:txBody>
          <a:bodyPr wrap="square" rtlCol="0">
            <a:spAutoFit/>
          </a:bodyPr>
          <a:lstStyle/>
          <a:p>
            <a:pPr algn="ctr"/>
            <a:r>
              <a:rPr lang="ru-RU" sz="5400" kern="10" dirty="0" err="1" smtClean="0">
                <a:ln w="9525">
                  <a:round/>
                  <a:headEnd/>
                  <a:tailEnd/>
                </a:ln>
                <a:blipFill dpi="0" rotWithShape="0">
                  <a:blip r:embed="rId3"/>
                  <a:srcRect/>
                  <a:tile tx="0" ty="0" sx="100000" sy="100000" flip="none" algn="tl"/>
                </a:blipFill>
                <a:latin typeface="Monotype Corsiva"/>
              </a:rPr>
              <a:t>Барбье</a:t>
            </a:r>
            <a:endParaRPr lang="ru-RU" sz="5400" kern="10" dirty="0" smtClean="0">
              <a:ln w="9525">
                <a:round/>
                <a:headEnd/>
                <a:tailEnd/>
              </a:ln>
              <a:blipFill dpi="0" rotWithShape="0">
                <a:blip r:embed="rId3"/>
                <a:srcRect/>
                <a:tile tx="0" ty="0" sx="100000" sy="100000" flip="none" algn="tl"/>
              </a:blipFill>
              <a:latin typeface="Monotype Corsiva"/>
            </a:endParaRPr>
          </a:p>
        </p:txBody>
      </p:sp>
      <p:sp>
        <p:nvSpPr>
          <p:cNvPr id="38" name="TextBox 37"/>
          <p:cNvSpPr txBox="1"/>
          <p:nvPr/>
        </p:nvSpPr>
        <p:spPr>
          <a:xfrm>
            <a:off x="2709775" y="6532533"/>
            <a:ext cx="4079963" cy="923330"/>
          </a:xfrm>
          <a:prstGeom prst="rect">
            <a:avLst/>
          </a:prstGeom>
          <a:noFill/>
        </p:spPr>
        <p:txBody>
          <a:bodyPr wrap="none" rtlCol="0">
            <a:spAutoFit/>
          </a:bodyPr>
          <a:lstStyle/>
          <a:p>
            <a:pPr algn="ctr"/>
            <a:r>
              <a:rPr lang="ru-RU" sz="5400" kern="10" dirty="0" err="1" smtClean="0">
                <a:ln w="9525">
                  <a:round/>
                  <a:headEnd/>
                  <a:tailEnd/>
                </a:ln>
                <a:blipFill dpi="0" rotWithShape="0">
                  <a:blip r:embed="rId3"/>
                  <a:srcRect/>
                  <a:tile tx="0" ty="0" sx="100000" sy="100000" flip="none" algn="tl"/>
                </a:blipFill>
                <a:latin typeface="Monotype Corsiva"/>
              </a:rPr>
              <a:t>Панар-Левасор</a:t>
            </a:r>
            <a:endParaRPr lang="ru-RU" sz="5400" kern="10" dirty="0" smtClean="0">
              <a:ln w="9525">
                <a:round/>
                <a:headEnd/>
                <a:tailEnd/>
              </a:ln>
              <a:blipFill dpi="0" rotWithShape="0">
                <a:blip r:embed="rId3"/>
                <a:srcRect/>
                <a:tile tx="0" ty="0" sx="100000" sy="100000" flip="none" algn="tl"/>
              </a:blipFill>
              <a:latin typeface="Monotype Corsiva"/>
            </a:endParaRPr>
          </a:p>
        </p:txBody>
      </p:sp>
      <p:sp>
        <p:nvSpPr>
          <p:cNvPr id="39" name="TextBox 38"/>
          <p:cNvSpPr txBox="1"/>
          <p:nvPr/>
        </p:nvSpPr>
        <p:spPr>
          <a:xfrm>
            <a:off x="6567427" y="6532533"/>
            <a:ext cx="2500330" cy="923330"/>
          </a:xfrm>
          <a:prstGeom prst="rect">
            <a:avLst/>
          </a:prstGeom>
          <a:noFill/>
        </p:spPr>
        <p:txBody>
          <a:bodyPr wrap="square" rtlCol="0">
            <a:spAutoFit/>
          </a:bodyPr>
          <a:lstStyle/>
          <a:p>
            <a:pPr algn="ctr"/>
            <a:r>
              <a:rPr lang="en-US" sz="5400" kern="10" dirty="0" smtClean="0">
                <a:ln w="9525">
                  <a:round/>
                  <a:headEnd/>
                  <a:tailEnd/>
                </a:ln>
                <a:blipFill dpi="0" rotWithShape="0">
                  <a:blip r:embed="rId3"/>
                  <a:srcRect/>
                  <a:tile tx="0" ty="0" sx="100000" sy="100000" flip="none" algn="tl"/>
                </a:blipFill>
                <a:latin typeface="Monotype Corsiva"/>
              </a:rPr>
              <a:t>G.G.B.</a:t>
            </a:r>
            <a:endParaRPr lang="ru-RU" sz="5400" kern="10" dirty="0" err="1" smtClean="0">
              <a:ln w="9525">
                <a:round/>
                <a:headEnd/>
                <a:tailEnd/>
              </a:ln>
              <a:blipFill dpi="0" rotWithShape="0">
                <a:blip r:embed="rId3"/>
                <a:srcRect/>
                <a:tile tx="0" ty="0" sx="100000" sy="100000" flip="none" algn="tl"/>
              </a:blipFill>
              <a:latin typeface="Monotype Corsiva"/>
            </a:endParaRPr>
          </a:p>
        </p:txBody>
      </p:sp>
      <p:sp>
        <p:nvSpPr>
          <p:cNvPr id="40" name="TextBox 39"/>
          <p:cNvSpPr txBox="1"/>
          <p:nvPr/>
        </p:nvSpPr>
        <p:spPr>
          <a:xfrm>
            <a:off x="8924881" y="6532533"/>
            <a:ext cx="2423364" cy="923330"/>
          </a:xfrm>
          <a:prstGeom prst="rect">
            <a:avLst/>
          </a:prstGeom>
          <a:noFill/>
        </p:spPr>
        <p:txBody>
          <a:bodyPr wrap="square" rtlCol="0">
            <a:spAutoFit/>
          </a:bodyPr>
          <a:lstStyle/>
          <a:p>
            <a:r>
              <a:rPr lang="ru-RU" sz="5400" kern="10" dirty="0" err="1" smtClean="0">
                <a:ln w="9525">
                  <a:round/>
                  <a:headEnd/>
                  <a:tailEnd/>
                </a:ln>
                <a:blipFill dpi="0" rotWithShape="0">
                  <a:blip r:embed="rId3"/>
                  <a:srcRect/>
                  <a:tile tx="0" ty="0" sx="100000" sy="100000" flip="none" algn="tl"/>
                </a:blipFill>
                <a:latin typeface="Monotype Corsiva"/>
              </a:rPr>
              <a:t>Сабатье</a:t>
            </a:r>
            <a:endParaRPr lang="ru-RU" sz="5400" kern="10" dirty="0" smtClean="0">
              <a:ln w="9525">
                <a:round/>
                <a:headEnd/>
                <a:tailEnd/>
              </a:ln>
              <a:blipFill dpi="0" rotWithShape="0">
                <a:blip r:embed="rId3"/>
                <a:srcRect/>
                <a:tile tx="0" ty="0" sx="100000" sy="100000" flip="none" algn="tl"/>
              </a:blipFill>
              <a:latin typeface="Monotype Corsiva"/>
            </a:endParaRPr>
          </a:p>
        </p:txBody>
      </p:sp>
      <p:sp>
        <p:nvSpPr>
          <p:cNvPr id="41" name="TextBox 40"/>
          <p:cNvSpPr txBox="1"/>
          <p:nvPr/>
        </p:nvSpPr>
        <p:spPr>
          <a:xfrm>
            <a:off x="11210897" y="6532533"/>
            <a:ext cx="3190297" cy="923330"/>
          </a:xfrm>
          <a:prstGeom prst="rect">
            <a:avLst/>
          </a:prstGeom>
          <a:noFill/>
        </p:spPr>
        <p:txBody>
          <a:bodyPr wrap="none" rtlCol="0">
            <a:spAutoFit/>
          </a:bodyPr>
          <a:lstStyle/>
          <a:p>
            <a:r>
              <a:rPr lang="ru-RU" sz="5400" kern="10" dirty="0" err="1" smtClean="0">
                <a:ln w="9525">
                  <a:round/>
                  <a:headEnd/>
                  <a:tailEnd/>
                </a:ln>
                <a:blipFill dpi="0" rotWithShape="0">
                  <a:blip r:embed="rId3"/>
                  <a:srcRect/>
                  <a:tile tx="0" ty="0" sx="100000" sy="100000" flip="none" algn="tl"/>
                </a:blipFill>
                <a:latin typeface="Monotype Corsiva"/>
              </a:rPr>
              <a:t>Гоен-Пулен</a:t>
            </a:r>
            <a:endParaRPr lang="ru-RU" sz="5400" kern="10" dirty="0" smtClean="0">
              <a:ln w="9525">
                <a:round/>
                <a:headEnd/>
                <a:tailEnd/>
              </a:ln>
              <a:blipFill dpi="0" rotWithShape="0">
                <a:blip r:embed="rId3"/>
                <a:srcRect/>
                <a:tile tx="0" ty="0" sx="100000" sy="100000" flip="none" algn="tl"/>
              </a:blipFill>
              <a:latin typeface="Monotype Corsiva"/>
            </a:endParaRPr>
          </a:p>
        </p:txBody>
      </p:sp>
      <p:sp>
        <p:nvSpPr>
          <p:cNvPr id="42" name="TextBox 41"/>
          <p:cNvSpPr txBox="1"/>
          <p:nvPr/>
        </p:nvSpPr>
        <p:spPr>
          <a:xfrm>
            <a:off x="14282731" y="6532533"/>
            <a:ext cx="3357586" cy="923330"/>
          </a:xfrm>
          <a:prstGeom prst="rect">
            <a:avLst/>
          </a:prstGeom>
          <a:noFill/>
        </p:spPr>
        <p:txBody>
          <a:bodyPr wrap="square" rtlCol="0">
            <a:spAutoFit/>
          </a:bodyPr>
          <a:lstStyle/>
          <a:p>
            <a:pPr algn="ctr"/>
            <a:r>
              <a:rPr lang="ru-RU" sz="5400" kern="10" dirty="0" err="1" smtClean="0">
                <a:ln w="9525">
                  <a:round/>
                  <a:headEnd/>
                  <a:tailEnd/>
                </a:ln>
                <a:blipFill dpi="0" rotWithShape="0">
                  <a:blip r:embed="rId3"/>
                  <a:srcRect/>
                  <a:tile tx="0" ty="0" sx="100000" sy="100000" flip="none" algn="tl"/>
                </a:blipFill>
                <a:latin typeface="Monotype Corsiva"/>
              </a:rPr>
              <a:t>Малбей</a:t>
            </a:r>
            <a:endParaRPr lang="ru-RU" sz="5400" kern="10" dirty="0" smtClean="0">
              <a:ln w="9525">
                <a:round/>
                <a:headEnd/>
                <a:tailEnd/>
              </a:ln>
              <a:blipFill dpi="0" rotWithShape="0">
                <a:blip r:embed="rId3"/>
                <a:srcRect/>
                <a:tile tx="0" ty="0" sx="100000" sy="100000" flip="none" algn="tl"/>
              </a:blipFill>
              <a:latin typeface="Monotype Corsiva"/>
            </a:endParaRPr>
          </a:p>
        </p:txBody>
      </p:sp>
      <p:sp>
        <p:nvSpPr>
          <p:cNvPr id="43" name="TextBox 42"/>
          <p:cNvSpPr txBox="1"/>
          <p:nvPr/>
        </p:nvSpPr>
        <p:spPr>
          <a:xfrm>
            <a:off x="566635" y="6532533"/>
            <a:ext cx="2357454" cy="923330"/>
          </a:xfrm>
          <a:prstGeom prst="rect">
            <a:avLst/>
          </a:prstGeom>
          <a:noFill/>
        </p:spPr>
        <p:txBody>
          <a:bodyPr wrap="square" rtlCol="0">
            <a:spAutoFit/>
          </a:bodyPr>
          <a:lstStyle/>
          <a:p>
            <a:pPr algn="ctr"/>
            <a:r>
              <a:rPr lang="ru-RU" sz="5400" kern="10" dirty="0" err="1" smtClean="0">
                <a:ln w="9525">
                  <a:round/>
                  <a:headEnd/>
                  <a:tailEnd/>
                </a:ln>
                <a:blipFill dpi="0" rotWithShape="0">
                  <a:blip r:embed="rId3"/>
                  <a:srcRect/>
                  <a:tile tx="0" ty="0" sx="100000" sy="100000" flip="none" algn="tl"/>
                </a:blipFill>
                <a:latin typeface="Monotype Corsiva"/>
              </a:rPr>
              <a:t>Берлие</a:t>
            </a:r>
            <a:endParaRPr lang="ru-RU" sz="5400" kern="10" dirty="0" smtClean="0">
              <a:ln w="9525">
                <a:round/>
                <a:headEnd/>
                <a:tailEnd/>
              </a:ln>
              <a:blipFill dpi="0" rotWithShape="0">
                <a:blip r:embed="rId3"/>
                <a:srcRect/>
                <a:tile tx="0" ty="0" sx="100000" sy="100000" flip="none" algn="tl"/>
              </a:blipFill>
              <a:latin typeface="Monotype Corsiva"/>
            </a:endParaRPr>
          </a:p>
        </p:txBody>
      </p:sp>
      <p:sp>
        <p:nvSpPr>
          <p:cNvPr id="44" name="TextBox 43"/>
          <p:cNvSpPr txBox="1"/>
          <p:nvPr/>
        </p:nvSpPr>
        <p:spPr>
          <a:xfrm>
            <a:off x="21212217" y="6532533"/>
            <a:ext cx="3714776" cy="923330"/>
          </a:xfrm>
          <a:prstGeom prst="rect">
            <a:avLst/>
          </a:prstGeom>
          <a:noFill/>
        </p:spPr>
        <p:txBody>
          <a:bodyPr wrap="square" rtlCol="0">
            <a:spAutoFit/>
          </a:bodyPr>
          <a:lstStyle/>
          <a:p>
            <a:pPr algn="ctr"/>
            <a:r>
              <a:rPr lang="ru-RU" sz="5400" kern="10" dirty="0" err="1" smtClean="0">
                <a:ln w="9525">
                  <a:round/>
                  <a:headEnd/>
                  <a:tailEnd/>
                </a:ln>
                <a:blipFill dpi="0" rotWithShape="0">
                  <a:blip r:embed="rId3"/>
                  <a:srcRect/>
                  <a:tile tx="0" ty="0" sx="100000" sy="100000" flip="none" algn="tl"/>
                </a:blipFill>
                <a:latin typeface="Monotype Corsiva"/>
              </a:rPr>
              <a:t>Рено</a:t>
            </a:r>
            <a:endParaRPr lang="ru-RU" sz="5400" kern="10" dirty="0" smtClean="0">
              <a:ln w="9525">
                <a:round/>
                <a:headEnd/>
                <a:tailEnd/>
              </a:ln>
              <a:blipFill dpi="0" rotWithShape="0">
                <a:blip r:embed="rId3"/>
                <a:srcRect/>
                <a:tile tx="0" ty="0" sx="100000" sy="100000" flip="none" algn="tl"/>
              </a:blipFill>
              <a:latin typeface="Monotype Corsiva"/>
            </a:endParaRPr>
          </a:p>
        </p:txBody>
      </p:sp>
      <p:pic>
        <p:nvPicPr>
          <p:cNvPr id="30" name="Рисунок 29" descr="Рис_33 Газогенератор Панхард.jpg"/>
          <p:cNvPicPr>
            <a:picLocks noChangeAspect="1"/>
          </p:cNvPicPr>
          <p:nvPr/>
        </p:nvPicPr>
        <p:blipFill>
          <a:blip r:embed="rId12" cstate="print">
            <a:clrChange>
              <a:clrFrom>
                <a:srgbClr val="FFFFFF"/>
              </a:clrFrom>
              <a:clrTo>
                <a:srgbClr val="FFFFFF">
                  <a:alpha val="0"/>
                </a:srgbClr>
              </a:clrTo>
            </a:clrChange>
          </a:blip>
          <a:stretch>
            <a:fillRect/>
          </a:stretch>
        </p:blipFill>
        <p:spPr>
          <a:xfrm>
            <a:off x="709511" y="15176531"/>
            <a:ext cx="3662231" cy="5760000"/>
          </a:xfrm>
          <a:prstGeom prst="rect">
            <a:avLst/>
          </a:prstGeom>
          <a:ln>
            <a:solidFill>
              <a:schemeClr val="tx1"/>
            </a:solidFill>
          </a:ln>
        </p:spPr>
      </p:pic>
      <p:pic>
        <p:nvPicPr>
          <p:cNvPr id="31" name="Рисунок 30" descr="Рис_34 Газогенератор Брант.jpg"/>
          <p:cNvPicPr>
            <a:picLocks noChangeAspect="1"/>
          </p:cNvPicPr>
          <p:nvPr/>
        </p:nvPicPr>
        <p:blipFill>
          <a:blip r:embed="rId13" cstate="print">
            <a:clrChange>
              <a:clrFrom>
                <a:srgbClr val="FFFFFF"/>
              </a:clrFrom>
              <a:clrTo>
                <a:srgbClr val="FFFFFF">
                  <a:alpha val="0"/>
                </a:srgbClr>
              </a:clrTo>
            </a:clrChange>
          </a:blip>
          <a:stretch>
            <a:fillRect/>
          </a:stretch>
        </p:blipFill>
        <p:spPr>
          <a:xfrm>
            <a:off x="4495725" y="15176531"/>
            <a:ext cx="5398116" cy="5760000"/>
          </a:xfrm>
          <a:prstGeom prst="rect">
            <a:avLst/>
          </a:prstGeom>
          <a:ln>
            <a:solidFill>
              <a:schemeClr val="tx1"/>
            </a:solidFill>
          </a:ln>
        </p:spPr>
      </p:pic>
      <p:pic>
        <p:nvPicPr>
          <p:cNvPr id="32" name="Рисунок 31" descr="Рис_35 Газогенератор Roux.jpg"/>
          <p:cNvPicPr>
            <a:picLocks noChangeAspect="1"/>
          </p:cNvPicPr>
          <p:nvPr/>
        </p:nvPicPr>
        <p:blipFill>
          <a:blip r:embed="rId14" cstate="print">
            <a:clrChange>
              <a:clrFrom>
                <a:srgbClr val="FFFFFF"/>
              </a:clrFrom>
              <a:clrTo>
                <a:srgbClr val="FFFFFF">
                  <a:alpha val="0"/>
                </a:srgbClr>
              </a:clrTo>
            </a:clrChange>
          </a:blip>
          <a:stretch>
            <a:fillRect/>
          </a:stretch>
        </p:blipFill>
        <p:spPr>
          <a:xfrm>
            <a:off x="9996451" y="15176531"/>
            <a:ext cx="4989849" cy="5760000"/>
          </a:xfrm>
          <a:prstGeom prst="rect">
            <a:avLst/>
          </a:prstGeom>
          <a:ln>
            <a:solidFill>
              <a:schemeClr val="tx1"/>
            </a:solidFill>
          </a:ln>
        </p:spPr>
      </p:pic>
      <p:pic>
        <p:nvPicPr>
          <p:cNvPr id="33" name="Рисунок 32" descr="Рис_36_0 Газогенератор Дион Боутер.jpg"/>
          <p:cNvPicPr>
            <a:picLocks noChangeAspect="1"/>
          </p:cNvPicPr>
          <p:nvPr/>
        </p:nvPicPr>
        <p:blipFill>
          <a:blip r:embed="rId15" cstate="print">
            <a:clrChange>
              <a:clrFrom>
                <a:srgbClr val="FFFFFF"/>
              </a:clrFrom>
              <a:clrTo>
                <a:srgbClr val="FFFFFF">
                  <a:alpha val="0"/>
                </a:srgbClr>
              </a:clrTo>
            </a:clrChange>
          </a:blip>
          <a:stretch>
            <a:fillRect/>
          </a:stretch>
        </p:blipFill>
        <p:spPr>
          <a:xfrm>
            <a:off x="15139987" y="15176531"/>
            <a:ext cx="5717637" cy="5760000"/>
          </a:xfrm>
          <a:prstGeom prst="rect">
            <a:avLst/>
          </a:prstGeom>
          <a:ln>
            <a:solidFill>
              <a:schemeClr val="tx1"/>
            </a:solidFill>
          </a:ln>
        </p:spPr>
      </p:pic>
      <p:pic>
        <p:nvPicPr>
          <p:cNvPr id="34" name="Рисунок 33" descr="Рис_37 Газогенератор Фиат.jpg"/>
          <p:cNvPicPr>
            <a:picLocks noChangeAspect="1"/>
          </p:cNvPicPr>
          <p:nvPr/>
        </p:nvPicPr>
        <p:blipFill>
          <a:blip r:embed="rId16" cstate="print">
            <a:clrChange>
              <a:clrFrom>
                <a:srgbClr val="FFFFFF"/>
              </a:clrFrom>
              <a:clrTo>
                <a:srgbClr val="FFFFFF">
                  <a:alpha val="0"/>
                </a:srgbClr>
              </a:clrTo>
            </a:clrChange>
          </a:blip>
          <a:stretch>
            <a:fillRect/>
          </a:stretch>
        </p:blipFill>
        <p:spPr>
          <a:xfrm>
            <a:off x="20997903" y="15176531"/>
            <a:ext cx="3899733" cy="5760000"/>
          </a:xfrm>
          <a:prstGeom prst="rect">
            <a:avLst/>
          </a:prstGeom>
          <a:ln>
            <a:solidFill>
              <a:schemeClr val="tx1"/>
            </a:solidFill>
          </a:ln>
        </p:spPr>
      </p:pic>
      <p:sp>
        <p:nvSpPr>
          <p:cNvPr id="36" name="Line 63"/>
          <p:cNvSpPr>
            <a:spLocks noChangeShapeType="1"/>
          </p:cNvSpPr>
          <p:nvPr/>
        </p:nvSpPr>
        <p:spPr bwMode="auto">
          <a:xfrm>
            <a:off x="638073" y="21034447"/>
            <a:ext cx="25003300" cy="0"/>
          </a:xfrm>
          <a:prstGeom prst="line">
            <a:avLst/>
          </a:prstGeom>
          <a:noFill/>
          <a:ln w="76200">
            <a:solidFill>
              <a:schemeClr val="tx1"/>
            </a:solidFill>
            <a:round/>
            <a:headEnd/>
            <a:tailEnd type="triangle" w="med" len="med"/>
          </a:ln>
          <a:effectLst/>
        </p:spPr>
        <p:txBody>
          <a:bodyPr/>
          <a:lstStyle/>
          <a:p>
            <a:endParaRPr lang="ru-RU"/>
          </a:p>
        </p:txBody>
      </p:sp>
      <p:sp>
        <p:nvSpPr>
          <p:cNvPr id="45" name="TextBox 44"/>
          <p:cNvSpPr txBox="1"/>
          <p:nvPr/>
        </p:nvSpPr>
        <p:spPr>
          <a:xfrm>
            <a:off x="709511" y="14247837"/>
            <a:ext cx="3643338" cy="923330"/>
          </a:xfrm>
          <a:prstGeom prst="rect">
            <a:avLst/>
          </a:prstGeom>
          <a:noFill/>
        </p:spPr>
        <p:txBody>
          <a:bodyPr wrap="square" rtlCol="0">
            <a:spAutoFit/>
          </a:bodyPr>
          <a:lstStyle/>
          <a:p>
            <a:pPr algn="ctr"/>
            <a:r>
              <a:rPr lang="ru-RU" sz="5400" kern="10" dirty="0" err="1" smtClean="0">
                <a:ln w="9525">
                  <a:round/>
                  <a:headEnd/>
                  <a:tailEnd/>
                </a:ln>
                <a:blipFill dpi="0" rotWithShape="0">
                  <a:blip r:embed="rId3"/>
                  <a:srcRect/>
                  <a:tile tx="0" ty="0" sx="100000" sy="100000" flip="none" algn="tl"/>
                </a:blipFill>
                <a:latin typeface="Monotype Corsiva"/>
              </a:rPr>
              <a:t>Панхард</a:t>
            </a:r>
            <a:endParaRPr lang="ru-RU" sz="5400" kern="10" dirty="0" smtClean="0">
              <a:ln w="9525">
                <a:round/>
                <a:headEnd/>
                <a:tailEnd/>
              </a:ln>
              <a:blipFill dpi="0" rotWithShape="0">
                <a:blip r:embed="rId3"/>
                <a:srcRect/>
                <a:tile tx="0" ty="0" sx="100000" sy="100000" flip="none" algn="tl"/>
              </a:blipFill>
              <a:latin typeface="Monotype Corsiva"/>
            </a:endParaRPr>
          </a:p>
        </p:txBody>
      </p:sp>
      <p:sp>
        <p:nvSpPr>
          <p:cNvPr id="46" name="TextBox 45"/>
          <p:cNvSpPr txBox="1"/>
          <p:nvPr/>
        </p:nvSpPr>
        <p:spPr>
          <a:xfrm>
            <a:off x="4495725" y="14176399"/>
            <a:ext cx="5357850" cy="923330"/>
          </a:xfrm>
          <a:prstGeom prst="rect">
            <a:avLst/>
          </a:prstGeom>
          <a:noFill/>
        </p:spPr>
        <p:txBody>
          <a:bodyPr wrap="square" rtlCol="0">
            <a:spAutoFit/>
          </a:bodyPr>
          <a:lstStyle/>
          <a:p>
            <a:pPr algn="ctr"/>
            <a:r>
              <a:rPr lang="ru-RU" sz="5400" kern="10" dirty="0" smtClean="0">
                <a:ln w="9525">
                  <a:round/>
                  <a:headEnd/>
                  <a:tailEnd/>
                </a:ln>
                <a:blipFill dpi="0" rotWithShape="0">
                  <a:blip r:embed="rId3"/>
                  <a:srcRect/>
                  <a:tile tx="0" ty="0" sx="100000" sy="100000" flip="none" algn="tl"/>
                </a:blipFill>
                <a:latin typeface="Monotype Corsiva"/>
              </a:rPr>
              <a:t>Брандт</a:t>
            </a:r>
          </a:p>
        </p:txBody>
      </p:sp>
      <p:sp>
        <p:nvSpPr>
          <p:cNvPr id="47" name="TextBox 46"/>
          <p:cNvSpPr txBox="1"/>
          <p:nvPr/>
        </p:nvSpPr>
        <p:spPr>
          <a:xfrm>
            <a:off x="9996451" y="14176399"/>
            <a:ext cx="5000660" cy="923330"/>
          </a:xfrm>
          <a:prstGeom prst="rect">
            <a:avLst/>
          </a:prstGeom>
          <a:noFill/>
        </p:spPr>
        <p:txBody>
          <a:bodyPr wrap="square" rtlCol="0">
            <a:spAutoFit/>
          </a:bodyPr>
          <a:lstStyle/>
          <a:p>
            <a:pPr algn="ctr"/>
            <a:r>
              <a:rPr lang="ru-RU" sz="5400" kern="10" dirty="0" err="1" smtClean="0">
                <a:ln w="9525">
                  <a:round/>
                  <a:headEnd/>
                  <a:tailEnd/>
                </a:ln>
                <a:blipFill dpi="0" rotWithShape="0">
                  <a:blip r:embed="rId3"/>
                  <a:srcRect/>
                  <a:tile tx="0" ty="0" sx="100000" sy="100000" flip="none" algn="tl"/>
                </a:blipFill>
                <a:latin typeface="Monotype Corsiva"/>
              </a:rPr>
              <a:t>Роукс</a:t>
            </a:r>
            <a:endParaRPr lang="ru-RU" sz="5400" kern="10" dirty="0" smtClean="0">
              <a:ln w="9525">
                <a:round/>
                <a:headEnd/>
                <a:tailEnd/>
              </a:ln>
              <a:blipFill dpi="0" rotWithShape="0">
                <a:blip r:embed="rId3"/>
                <a:srcRect/>
                <a:tile tx="0" ty="0" sx="100000" sy="100000" flip="none" algn="tl"/>
              </a:blipFill>
              <a:latin typeface="Monotype Corsiva"/>
            </a:endParaRPr>
          </a:p>
        </p:txBody>
      </p:sp>
      <p:sp>
        <p:nvSpPr>
          <p:cNvPr id="48" name="TextBox 47"/>
          <p:cNvSpPr txBox="1"/>
          <p:nvPr/>
        </p:nvSpPr>
        <p:spPr>
          <a:xfrm>
            <a:off x="15139987" y="14176399"/>
            <a:ext cx="5715040" cy="923330"/>
          </a:xfrm>
          <a:prstGeom prst="rect">
            <a:avLst/>
          </a:prstGeom>
          <a:noFill/>
        </p:spPr>
        <p:txBody>
          <a:bodyPr wrap="square" rtlCol="0">
            <a:spAutoFit/>
          </a:bodyPr>
          <a:lstStyle/>
          <a:p>
            <a:pPr algn="ctr"/>
            <a:r>
              <a:rPr lang="ru-RU" sz="5400" kern="10" dirty="0" err="1" smtClean="0">
                <a:ln w="9525">
                  <a:round/>
                  <a:headEnd/>
                  <a:tailEnd/>
                </a:ln>
                <a:blipFill dpi="0" rotWithShape="0">
                  <a:blip r:embed="rId3"/>
                  <a:srcRect/>
                  <a:tile tx="0" ty="0" sx="100000" sy="100000" flip="none" algn="tl"/>
                </a:blipFill>
                <a:latin typeface="Monotype Corsiva"/>
              </a:rPr>
              <a:t>Дион</a:t>
            </a:r>
            <a:r>
              <a:rPr lang="ru-RU" sz="5400" kern="10" dirty="0" smtClean="0">
                <a:ln w="9525">
                  <a:round/>
                  <a:headEnd/>
                  <a:tailEnd/>
                </a:ln>
                <a:blipFill dpi="0" rotWithShape="0">
                  <a:blip r:embed="rId3"/>
                  <a:srcRect/>
                  <a:tile tx="0" ty="0" sx="100000" sy="100000" flip="none" algn="tl"/>
                </a:blipFill>
                <a:latin typeface="Monotype Corsiva"/>
              </a:rPr>
              <a:t> </a:t>
            </a:r>
            <a:r>
              <a:rPr lang="ru-RU" sz="5400" kern="10" dirty="0" err="1" smtClean="0">
                <a:ln w="9525">
                  <a:round/>
                  <a:headEnd/>
                  <a:tailEnd/>
                </a:ln>
                <a:blipFill dpi="0" rotWithShape="0">
                  <a:blip r:embed="rId3"/>
                  <a:srcRect/>
                  <a:tile tx="0" ty="0" sx="100000" sy="100000" flip="none" algn="tl"/>
                </a:blipFill>
                <a:latin typeface="Monotype Corsiva"/>
              </a:rPr>
              <a:t>Боутер</a:t>
            </a:r>
            <a:endParaRPr lang="ru-RU" sz="5400" kern="10" dirty="0" smtClean="0">
              <a:ln w="9525">
                <a:round/>
                <a:headEnd/>
                <a:tailEnd/>
              </a:ln>
              <a:blipFill dpi="0" rotWithShape="0">
                <a:blip r:embed="rId3"/>
                <a:srcRect/>
                <a:tile tx="0" ty="0" sx="100000" sy="100000" flip="none" algn="tl"/>
              </a:blipFill>
              <a:latin typeface="Monotype Corsiva"/>
            </a:endParaRPr>
          </a:p>
        </p:txBody>
      </p:sp>
      <p:sp>
        <p:nvSpPr>
          <p:cNvPr id="49" name="TextBox 48"/>
          <p:cNvSpPr txBox="1"/>
          <p:nvPr/>
        </p:nvSpPr>
        <p:spPr>
          <a:xfrm>
            <a:off x="20997903" y="14176399"/>
            <a:ext cx="3857652" cy="923330"/>
          </a:xfrm>
          <a:prstGeom prst="rect">
            <a:avLst/>
          </a:prstGeom>
          <a:noFill/>
        </p:spPr>
        <p:txBody>
          <a:bodyPr wrap="square" rtlCol="0">
            <a:spAutoFit/>
          </a:bodyPr>
          <a:lstStyle/>
          <a:p>
            <a:pPr algn="ctr"/>
            <a:r>
              <a:rPr lang="ru-RU" sz="5400" kern="10" dirty="0" smtClean="0">
                <a:ln w="9525">
                  <a:round/>
                  <a:headEnd/>
                  <a:tailEnd/>
                </a:ln>
                <a:blipFill dpi="0" rotWithShape="0">
                  <a:blip r:embed="rId3"/>
                  <a:srcRect/>
                  <a:tile tx="0" ty="0" sx="100000" sy="100000" flip="none" algn="tl"/>
                </a:blipFill>
                <a:latin typeface="Monotype Corsiva"/>
              </a:rPr>
              <a:t>Фиат</a:t>
            </a:r>
          </a:p>
        </p:txBody>
      </p:sp>
      <p:grpSp>
        <p:nvGrpSpPr>
          <p:cNvPr id="50" name="Группа 49"/>
          <p:cNvGrpSpPr/>
          <p:nvPr/>
        </p:nvGrpSpPr>
        <p:grpSpPr>
          <a:xfrm>
            <a:off x="0" y="0"/>
            <a:ext cx="30279975" cy="2817757"/>
            <a:chOff x="0" y="0"/>
            <a:chExt cx="30279975" cy="2817757"/>
          </a:xfrm>
        </p:grpSpPr>
        <p:grpSp>
          <p:nvGrpSpPr>
            <p:cNvPr id="51" name="Group 20"/>
            <p:cNvGrpSpPr>
              <a:grpSpLocks/>
            </p:cNvGrpSpPr>
            <p:nvPr/>
          </p:nvGrpSpPr>
          <p:grpSpPr bwMode="auto">
            <a:xfrm>
              <a:off x="0" y="0"/>
              <a:ext cx="30279975" cy="2817757"/>
              <a:chOff x="0" y="0"/>
              <a:chExt cx="19074" cy="1685"/>
            </a:xfrm>
          </p:grpSpPr>
          <p:sp>
            <p:nvSpPr>
              <p:cNvPr id="54"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55"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52" name="Рисунок 27" descr="логотип копия.jpg"/>
            <p:cNvPicPr>
              <a:picLocks noChangeAspect="1"/>
            </p:cNvPicPr>
            <p:nvPr/>
          </p:nvPicPr>
          <p:blipFill>
            <a:blip r:embed="rId17"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53" name="Прямоугольник 52"/>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spTree>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remove" nodeType="clickEffect">
                                  <p:stCondLst>
                                    <p:cond delay="0"/>
                                  </p:stCondLst>
                                  <p:childTnLst>
                                    <p:animScale>
                                      <p:cBhvr>
                                        <p:cTn id="6" dur="2000" fill="hold"/>
                                        <p:tgtEl>
                                          <p:spTgt spid="1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remove" nodeType="clickEffect">
                                  <p:stCondLst>
                                    <p:cond delay="0"/>
                                  </p:stCondLst>
                                  <p:childTnLst>
                                    <p:animScale>
                                      <p:cBhvr>
                                        <p:cTn id="10" dur="2000" fill="hold"/>
                                        <p:tgtEl>
                                          <p:spTgt spid="13"/>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remove" nodeType="clickEffect">
                                  <p:stCondLst>
                                    <p:cond delay="0"/>
                                  </p:stCondLst>
                                  <p:childTnLst>
                                    <p:animScale>
                                      <p:cBhvr>
                                        <p:cTn id="14" dur="2000" fill="hold"/>
                                        <p:tgtEl>
                                          <p:spTgt spid="14"/>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remove" nodeType="clickEffect">
                                  <p:stCondLst>
                                    <p:cond delay="0"/>
                                  </p:stCondLst>
                                  <p:childTnLst>
                                    <p:animScale>
                                      <p:cBhvr>
                                        <p:cTn id="18" dur="2000" fill="hold"/>
                                        <p:tgtEl>
                                          <p:spTgt spid="15"/>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remove" nodeType="clickEffect">
                                  <p:stCondLst>
                                    <p:cond delay="0"/>
                                  </p:stCondLst>
                                  <p:childTnLst>
                                    <p:animScale>
                                      <p:cBhvr>
                                        <p:cTn id="22" dur="2000" fill="hold"/>
                                        <p:tgtEl>
                                          <p:spTgt spid="25"/>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remove" nodeType="clickEffect">
                                  <p:stCondLst>
                                    <p:cond delay="0"/>
                                  </p:stCondLst>
                                  <p:childTnLst>
                                    <p:animScale>
                                      <p:cBhvr>
                                        <p:cTn id="26" dur="2000" fill="hold"/>
                                        <p:tgtEl>
                                          <p:spTgt spid="26"/>
                                        </p:tgtEl>
                                      </p:cBhvr>
                                      <p:by x="150000" y="150000"/>
                                    </p:animScale>
                                  </p:childTnLst>
                                </p:cTn>
                              </p:par>
                            </p:childTnLst>
                          </p:cTn>
                        </p:par>
                      </p:childTnLst>
                    </p:cTn>
                  </p:par>
                  <p:par>
                    <p:cTn id="27" fill="hold">
                      <p:stCondLst>
                        <p:cond delay="indefinite"/>
                      </p:stCondLst>
                      <p:childTnLst>
                        <p:par>
                          <p:cTn id="28" fill="hold">
                            <p:stCondLst>
                              <p:cond delay="0"/>
                            </p:stCondLst>
                            <p:childTnLst>
                              <p:par>
                                <p:cTn id="29" presetID="6" presetClass="emph" presetSubtype="0" fill="remove" nodeType="clickEffect">
                                  <p:stCondLst>
                                    <p:cond delay="0"/>
                                  </p:stCondLst>
                                  <p:childTnLst>
                                    <p:animScale>
                                      <p:cBhvr>
                                        <p:cTn id="30" dur="2000" fill="hold"/>
                                        <p:tgtEl>
                                          <p:spTgt spid="27"/>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6" presetClass="emph" presetSubtype="0" fill="remove" nodeType="clickEffect">
                                  <p:stCondLst>
                                    <p:cond delay="0"/>
                                  </p:stCondLst>
                                  <p:childTnLst>
                                    <p:animScale>
                                      <p:cBhvr>
                                        <p:cTn id="34" dur="2000" fill="hold"/>
                                        <p:tgtEl>
                                          <p:spTgt spid="28"/>
                                        </p:tgtEl>
                                      </p:cBhvr>
                                      <p:by x="150000" y="150000"/>
                                    </p:animScale>
                                  </p:childTnLst>
                                </p:cTn>
                              </p:par>
                            </p:childTnLst>
                          </p:cTn>
                        </p:par>
                      </p:childTnLst>
                    </p:cTn>
                  </p:par>
                  <p:par>
                    <p:cTn id="35" fill="hold">
                      <p:stCondLst>
                        <p:cond delay="indefinite"/>
                      </p:stCondLst>
                      <p:childTnLst>
                        <p:par>
                          <p:cTn id="36" fill="hold">
                            <p:stCondLst>
                              <p:cond delay="0"/>
                            </p:stCondLst>
                            <p:childTnLst>
                              <p:par>
                                <p:cTn id="37" presetID="6" presetClass="emph" presetSubtype="0" fill="remove" nodeType="clickEffect">
                                  <p:stCondLst>
                                    <p:cond delay="0"/>
                                  </p:stCondLst>
                                  <p:childTnLst>
                                    <p:animScale>
                                      <p:cBhvr>
                                        <p:cTn id="38" dur="2000" fill="hold"/>
                                        <p:tgtEl>
                                          <p:spTgt spid="30"/>
                                        </p:tgtEl>
                                      </p:cBhvr>
                                      <p:by x="150000" y="150000"/>
                                    </p:animScale>
                                  </p:childTnLst>
                                </p:cTn>
                              </p:par>
                            </p:childTnLst>
                          </p:cTn>
                        </p:par>
                      </p:childTnLst>
                    </p:cTn>
                  </p:par>
                  <p:par>
                    <p:cTn id="39" fill="hold">
                      <p:stCondLst>
                        <p:cond delay="indefinite"/>
                      </p:stCondLst>
                      <p:childTnLst>
                        <p:par>
                          <p:cTn id="40" fill="hold">
                            <p:stCondLst>
                              <p:cond delay="0"/>
                            </p:stCondLst>
                            <p:childTnLst>
                              <p:par>
                                <p:cTn id="41" presetID="6" presetClass="emph" presetSubtype="0" fill="remove" nodeType="clickEffect">
                                  <p:stCondLst>
                                    <p:cond delay="0"/>
                                  </p:stCondLst>
                                  <p:childTnLst>
                                    <p:animScale>
                                      <p:cBhvr>
                                        <p:cTn id="42" dur="2000" fill="hold"/>
                                        <p:tgtEl>
                                          <p:spTgt spid="31"/>
                                        </p:tgtEl>
                                      </p:cBhvr>
                                      <p:by x="150000" y="150000"/>
                                    </p:animScale>
                                  </p:childTnLst>
                                </p:cTn>
                              </p:par>
                            </p:childTnLst>
                          </p:cTn>
                        </p:par>
                      </p:childTnLst>
                    </p:cTn>
                  </p:par>
                  <p:par>
                    <p:cTn id="43" fill="hold">
                      <p:stCondLst>
                        <p:cond delay="indefinite"/>
                      </p:stCondLst>
                      <p:childTnLst>
                        <p:par>
                          <p:cTn id="44" fill="hold">
                            <p:stCondLst>
                              <p:cond delay="0"/>
                            </p:stCondLst>
                            <p:childTnLst>
                              <p:par>
                                <p:cTn id="45" presetID="6" presetClass="emph" presetSubtype="0" fill="remove" nodeType="clickEffect">
                                  <p:stCondLst>
                                    <p:cond delay="0"/>
                                  </p:stCondLst>
                                  <p:childTnLst>
                                    <p:animScale>
                                      <p:cBhvr>
                                        <p:cTn id="46" dur="2000" fill="hold"/>
                                        <p:tgtEl>
                                          <p:spTgt spid="32"/>
                                        </p:tgtEl>
                                      </p:cBhvr>
                                      <p:by x="150000" y="150000"/>
                                    </p:animScale>
                                  </p:childTnLst>
                                </p:cTn>
                              </p:par>
                            </p:childTnLst>
                          </p:cTn>
                        </p:par>
                      </p:childTnLst>
                    </p:cTn>
                  </p:par>
                  <p:par>
                    <p:cTn id="47" fill="hold">
                      <p:stCondLst>
                        <p:cond delay="indefinite"/>
                      </p:stCondLst>
                      <p:childTnLst>
                        <p:par>
                          <p:cTn id="48" fill="hold">
                            <p:stCondLst>
                              <p:cond delay="0"/>
                            </p:stCondLst>
                            <p:childTnLst>
                              <p:par>
                                <p:cTn id="49" presetID="6" presetClass="emph" presetSubtype="0" fill="remove" nodeType="clickEffect">
                                  <p:stCondLst>
                                    <p:cond delay="0"/>
                                  </p:stCondLst>
                                  <p:childTnLst>
                                    <p:animScale>
                                      <p:cBhvr>
                                        <p:cTn id="50" dur="2000" fill="hold"/>
                                        <p:tgtEl>
                                          <p:spTgt spid="33"/>
                                        </p:tgtEl>
                                      </p:cBhvr>
                                      <p:by x="150000" y="150000"/>
                                    </p:animScale>
                                  </p:childTnLst>
                                </p:cTn>
                              </p:par>
                            </p:childTnLst>
                          </p:cTn>
                        </p:par>
                      </p:childTnLst>
                    </p:cTn>
                  </p:par>
                  <p:par>
                    <p:cTn id="51" fill="hold">
                      <p:stCondLst>
                        <p:cond delay="indefinite"/>
                      </p:stCondLst>
                      <p:childTnLst>
                        <p:par>
                          <p:cTn id="52" fill="hold">
                            <p:stCondLst>
                              <p:cond delay="0"/>
                            </p:stCondLst>
                            <p:childTnLst>
                              <p:par>
                                <p:cTn id="53" presetID="6" presetClass="emph" presetSubtype="0" fill="remove" nodeType="clickEffect">
                                  <p:stCondLst>
                                    <p:cond delay="0"/>
                                  </p:stCondLst>
                                  <p:childTnLst>
                                    <p:animScale>
                                      <p:cBhvr>
                                        <p:cTn id="54" dur="2000" fill="hold"/>
                                        <p:tgtEl>
                                          <p:spTgt spid="3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Рис_21 Схема газогенераторной установки мотоцикла Пежо P-107.jpg"/>
          <p:cNvPicPr>
            <a:picLocks noChangeAspect="1"/>
          </p:cNvPicPr>
          <p:nvPr/>
        </p:nvPicPr>
        <p:blipFill>
          <a:blip r:embed="rId3" cstate="print">
            <a:clrChange>
              <a:clrFrom>
                <a:srgbClr val="FFFFFF"/>
              </a:clrFrom>
              <a:clrTo>
                <a:srgbClr val="FFFFFF">
                  <a:alpha val="0"/>
                </a:srgbClr>
              </a:clrTo>
            </a:clrChange>
          </a:blip>
          <a:stretch>
            <a:fillRect/>
          </a:stretch>
        </p:blipFill>
        <p:spPr>
          <a:xfrm>
            <a:off x="8501122" y="15034162"/>
            <a:ext cx="17373483" cy="5760000"/>
          </a:xfrm>
          <a:prstGeom prst="rect">
            <a:avLst/>
          </a:prstGeom>
          <a:ln>
            <a:solidFill>
              <a:schemeClr val="tx1"/>
            </a:solidFill>
          </a:ln>
        </p:spPr>
      </p:pic>
      <p:pic>
        <p:nvPicPr>
          <p:cNvPr id="26" name="Рисунок 25" descr="Рис_43 Газогенератор Виско.jpg"/>
          <p:cNvPicPr>
            <a:picLocks noChangeAspect="1"/>
          </p:cNvPicPr>
          <p:nvPr/>
        </p:nvPicPr>
        <p:blipFill>
          <a:blip r:embed="rId4" cstate="print">
            <a:clrChange>
              <a:clrFrom>
                <a:srgbClr val="FFFFFF"/>
              </a:clrFrom>
              <a:clrTo>
                <a:srgbClr val="FFFFFF">
                  <a:alpha val="0"/>
                </a:srgbClr>
              </a:clrTo>
            </a:clrChange>
          </a:blip>
          <a:stretch>
            <a:fillRect/>
          </a:stretch>
        </p:blipFill>
        <p:spPr>
          <a:xfrm>
            <a:off x="2566899" y="8175607"/>
            <a:ext cx="5296040" cy="5760000"/>
          </a:xfrm>
          <a:prstGeom prst="rect">
            <a:avLst/>
          </a:prstGeom>
          <a:ln>
            <a:solidFill>
              <a:schemeClr val="tx1"/>
            </a:solidFill>
          </a:ln>
        </p:spPr>
      </p:pic>
      <p:pic>
        <p:nvPicPr>
          <p:cNvPr id="27" name="Рисунок 26" descr="Рис_44 Газогенератор Дейц.jpg"/>
          <p:cNvPicPr>
            <a:picLocks noChangeAspect="1"/>
          </p:cNvPicPr>
          <p:nvPr/>
        </p:nvPicPr>
        <p:blipFill>
          <a:blip r:embed="rId5" cstate="print">
            <a:clrChange>
              <a:clrFrom>
                <a:srgbClr val="FFFFFF"/>
              </a:clrFrom>
              <a:clrTo>
                <a:srgbClr val="FFFFFF">
                  <a:alpha val="0"/>
                </a:srgbClr>
              </a:clrTo>
            </a:clrChange>
          </a:blip>
          <a:stretch>
            <a:fillRect/>
          </a:stretch>
        </p:blipFill>
        <p:spPr>
          <a:xfrm>
            <a:off x="7924749" y="8175607"/>
            <a:ext cx="3284571" cy="5760000"/>
          </a:xfrm>
          <a:prstGeom prst="rect">
            <a:avLst/>
          </a:prstGeom>
          <a:ln>
            <a:solidFill>
              <a:schemeClr val="tx1"/>
            </a:solidFill>
          </a:ln>
        </p:spPr>
      </p:pic>
      <p:pic>
        <p:nvPicPr>
          <p:cNvPr id="28" name="Рисунок 27" descr="Рис_45 Газогенератор Гумбольт-Дейц.jpg"/>
          <p:cNvPicPr>
            <a:picLocks noChangeAspect="1"/>
          </p:cNvPicPr>
          <p:nvPr/>
        </p:nvPicPr>
        <p:blipFill>
          <a:blip r:embed="rId6" cstate="print">
            <a:clrChange>
              <a:clrFrom>
                <a:srgbClr val="FFFFFF"/>
              </a:clrFrom>
              <a:clrTo>
                <a:srgbClr val="FFFFFF">
                  <a:alpha val="0"/>
                </a:srgbClr>
              </a:clrTo>
            </a:clrChange>
          </a:blip>
          <a:stretch>
            <a:fillRect/>
          </a:stretch>
        </p:blipFill>
        <p:spPr>
          <a:xfrm>
            <a:off x="11282335" y="8175607"/>
            <a:ext cx="8840440" cy="5760000"/>
          </a:xfrm>
          <a:prstGeom prst="rect">
            <a:avLst/>
          </a:prstGeom>
          <a:ln>
            <a:solidFill>
              <a:schemeClr val="tx1"/>
            </a:solidFill>
          </a:ln>
        </p:spPr>
      </p:pic>
      <p:pic>
        <p:nvPicPr>
          <p:cNvPr id="29" name="Рисунок 28" descr="Рис_46 Газогенератор Фойт.jpg"/>
          <p:cNvPicPr>
            <a:picLocks noChangeAspect="1"/>
          </p:cNvPicPr>
          <p:nvPr/>
        </p:nvPicPr>
        <p:blipFill>
          <a:blip r:embed="rId7" cstate="print">
            <a:clrChange>
              <a:clrFrom>
                <a:srgbClr val="FFFFFF"/>
              </a:clrFrom>
              <a:clrTo>
                <a:srgbClr val="FFFFFF">
                  <a:alpha val="0"/>
                </a:srgbClr>
              </a:clrTo>
            </a:clrChange>
          </a:blip>
          <a:stretch>
            <a:fillRect/>
          </a:stretch>
        </p:blipFill>
        <p:spPr>
          <a:xfrm>
            <a:off x="20140647" y="8175607"/>
            <a:ext cx="6026735" cy="5760000"/>
          </a:xfrm>
          <a:prstGeom prst="rect">
            <a:avLst/>
          </a:prstGeom>
          <a:ln>
            <a:solidFill>
              <a:schemeClr val="tx1"/>
            </a:solidFill>
          </a:ln>
        </p:spPr>
      </p:pic>
      <p:pic>
        <p:nvPicPr>
          <p:cNvPr id="30" name="Рисунок 29" descr="Рис_48 Схема газогенера «Абоген».jpg"/>
          <p:cNvPicPr>
            <a:picLocks noChangeAspect="1"/>
          </p:cNvPicPr>
          <p:nvPr/>
        </p:nvPicPr>
        <p:blipFill>
          <a:blip r:embed="rId8" cstate="print">
            <a:clrChange>
              <a:clrFrom>
                <a:srgbClr val="FFFFFF"/>
              </a:clrFrom>
              <a:clrTo>
                <a:srgbClr val="FFFFFF">
                  <a:alpha val="0"/>
                </a:srgbClr>
              </a:clrTo>
            </a:clrChange>
          </a:blip>
          <a:stretch>
            <a:fillRect/>
          </a:stretch>
        </p:blipFill>
        <p:spPr>
          <a:xfrm>
            <a:off x="2571768" y="15033655"/>
            <a:ext cx="3143773" cy="5760000"/>
          </a:xfrm>
          <a:prstGeom prst="rect">
            <a:avLst/>
          </a:prstGeom>
          <a:ln>
            <a:solidFill>
              <a:schemeClr val="tx1"/>
            </a:solidFill>
          </a:ln>
        </p:spPr>
      </p:pic>
      <p:pic>
        <p:nvPicPr>
          <p:cNvPr id="31" name="Рисунок 30" descr="Рис_49 Схема газогенератора ГОДГ.jpg"/>
          <p:cNvPicPr>
            <a:picLocks noChangeAspect="1"/>
          </p:cNvPicPr>
          <p:nvPr/>
        </p:nvPicPr>
        <p:blipFill>
          <a:blip r:embed="rId9" cstate="print">
            <a:clrChange>
              <a:clrFrom>
                <a:srgbClr val="FFFFFF"/>
              </a:clrFrom>
              <a:clrTo>
                <a:srgbClr val="FFFFFF">
                  <a:alpha val="0"/>
                </a:srgbClr>
              </a:clrTo>
            </a:clrChange>
          </a:blip>
          <a:stretch>
            <a:fillRect/>
          </a:stretch>
        </p:blipFill>
        <p:spPr>
          <a:xfrm>
            <a:off x="285752" y="15033655"/>
            <a:ext cx="2228736" cy="5760000"/>
          </a:xfrm>
          <a:prstGeom prst="rect">
            <a:avLst/>
          </a:prstGeom>
          <a:ln>
            <a:solidFill>
              <a:schemeClr val="tx1"/>
            </a:solidFill>
          </a:ln>
        </p:spPr>
      </p:pic>
      <p:pic>
        <p:nvPicPr>
          <p:cNvPr id="32" name="Рисунок 31" descr="Рис_00 Схема газогенератора Ханза.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5786478" y="15033655"/>
            <a:ext cx="2651019" cy="5760000"/>
          </a:xfrm>
          <a:prstGeom prst="rect">
            <a:avLst/>
          </a:prstGeom>
          <a:ln>
            <a:solidFill>
              <a:schemeClr val="tx1"/>
            </a:solidFill>
          </a:ln>
        </p:spPr>
      </p:pic>
      <p:sp>
        <p:nvSpPr>
          <p:cNvPr id="33" name="Line 63"/>
          <p:cNvSpPr>
            <a:spLocks noChangeShapeType="1"/>
          </p:cNvSpPr>
          <p:nvPr/>
        </p:nvSpPr>
        <p:spPr bwMode="auto">
          <a:xfrm>
            <a:off x="423759" y="20963009"/>
            <a:ext cx="26432060" cy="0"/>
          </a:xfrm>
          <a:prstGeom prst="line">
            <a:avLst/>
          </a:prstGeom>
          <a:noFill/>
          <a:ln w="76200">
            <a:solidFill>
              <a:schemeClr val="tx1"/>
            </a:solidFill>
            <a:round/>
            <a:headEnd/>
            <a:tailEnd type="triangle" w="med" len="med"/>
          </a:ln>
          <a:effectLst/>
        </p:spPr>
        <p:txBody>
          <a:bodyPr/>
          <a:lstStyle/>
          <a:p>
            <a:endParaRPr lang="ru-RU"/>
          </a:p>
        </p:txBody>
      </p:sp>
      <p:sp>
        <p:nvSpPr>
          <p:cNvPr id="34" name="TextBox 33"/>
          <p:cNvSpPr txBox="1"/>
          <p:nvPr/>
        </p:nvSpPr>
        <p:spPr>
          <a:xfrm>
            <a:off x="352320" y="14033523"/>
            <a:ext cx="2219447" cy="923330"/>
          </a:xfrm>
          <a:prstGeom prst="rect">
            <a:avLst/>
          </a:prstGeom>
          <a:noFill/>
        </p:spPr>
        <p:txBody>
          <a:bodyPr wrap="square" rtlCol="0">
            <a:spAutoFit/>
          </a:bodyPr>
          <a:lstStyle/>
          <a:p>
            <a:pPr algn="ctr"/>
            <a:r>
              <a:rPr lang="ru-RU" sz="5400" kern="10" dirty="0" smtClean="0">
                <a:ln w="9525">
                  <a:round/>
                  <a:headEnd/>
                  <a:tailEnd/>
                </a:ln>
                <a:blipFill dpi="0" rotWithShape="0">
                  <a:blip r:embed="rId11"/>
                  <a:srcRect/>
                  <a:tile tx="0" ty="0" sx="100000" sy="100000" flip="none" algn="tl"/>
                </a:blipFill>
                <a:latin typeface="Monotype Corsiva"/>
              </a:rPr>
              <a:t>ГОДГ</a:t>
            </a:r>
          </a:p>
        </p:txBody>
      </p:sp>
      <p:sp>
        <p:nvSpPr>
          <p:cNvPr id="35" name="TextBox 34"/>
          <p:cNvSpPr txBox="1"/>
          <p:nvPr/>
        </p:nvSpPr>
        <p:spPr>
          <a:xfrm>
            <a:off x="4281411" y="7104037"/>
            <a:ext cx="3643338" cy="923330"/>
          </a:xfrm>
          <a:prstGeom prst="rect">
            <a:avLst/>
          </a:prstGeom>
          <a:noFill/>
        </p:spPr>
        <p:txBody>
          <a:bodyPr wrap="square" rtlCol="0">
            <a:spAutoFit/>
          </a:bodyPr>
          <a:lstStyle/>
          <a:p>
            <a:pPr algn="ctr"/>
            <a:r>
              <a:rPr lang="ru-RU" sz="5400" kern="10" dirty="0" err="1" smtClean="0">
                <a:ln w="9525">
                  <a:round/>
                  <a:headEnd/>
                  <a:tailEnd/>
                </a:ln>
                <a:blipFill dpi="0" rotWithShape="0">
                  <a:blip r:embed="rId11"/>
                  <a:srcRect/>
                  <a:tile tx="0" ty="0" sx="100000" sy="100000" flip="none" algn="tl"/>
                </a:blipFill>
                <a:latin typeface="Monotype Corsiva"/>
              </a:rPr>
              <a:t>Виско</a:t>
            </a:r>
            <a:endParaRPr lang="ru-RU" sz="5400" kern="10" dirty="0" smtClean="0">
              <a:ln w="9525">
                <a:round/>
                <a:headEnd/>
                <a:tailEnd/>
              </a:ln>
              <a:blipFill dpi="0" rotWithShape="0">
                <a:blip r:embed="rId11"/>
                <a:srcRect/>
                <a:tile tx="0" ty="0" sx="100000" sy="100000" flip="none" algn="tl"/>
              </a:blipFill>
              <a:latin typeface="Monotype Corsiva"/>
            </a:endParaRPr>
          </a:p>
        </p:txBody>
      </p:sp>
      <p:sp>
        <p:nvSpPr>
          <p:cNvPr id="36" name="TextBox 35"/>
          <p:cNvSpPr txBox="1"/>
          <p:nvPr/>
        </p:nvSpPr>
        <p:spPr>
          <a:xfrm>
            <a:off x="7924749" y="7104037"/>
            <a:ext cx="3286148" cy="923330"/>
          </a:xfrm>
          <a:prstGeom prst="rect">
            <a:avLst/>
          </a:prstGeom>
          <a:noFill/>
        </p:spPr>
        <p:txBody>
          <a:bodyPr wrap="square" rtlCol="0">
            <a:spAutoFit/>
          </a:bodyPr>
          <a:lstStyle/>
          <a:p>
            <a:pPr algn="ctr"/>
            <a:r>
              <a:rPr lang="ru-RU" sz="5400" kern="10" dirty="0" err="1" smtClean="0">
                <a:ln w="9525">
                  <a:round/>
                  <a:headEnd/>
                  <a:tailEnd/>
                </a:ln>
                <a:blipFill dpi="0" rotWithShape="0">
                  <a:blip r:embed="rId11"/>
                  <a:srcRect/>
                  <a:tile tx="0" ty="0" sx="100000" sy="100000" flip="none" algn="tl"/>
                </a:blipFill>
                <a:latin typeface="Monotype Corsiva"/>
              </a:rPr>
              <a:t>Дейтц</a:t>
            </a:r>
            <a:endParaRPr lang="ru-RU" sz="5400" kern="10" dirty="0" smtClean="0">
              <a:ln w="9525">
                <a:round/>
                <a:headEnd/>
                <a:tailEnd/>
              </a:ln>
              <a:blipFill dpi="0" rotWithShape="0">
                <a:blip r:embed="rId11"/>
                <a:srcRect/>
                <a:tile tx="0" ty="0" sx="100000" sy="100000" flip="none" algn="tl"/>
              </a:blipFill>
              <a:latin typeface="Monotype Corsiva"/>
            </a:endParaRPr>
          </a:p>
        </p:txBody>
      </p:sp>
      <p:sp>
        <p:nvSpPr>
          <p:cNvPr id="37" name="TextBox 36"/>
          <p:cNvSpPr txBox="1"/>
          <p:nvPr/>
        </p:nvSpPr>
        <p:spPr>
          <a:xfrm>
            <a:off x="11282335" y="7104037"/>
            <a:ext cx="8786874" cy="923330"/>
          </a:xfrm>
          <a:prstGeom prst="rect">
            <a:avLst/>
          </a:prstGeom>
          <a:noFill/>
        </p:spPr>
        <p:txBody>
          <a:bodyPr wrap="square" rtlCol="0">
            <a:spAutoFit/>
          </a:bodyPr>
          <a:lstStyle/>
          <a:p>
            <a:pPr algn="ctr"/>
            <a:r>
              <a:rPr lang="ru-RU" sz="5400" kern="10" dirty="0" err="1" smtClean="0">
                <a:ln w="9525">
                  <a:round/>
                  <a:headEnd/>
                  <a:tailEnd/>
                </a:ln>
                <a:blipFill dpi="0" rotWithShape="0">
                  <a:blip r:embed="rId11"/>
                  <a:srcRect/>
                  <a:tile tx="0" ty="0" sx="100000" sy="100000" flip="none" algn="tl"/>
                </a:blipFill>
                <a:latin typeface="Monotype Corsiva"/>
              </a:rPr>
              <a:t>Гумбольт-Дейц</a:t>
            </a:r>
            <a:endParaRPr lang="ru-RU" sz="5400" kern="10" dirty="0" smtClean="0">
              <a:ln w="9525">
                <a:round/>
                <a:headEnd/>
                <a:tailEnd/>
              </a:ln>
              <a:blipFill dpi="0" rotWithShape="0">
                <a:blip r:embed="rId11"/>
                <a:srcRect/>
                <a:tile tx="0" ty="0" sx="100000" sy="100000" flip="none" algn="tl"/>
              </a:blipFill>
              <a:latin typeface="Monotype Corsiva"/>
            </a:endParaRPr>
          </a:p>
        </p:txBody>
      </p:sp>
      <p:sp>
        <p:nvSpPr>
          <p:cNvPr id="38" name="TextBox 37"/>
          <p:cNvSpPr txBox="1"/>
          <p:nvPr/>
        </p:nvSpPr>
        <p:spPr>
          <a:xfrm>
            <a:off x="20140647" y="7175475"/>
            <a:ext cx="6000792" cy="923330"/>
          </a:xfrm>
          <a:prstGeom prst="rect">
            <a:avLst/>
          </a:prstGeom>
          <a:noFill/>
        </p:spPr>
        <p:txBody>
          <a:bodyPr wrap="square" rtlCol="0">
            <a:spAutoFit/>
          </a:bodyPr>
          <a:lstStyle/>
          <a:p>
            <a:pPr algn="ctr"/>
            <a:r>
              <a:rPr lang="ru-RU" sz="5400" kern="10" dirty="0" err="1" smtClean="0">
                <a:ln w="9525">
                  <a:round/>
                  <a:headEnd/>
                  <a:tailEnd/>
                </a:ln>
                <a:blipFill dpi="0" rotWithShape="0">
                  <a:blip r:embed="rId11"/>
                  <a:srcRect/>
                  <a:tile tx="0" ty="0" sx="100000" sy="100000" flip="none" algn="tl"/>
                </a:blipFill>
                <a:latin typeface="Monotype Corsiva"/>
              </a:rPr>
              <a:t>Фойт</a:t>
            </a:r>
            <a:endParaRPr lang="ru-RU" sz="5400" kern="10" dirty="0" smtClean="0">
              <a:ln w="9525">
                <a:round/>
                <a:headEnd/>
                <a:tailEnd/>
              </a:ln>
              <a:blipFill dpi="0" rotWithShape="0">
                <a:blip r:embed="rId11"/>
                <a:srcRect/>
                <a:tile tx="0" ty="0" sx="100000" sy="100000" flip="none" algn="tl"/>
              </a:blipFill>
              <a:latin typeface="Monotype Corsiva"/>
            </a:endParaRPr>
          </a:p>
        </p:txBody>
      </p:sp>
      <p:sp>
        <p:nvSpPr>
          <p:cNvPr id="39" name="TextBox 38"/>
          <p:cNvSpPr txBox="1"/>
          <p:nvPr/>
        </p:nvSpPr>
        <p:spPr>
          <a:xfrm>
            <a:off x="2571768" y="14104961"/>
            <a:ext cx="3143272" cy="923330"/>
          </a:xfrm>
          <a:prstGeom prst="rect">
            <a:avLst/>
          </a:prstGeom>
          <a:noFill/>
        </p:spPr>
        <p:txBody>
          <a:bodyPr wrap="square" rtlCol="0">
            <a:spAutoFit/>
          </a:bodyPr>
          <a:lstStyle/>
          <a:p>
            <a:pPr algn="ctr"/>
            <a:r>
              <a:rPr lang="ru-RU" sz="5400" kern="10" dirty="0" err="1" smtClean="0">
                <a:ln w="9525">
                  <a:round/>
                  <a:headEnd/>
                  <a:tailEnd/>
                </a:ln>
                <a:blipFill dpi="0" rotWithShape="0">
                  <a:blip r:embed="rId11"/>
                  <a:srcRect/>
                  <a:tile tx="0" ty="0" sx="100000" sy="100000" flip="none" algn="tl"/>
                </a:blipFill>
                <a:latin typeface="Monotype Corsiva"/>
              </a:rPr>
              <a:t>Абоген</a:t>
            </a:r>
            <a:endParaRPr lang="ru-RU" sz="5400" kern="10" dirty="0" smtClean="0">
              <a:ln w="9525">
                <a:round/>
                <a:headEnd/>
                <a:tailEnd/>
              </a:ln>
              <a:blipFill dpi="0" rotWithShape="0">
                <a:blip r:embed="rId11"/>
                <a:srcRect/>
                <a:tile tx="0" ty="0" sx="100000" sy="100000" flip="none" algn="tl"/>
              </a:blipFill>
              <a:latin typeface="Monotype Corsiva"/>
            </a:endParaRPr>
          </a:p>
        </p:txBody>
      </p:sp>
      <p:sp>
        <p:nvSpPr>
          <p:cNvPr id="40" name="TextBox 39"/>
          <p:cNvSpPr txBox="1"/>
          <p:nvPr/>
        </p:nvSpPr>
        <p:spPr>
          <a:xfrm>
            <a:off x="5786478" y="14104961"/>
            <a:ext cx="2214578" cy="923330"/>
          </a:xfrm>
          <a:prstGeom prst="rect">
            <a:avLst/>
          </a:prstGeom>
          <a:noFill/>
        </p:spPr>
        <p:txBody>
          <a:bodyPr wrap="square" rtlCol="0">
            <a:spAutoFit/>
          </a:bodyPr>
          <a:lstStyle/>
          <a:p>
            <a:pPr algn="ctr"/>
            <a:r>
              <a:rPr lang="ru-RU" sz="5400" kern="10" dirty="0" smtClean="0">
                <a:ln w="9525">
                  <a:round/>
                  <a:headEnd/>
                  <a:tailEnd/>
                </a:ln>
                <a:blipFill dpi="0" rotWithShape="0">
                  <a:blip r:embed="rId11"/>
                  <a:srcRect/>
                  <a:tile tx="0" ty="0" sx="100000" sy="100000" flip="none" algn="tl"/>
                </a:blipFill>
                <a:latin typeface="Monotype Corsiva"/>
              </a:rPr>
              <a:t>Ганза</a:t>
            </a:r>
          </a:p>
        </p:txBody>
      </p:sp>
      <p:sp>
        <p:nvSpPr>
          <p:cNvPr id="41" name="TextBox 40"/>
          <p:cNvSpPr txBox="1"/>
          <p:nvPr/>
        </p:nvSpPr>
        <p:spPr>
          <a:xfrm>
            <a:off x="8567691" y="14033523"/>
            <a:ext cx="17292865" cy="923330"/>
          </a:xfrm>
          <a:prstGeom prst="rect">
            <a:avLst/>
          </a:prstGeom>
          <a:noFill/>
        </p:spPr>
        <p:txBody>
          <a:bodyPr wrap="square" rtlCol="0">
            <a:spAutoFit/>
          </a:bodyPr>
          <a:lstStyle/>
          <a:p>
            <a:pPr algn="ctr"/>
            <a:r>
              <a:rPr lang="ru-RU" sz="5400" kern="10" dirty="0" smtClean="0">
                <a:ln w="9525">
                  <a:round/>
                  <a:headEnd/>
                  <a:tailEnd/>
                </a:ln>
                <a:blipFill dpi="0" rotWithShape="0">
                  <a:blip r:embed="rId11"/>
                  <a:srcRect/>
                  <a:tile tx="0" ty="0" sx="100000" sy="100000" flip="none" algn="tl"/>
                </a:blipFill>
                <a:latin typeface="Monotype Corsiva"/>
              </a:rPr>
              <a:t>Газогенераторная установка для мотоцикла Пежо</a:t>
            </a:r>
          </a:p>
        </p:txBody>
      </p:sp>
      <p:sp>
        <p:nvSpPr>
          <p:cNvPr id="42" name="Line 63"/>
          <p:cNvSpPr>
            <a:spLocks noChangeShapeType="1"/>
          </p:cNvSpPr>
          <p:nvPr/>
        </p:nvSpPr>
        <p:spPr bwMode="auto">
          <a:xfrm>
            <a:off x="423759" y="14033523"/>
            <a:ext cx="26289184" cy="71438"/>
          </a:xfrm>
          <a:prstGeom prst="line">
            <a:avLst/>
          </a:prstGeom>
          <a:noFill/>
          <a:ln w="76200">
            <a:solidFill>
              <a:schemeClr val="tx1"/>
            </a:solidFill>
            <a:round/>
            <a:headEnd/>
            <a:tailEnd type="triangle" w="med" len="med"/>
          </a:ln>
          <a:effectLst/>
        </p:spPr>
        <p:txBody>
          <a:bodyPr/>
          <a:lstStyle/>
          <a:p>
            <a:endParaRPr lang="ru-RU"/>
          </a:p>
        </p:txBody>
      </p:sp>
      <p:sp>
        <p:nvSpPr>
          <p:cNvPr id="24" name="Прямоугольник 23"/>
          <p:cNvSpPr/>
          <p:nvPr/>
        </p:nvSpPr>
        <p:spPr>
          <a:xfrm>
            <a:off x="495197" y="2960633"/>
            <a:ext cx="29218142" cy="4247317"/>
          </a:xfrm>
          <a:prstGeom prst="rect">
            <a:avLst/>
          </a:prstGeom>
        </p:spPr>
        <p:txBody>
          <a:bodyPr wrap="square">
            <a:spAutoFit/>
          </a:bodyPr>
          <a:lstStyle/>
          <a:p>
            <a:pPr algn="just"/>
            <a:r>
              <a:rPr lang="ru-RU" sz="5400" kern="10" dirty="0" smtClean="0">
                <a:ln w="9525">
                  <a:round/>
                  <a:headEnd/>
                  <a:tailEnd/>
                </a:ln>
                <a:blipFill dpi="0" rotWithShape="0">
                  <a:blip r:embed="rId11"/>
                  <a:srcRect/>
                  <a:tile tx="0" ty="0" sx="100000" sy="100000" flip="none" algn="tl"/>
                </a:blipFill>
                <a:latin typeface="Monotype Corsiva"/>
              </a:rPr>
              <a:t>	 В Германии перевод транспортных средств на газогенераторное топливо стало национальной политикой. Уже в 1935 году на генераторное топливо было переведено более 10 тыс. автомобилей, несколько тысяч тракторов  и мотоциклов, а также несколько сотен барж и дрезин. Газогенераторные установки выпускались более чем 100 фирмами, наибольшее значение на развитие технологии оказали </a:t>
            </a:r>
            <a:r>
              <a:rPr lang="en-US" sz="5400" kern="10" dirty="0" smtClean="0">
                <a:ln w="9525">
                  <a:round/>
                  <a:headEnd/>
                  <a:tailEnd/>
                </a:ln>
                <a:blipFill dpi="0" rotWithShape="0">
                  <a:blip r:embed="rId11"/>
                  <a:srcRect/>
                  <a:tile tx="0" ty="0" sx="100000" sy="100000" flip="none" algn="tl"/>
                </a:blipFill>
                <a:latin typeface="Monotype Corsiva"/>
              </a:rPr>
              <a:t> </a:t>
            </a:r>
            <a:r>
              <a:rPr lang="ru-RU" sz="5400" kern="10" dirty="0" smtClean="0">
                <a:ln w="9525">
                  <a:round/>
                  <a:headEnd/>
                  <a:tailEnd/>
                </a:ln>
                <a:blipFill dpi="0" rotWithShape="0">
                  <a:blip r:embed="rId11"/>
                  <a:srcRect/>
                  <a:tile tx="0" ty="0" sx="100000" sy="100000" flip="none" algn="tl"/>
                </a:blipFill>
                <a:latin typeface="Monotype Corsiva"/>
              </a:rPr>
              <a:t> конструкции газогенераторных установок:</a:t>
            </a:r>
          </a:p>
        </p:txBody>
      </p:sp>
      <p:pic>
        <p:nvPicPr>
          <p:cNvPr id="43" name="Рисунок 42" descr="Рис_50 Газогенератор Кромаг-Сагам.jpg"/>
          <p:cNvPicPr>
            <a:picLocks noChangeAspect="1"/>
          </p:cNvPicPr>
          <p:nvPr/>
        </p:nvPicPr>
        <p:blipFill>
          <a:blip r:embed="rId12" cstate="print">
            <a:clrChange>
              <a:clrFrom>
                <a:srgbClr val="FFFFFF"/>
              </a:clrFrom>
              <a:clrTo>
                <a:srgbClr val="FFFFFF">
                  <a:alpha val="0"/>
                </a:srgbClr>
              </a:clrTo>
            </a:clrChange>
          </a:blip>
          <a:stretch>
            <a:fillRect/>
          </a:stretch>
        </p:blipFill>
        <p:spPr>
          <a:xfrm>
            <a:off x="423759" y="8175607"/>
            <a:ext cx="2093678" cy="5760000"/>
          </a:xfrm>
          <a:prstGeom prst="rect">
            <a:avLst/>
          </a:prstGeom>
          <a:ln>
            <a:solidFill>
              <a:schemeClr val="tx1"/>
            </a:solidFill>
          </a:ln>
        </p:spPr>
      </p:pic>
      <p:sp>
        <p:nvSpPr>
          <p:cNvPr id="44" name="TextBox 43"/>
          <p:cNvSpPr txBox="1"/>
          <p:nvPr/>
        </p:nvSpPr>
        <p:spPr>
          <a:xfrm>
            <a:off x="0" y="7104037"/>
            <a:ext cx="4429156" cy="923330"/>
          </a:xfrm>
          <a:prstGeom prst="rect">
            <a:avLst/>
          </a:prstGeom>
          <a:noFill/>
        </p:spPr>
        <p:txBody>
          <a:bodyPr wrap="square" rtlCol="0">
            <a:spAutoFit/>
          </a:bodyPr>
          <a:lstStyle/>
          <a:p>
            <a:pPr algn="ctr"/>
            <a:r>
              <a:rPr lang="ru-RU" sz="5400" kern="10" dirty="0" err="1" smtClean="0">
                <a:ln w="9525">
                  <a:round/>
                  <a:headEnd/>
                  <a:tailEnd/>
                </a:ln>
                <a:blipFill dpi="0" rotWithShape="0">
                  <a:blip r:embed="rId11"/>
                  <a:srcRect/>
                  <a:tile tx="0" ty="0" sx="100000" sy="100000" flip="none" algn="tl"/>
                </a:blipFill>
                <a:latin typeface="Monotype Corsiva"/>
              </a:rPr>
              <a:t>Кромаг-Сагам</a:t>
            </a:r>
            <a:endParaRPr lang="ru-RU" sz="5400" kern="10" dirty="0" smtClean="0">
              <a:ln w="9525">
                <a:round/>
                <a:headEnd/>
                <a:tailEnd/>
              </a:ln>
              <a:blipFill dpi="0" rotWithShape="0">
                <a:blip r:embed="rId11"/>
                <a:srcRect/>
                <a:tile tx="0" ty="0" sx="100000" sy="100000" flip="none" algn="tl"/>
              </a:blipFill>
              <a:latin typeface="Monotype Corsiva"/>
            </a:endParaRPr>
          </a:p>
        </p:txBody>
      </p:sp>
      <p:sp>
        <p:nvSpPr>
          <p:cNvPr id="45" name="TextBox 44"/>
          <p:cNvSpPr txBox="1"/>
          <p:nvPr/>
        </p:nvSpPr>
        <p:spPr>
          <a:xfrm>
            <a:off x="26498629" y="7604103"/>
            <a:ext cx="3781346" cy="12557284"/>
          </a:xfrm>
          <a:prstGeom prst="rect">
            <a:avLst/>
          </a:prstGeom>
          <a:noFill/>
        </p:spPr>
        <p:txBody>
          <a:bodyPr wrap="square" rtlCol="0">
            <a:spAutoFit/>
          </a:bodyPr>
          <a:lstStyle/>
          <a:p>
            <a:pPr indent="457200"/>
            <a:r>
              <a:rPr lang="ru-RU" sz="5400" kern="10" dirty="0" smtClean="0">
                <a:ln w="9525">
                  <a:round/>
                  <a:headEnd/>
                  <a:tailEnd/>
                </a:ln>
                <a:blipFill dpi="0" rotWithShape="0">
                  <a:blip r:embed="rId11"/>
                  <a:srcRect/>
                  <a:tile tx="0" ty="0" sx="100000" sy="100000" flip="none" algn="tl"/>
                </a:blipFill>
                <a:latin typeface="Monotype Corsiva"/>
              </a:rPr>
              <a:t>    </a:t>
            </a:r>
          </a:p>
          <a:p>
            <a:pPr indent="457200">
              <a:buFont typeface="Wingdings" pitchFamily="2" charset="2"/>
              <a:buChar char="v"/>
            </a:pPr>
            <a:r>
              <a:rPr lang="ru-RU" sz="5400" kern="10" dirty="0" err="1" smtClean="0">
                <a:ln w="9525">
                  <a:round/>
                  <a:headEnd/>
                  <a:tailEnd/>
                </a:ln>
                <a:blipFill dpi="0" rotWithShape="0">
                  <a:blip r:embed="rId11"/>
                  <a:srcRect/>
                  <a:tile tx="0" ty="0" sx="100000" sy="100000" flip="none" algn="tl"/>
                </a:blipFill>
                <a:latin typeface="Monotype Corsiva"/>
              </a:rPr>
              <a:t>Кромаг-Сагам</a:t>
            </a:r>
            <a:endParaRPr lang="ru-RU" sz="5400" kern="10" dirty="0" smtClean="0">
              <a:ln w="9525">
                <a:round/>
                <a:headEnd/>
                <a:tailEnd/>
              </a:ln>
              <a:blipFill dpi="0" rotWithShape="0">
                <a:blip r:embed="rId11"/>
                <a:srcRect/>
                <a:tile tx="0" ty="0" sx="100000" sy="100000" flip="none" algn="tl"/>
              </a:blipFill>
              <a:latin typeface="Monotype Corsiva"/>
            </a:endParaRPr>
          </a:p>
          <a:p>
            <a:pPr indent="457200">
              <a:buFont typeface="Wingdings" pitchFamily="2" charset="2"/>
              <a:buChar char="v"/>
            </a:pPr>
            <a:r>
              <a:rPr lang="ru-RU" sz="5400" kern="10" dirty="0" err="1" smtClean="0">
                <a:ln w="9525">
                  <a:round/>
                  <a:headEnd/>
                  <a:tailEnd/>
                </a:ln>
                <a:blipFill dpi="0" rotWithShape="0">
                  <a:blip r:embed="rId11"/>
                  <a:srcRect/>
                  <a:tile tx="0" ty="0" sx="100000" sy="100000" flip="none" algn="tl"/>
                </a:blipFill>
                <a:latin typeface="Monotype Corsiva"/>
              </a:rPr>
              <a:t>Виско</a:t>
            </a:r>
            <a:r>
              <a:rPr lang="ru-RU" sz="5400" kern="10" dirty="0" smtClean="0">
                <a:ln w="9525">
                  <a:round/>
                  <a:headEnd/>
                  <a:tailEnd/>
                </a:ln>
                <a:blipFill dpi="0" rotWithShape="0">
                  <a:blip r:embed="rId11"/>
                  <a:srcRect/>
                  <a:tile tx="0" ty="0" sx="100000" sy="100000" flip="none" algn="tl"/>
                </a:blipFill>
                <a:latin typeface="Monotype Corsiva"/>
              </a:rPr>
              <a:t> </a:t>
            </a:r>
          </a:p>
          <a:p>
            <a:pPr indent="457200">
              <a:buFont typeface="Wingdings" pitchFamily="2" charset="2"/>
              <a:buChar char="v"/>
            </a:pPr>
            <a:r>
              <a:rPr lang="ru-RU" sz="5400" kern="10" dirty="0" err="1" smtClean="0">
                <a:ln w="9525">
                  <a:round/>
                  <a:headEnd/>
                  <a:tailEnd/>
                </a:ln>
                <a:blipFill dpi="0" rotWithShape="0">
                  <a:blip r:embed="rId11"/>
                  <a:srcRect/>
                  <a:tile tx="0" ty="0" sx="100000" sy="100000" flip="none" algn="tl"/>
                </a:blipFill>
                <a:latin typeface="Monotype Corsiva"/>
              </a:rPr>
              <a:t>Дейтц</a:t>
            </a:r>
            <a:endParaRPr lang="ru-RU" sz="5400" kern="10" dirty="0" smtClean="0">
              <a:ln w="9525">
                <a:round/>
                <a:headEnd/>
                <a:tailEnd/>
              </a:ln>
              <a:blipFill dpi="0" rotWithShape="0">
                <a:blip r:embed="rId11"/>
                <a:srcRect/>
                <a:tile tx="0" ty="0" sx="100000" sy="100000" flip="none" algn="tl"/>
              </a:blipFill>
              <a:latin typeface="Monotype Corsiva"/>
            </a:endParaRPr>
          </a:p>
          <a:p>
            <a:pPr indent="457200">
              <a:buFont typeface="Wingdings" pitchFamily="2" charset="2"/>
              <a:buChar char="v"/>
            </a:pPr>
            <a:r>
              <a:rPr lang="ru-RU" sz="5400" kern="10" dirty="0" err="1" smtClean="0">
                <a:ln w="9525">
                  <a:round/>
                  <a:headEnd/>
                  <a:tailEnd/>
                </a:ln>
                <a:blipFill dpi="0" rotWithShape="0">
                  <a:blip r:embed="rId11"/>
                  <a:srcRect/>
                  <a:tile tx="0" ty="0" sx="100000" sy="100000" flip="none" algn="tl"/>
                </a:blipFill>
                <a:latin typeface="Monotype Corsiva"/>
              </a:rPr>
              <a:t>Гумбольт</a:t>
            </a:r>
            <a:r>
              <a:rPr lang="ru-RU" sz="5400" kern="10" dirty="0" smtClean="0">
                <a:ln w="9525">
                  <a:round/>
                  <a:headEnd/>
                  <a:tailEnd/>
                </a:ln>
                <a:blipFill dpi="0" rotWithShape="0">
                  <a:blip r:embed="rId11"/>
                  <a:srcRect/>
                  <a:tile tx="0" ty="0" sx="100000" sy="100000" flip="none" algn="tl"/>
                </a:blipFill>
                <a:latin typeface="Monotype Corsiva"/>
              </a:rPr>
              <a:t>- </a:t>
            </a:r>
            <a:r>
              <a:rPr lang="ru-RU" sz="5400" kern="10" dirty="0" err="1" smtClean="0">
                <a:ln w="9525">
                  <a:round/>
                  <a:headEnd/>
                  <a:tailEnd/>
                </a:ln>
                <a:blipFill dpi="0" rotWithShape="0">
                  <a:blip r:embed="rId11"/>
                  <a:srcRect/>
                  <a:tile tx="0" ty="0" sx="100000" sy="100000" flip="none" algn="tl"/>
                </a:blipFill>
                <a:latin typeface="Monotype Corsiva"/>
              </a:rPr>
              <a:t>Дейтц</a:t>
            </a:r>
            <a:endParaRPr lang="ru-RU" sz="5400" kern="10" dirty="0" smtClean="0">
              <a:ln w="9525">
                <a:round/>
                <a:headEnd/>
                <a:tailEnd/>
              </a:ln>
              <a:blipFill dpi="0" rotWithShape="0">
                <a:blip r:embed="rId11"/>
                <a:srcRect/>
                <a:tile tx="0" ty="0" sx="100000" sy="100000" flip="none" algn="tl"/>
              </a:blipFill>
              <a:latin typeface="Monotype Corsiva"/>
            </a:endParaRPr>
          </a:p>
          <a:p>
            <a:pPr indent="457200">
              <a:buFont typeface="Wingdings" pitchFamily="2" charset="2"/>
              <a:buChar char="v"/>
            </a:pPr>
            <a:r>
              <a:rPr lang="ru-RU" sz="5400" kern="10" dirty="0" err="1" smtClean="0">
                <a:ln w="9525">
                  <a:round/>
                  <a:headEnd/>
                  <a:tailEnd/>
                </a:ln>
                <a:blipFill dpi="0" rotWithShape="0">
                  <a:blip r:embed="rId11"/>
                  <a:srcRect/>
                  <a:tile tx="0" ty="0" sx="100000" sy="100000" flip="none" algn="tl"/>
                </a:blipFill>
                <a:latin typeface="Monotype Corsiva"/>
              </a:rPr>
              <a:t>Фойгт</a:t>
            </a:r>
            <a:endParaRPr lang="ru-RU" sz="5400" kern="10" dirty="0" smtClean="0">
              <a:ln w="9525">
                <a:round/>
                <a:headEnd/>
                <a:tailEnd/>
              </a:ln>
              <a:blipFill dpi="0" rotWithShape="0">
                <a:blip r:embed="rId11"/>
                <a:srcRect/>
                <a:tile tx="0" ty="0" sx="100000" sy="100000" flip="none" algn="tl"/>
              </a:blipFill>
              <a:latin typeface="Monotype Corsiva"/>
            </a:endParaRPr>
          </a:p>
          <a:p>
            <a:pPr indent="457200">
              <a:buFont typeface="Wingdings" pitchFamily="2" charset="2"/>
              <a:buChar char="v"/>
            </a:pPr>
            <a:r>
              <a:rPr lang="ru-RU" sz="5400" kern="10" dirty="0" err="1" smtClean="0">
                <a:ln w="9525">
                  <a:round/>
                  <a:headEnd/>
                  <a:tailEnd/>
                </a:ln>
                <a:blipFill dpi="0" rotWithShape="0">
                  <a:blip r:embed="rId11"/>
                  <a:srcRect/>
                  <a:tile tx="0" ty="0" sx="100000" sy="100000" flip="none" algn="tl"/>
                </a:blipFill>
                <a:latin typeface="Monotype Corsiva"/>
              </a:rPr>
              <a:t>Абоген</a:t>
            </a:r>
            <a:endParaRPr lang="ru-RU" sz="5400" kern="10" dirty="0" smtClean="0">
              <a:ln w="9525">
                <a:round/>
                <a:headEnd/>
                <a:tailEnd/>
              </a:ln>
              <a:blipFill dpi="0" rotWithShape="0">
                <a:blip r:embed="rId11"/>
                <a:srcRect/>
                <a:tile tx="0" ty="0" sx="100000" sy="100000" flip="none" algn="tl"/>
              </a:blipFill>
              <a:latin typeface="Monotype Corsiva"/>
            </a:endParaRPr>
          </a:p>
          <a:p>
            <a:pPr indent="457200">
              <a:buFont typeface="Wingdings" pitchFamily="2" charset="2"/>
              <a:buChar char="v"/>
            </a:pPr>
            <a:r>
              <a:rPr lang="ru-RU" sz="5400" kern="10" dirty="0" smtClean="0">
                <a:ln w="9525">
                  <a:round/>
                  <a:headEnd/>
                  <a:tailEnd/>
                </a:ln>
                <a:blipFill dpi="0" rotWithShape="0">
                  <a:blip r:embed="rId11"/>
                  <a:srcRect/>
                  <a:tile tx="0" ty="0" sx="100000" sy="100000" flip="none" algn="tl"/>
                </a:blipFill>
                <a:latin typeface="Monotype Corsiva"/>
              </a:rPr>
              <a:t>ГОДГ</a:t>
            </a:r>
          </a:p>
          <a:p>
            <a:pPr indent="457200">
              <a:buFont typeface="Wingdings" pitchFamily="2" charset="2"/>
              <a:buChar char="v"/>
            </a:pPr>
            <a:r>
              <a:rPr lang="ru-RU" sz="5400" kern="10" dirty="0" smtClean="0">
                <a:ln w="9525">
                  <a:round/>
                  <a:headEnd/>
                  <a:tailEnd/>
                </a:ln>
                <a:blipFill dpi="0" rotWithShape="0">
                  <a:blip r:embed="rId11"/>
                  <a:srcRect/>
                  <a:tile tx="0" ty="0" sx="100000" sy="100000" flip="none" algn="tl"/>
                </a:blipFill>
                <a:latin typeface="Monotype Corsiva"/>
              </a:rPr>
              <a:t>Ганза </a:t>
            </a:r>
          </a:p>
          <a:p>
            <a:pPr indent="457200">
              <a:buFont typeface="Wingdings" pitchFamily="2" charset="2"/>
              <a:buChar char="v"/>
            </a:pPr>
            <a:r>
              <a:rPr lang="ru-RU" sz="5400" kern="10" dirty="0" err="1" smtClean="0">
                <a:ln w="9525">
                  <a:round/>
                  <a:headEnd/>
                  <a:tailEnd/>
                </a:ln>
                <a:blipFill dpi="0" rotWithShape="0">
                  <a:blip r:embed="rId11"/>
                  <a:srcRect/>
                  <a:tile tx="0" ty="0" sx="100000" sy="100000" flip="none" algn="tl"/>
                </a:blipFill>
                <a:latin typeface="Monotype Corsiva"/>
              </a:rPr>
              <a:t>Бюссинг</a:t>
            </a:r>
            <a:endParaRPr lang="ru-RU" sz="5400" kern="10" dirty="0" smtClean="0">
              <a:ln w="9525">
                <a:round/>
                <a:headEnd/>
                <a:tailEnd/>
              </a:ln>
              <a:blipFill dpi="0" rotWithShape="0">
                <a:blip r:embed="rId11"/>
                <a:srcRect/>
                <a:tile tx="0" ty="0" sx="100000" sy="100000" flip="none" algn="tl"/>
              </a:blipFill>
              <a:latin typeface="Monotype Corsiva"/>
            </a:endParaRPr>
          </a:p>
          <a:p>
            <a:pPr indent="457200">
              <a:buFont typeface="Wingdings" pitchFamily="2" charset="2"/>
              <a:buChar char="v"/>
            </a:pPr>
            <a:r>
              <a:rPr lang="ru-RU" sz="5400" kern="10" dirty="0" err="1" smtClean="0">
                <a:ln w="9525">
                  <a:round/>
                  <a:headEnd/>
                  <a:tailEnd/>
                </a:ln>
                <a:blipFill dpi="0" rotWithShape="0">
                  <a:blip r:embed="rId11"/>
                  <a:srcRect/>
                  <a:tile tx="0" ty="0" sx="100000" sy="100000" flip="none" algn="tl"/>
                </a:blipFill>
                <a:latin typeface="Monotype Corsiva"/>
              </a:rPr>
              <a:t>Менк</a:t>
            </a:r>
            <a:r>
              <a:rPr lang="ru-RU" sz="5400" kern="10" dirty="0" smtClean="0">
                <a:ln w="9525">
                  <a:round/>
                  <a:headEnd/>
                  <a:tailEnd/>
                </a:ln>
                <a:blipFill dpi="0" rotWithShape="0">
                  <a:blip r:embed="rId11"/>
                  <a:srcRect/>
                  <a:tile tx="0" ty="0" sx="100000" sy="100000" flip="none" algn="tl"/>
                </a:blipFill>
                <a:latin typeface="Monotype Corsiva"/>
              </a:rPr>
              <a:t> и </a:t>
            </a:r>
            <a:r>
              <a:rPr lang="ru-RU" sz="5400" kern="10" dirty="0" err="1" smtClean="0">
                <a:ln w="9525">
                  <a:round/>
                  <a:headEnd/>
                  <a:tailEnd/>
                </a:ln>
                <a:blipFill dpi="0" rotWithShape="0">
                  <a:blip r:embed="rId11"/>
                  <a:srcRect/>
                  <a:tile tx="0" ty="0" sx="100000" sy="100000" flip="none" algn="tl"/>
                </a:blipFill>
                <a:latin typeface="Monotype Corsiva"/>
              </a:rPr>
              <a:t>Гамброк</a:t>
            </a:r>
            <a:endParaRPr lang="ru-RU" sz="5400" kern="10" dirty="0" smtClean="0">
              <a:ln w="9525">
                <a:round/>
                <a:headEnd/>
                <a:tailEnd/>
              </a:ln>
              <a:blipFill dpi="0" rotWithShape="0">
                <a:blip r:embed="rId11"/>
                <a:srcRect/>
                <a:tile tx="0" ty="0" sx="100000" sy="100000" flip="none" algn="tl"/>
              </a:blipFill>
              <a:latin typeface="Monotype Corsiva"/>
            </a:endParaRPr>
          </a:p>
          <a:p>
            <a:pPr indent="457200">
              <a:buFont typeface="Wingdings" pitchFamily="2" charset="2"/>
              <a:buChar char="v"/>
            </a:pPr>
            <a:r>
              <a:rPr lang="ru-RU" sz="5400" kern="10" dirty="0" smtClean="0">
                <a:ln w="9525">
                  <a:round/>
                  <a:headEnd/>
                  <a:tailEnd/>
                </a:ln>
                <a:blipFill dpi="0" rotWithShape="0">
                  <a:blip r:embed="rId11"/>
                  <a:srcRect/>
                  <a:tile tx="0" ty="0" sx="100000" sy="100000" flip="none" algn="tl"/>
                </a:blipFill>
                <a:latin typeface="Monotype Corsiva"/>
              </a:rPr>
              <a:t>и мн. др.</a:t>
            </a:r>
          </a:p>
        </p:txBody>
      </p:sp>
      <p:sp>
        <p:nvSpPr>
          <p:cNvPr id="46" name="Прямоугольник 45"/>
          <p:cNvSpPr/>
          <p:nvPr/>
        </p:nvSpPr>
        <p:spPr>
          <a:xfrm>
            <a:off x="25427059" y="6461095"/>
            <a:ext cx="4496231" cy="1015663"/>
          </a:xfrm>
          <a:prstGeom prst="rect">
            <a:avLst/>
          </a:prstGeom>
        </p:spPr>
        <p:txBody>
          <a:bodyPr wrap="none">
            <a:spAutoFit/>
          </a:bodyPr>
          <a:lstStyle/>
          <a:p>
            <a:pPr algn="ctr"/>
            <a:r>
              <a:rPr lang="ru-RU" sz="6000" b="1" u="sng" cap="all" dirty="0" smtClean="0">
                <a:solidFill>
                  <a:srgbClr val="C00000"/>
                </a:solidFill>
              </a:rPr>
              <a:t>ГЕРМАНИЯ</a:t>
            </a:r>
          </a:p>
        </p:txBody>
      </p:sp>
      <p:grpSp>
        <p:nvGrpSpPr>
          <p:cNvPr id="47" name="Группа 46"/>
          <p:cNvGrpSpPr/>
          <p:nvPr/>
        </p:nvGrpSpPr>
        <p:grpSpPr>
          <a:xfrm>
            <a:off x="0" y="0"/>
            <a:ext cx="30279975" cy="2817757"/>
            <a:chOff x="0" y="0"/>
            <a:chExt cx="30279975" cy="2817757"/>
          </a:xfrm>
        </p:grpSpPr>
        <p:grpSp>
          <p:nvGrpSpPr>
            <p:cNvPr id="48" name="Group 20"/>
            <p:cNvGrpSpPr>
              <a:grpSpLocks/>
            </p:cNvGrpSpPr>
            <p:nvPr/>
          </p:nvGrpSpPr>
          <p:grpSpPr bwMode="auto">
            <a:xfrm>
              <a:off x="0" y="0"/>
              <a:ext cx="30279975" cy="2817757"/>
              <a:chOff x="0" y="0"/>
              <a:chExt cx="19074" cy="1685"/>
            </a:xfrm>
          </p:grpSpPr>
          <p:sp>
            <p:nvSpPr>
              <p:cNvPr id="51"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52"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49" name="Рисунок 27" descr="логотип копия.jpg"/>
            <p:cNvPicPr>
              <a:picLocks noChangeAspect="1"/>
            </p:cNvPicPr>
            <p:nvPr/>
          </p:nvPicPr>
          <p:blipFill>
            <a:blip r:embed="rId13"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50" name="Прямоугольник 49"/>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spTree>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remove" nodeType="clickEffect">
                                  <p:stCondLst>
                                    <p:cond delay="0"/>
                                  </p:stCondLst>
                                  <p:childTnLst>
                                    <p:animScale>
                                      <p:cBhvr>
                                        <p:cTn id="6" dur="2000" fill="hold"/>
                                        <p:tgtEl>
                                          <p:spTgt spid="4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remove" nodeType="clickEffect">
                                  <p:stCondLst>
                                    <p:cond delay="0"/>
                                  </p:stCondLst>
                                  <p:childTnLst>
                                    <p:animScale>
                                      <p:cBhvr>
                                        <p:cTn id="10" dur="2000" fill="hold"/>
                                        <p:tgtEl>
                                          <p:spTgt spid="26"/>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remove" nodeType="clickEffect">
                                  <p:stCondLst>
                                    <p:cond delay="0"/>
                                  </p:stCondLst>
                                  <p:childTnLst>
                                    <p:animScale>
                                      <p:cBhvr>
                                        <p:cTn id="14" dur="2000" fill="hold"/>
                                        <p:tgtEl>
                                          <p:spTgt spid="27"/>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remove" nodeType="clickEffect">
                                  <p:stCondLst>
                                    <p:cond delay="0"/>
                                  </p:stCondLst>
                                  <p:childTnLst>
                                    <p:animScale>
                                      <p:cBhvr>
                                        <p:cTn id="18" dur="2000" fill="hold"/>
                                        <p:tgtEl>
                                          <p:spTgt spid="28"/>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remove" nodeType="clickEffect">
                                  <p:stCondLst>
                                    <p:cond delay="0"/>
                                  </p:stCondLst>
                                  <p:childTnLst>
                                    <p:animScale>
                                      <p:cBhvr>
                                        <p:cTn id="22" dur="2000" fill="hold"/>
                                        <p:tgtEl>
                                          <p:spTgt spid="29"/>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remove" nodeType="clickEffect">
                                  <p:stCondLst>
                                    <p:cond delay="0"/>
                                  </p:stCondLst>
                                  <p:childTnLst>
                                    <p:animScale>
                                      <p:cBhvr>
                                        <p:cTn id="26" dur="2000" fill="hold"/>
                                        <p:tgtEl>
                                          <p:spTgt spid="31"/>
                                        </p:tgtEl>
                                      </p:cBhvr>
                                      <p:by x="150000" y="150000"/>
                                    </p:animScale>
                                  </p:childTnLst>
                                </p:cTn>
                              </p:par>
                            </p:childTnLst>
                          </p:cTn>
                        </p:par>
                      </p:childTnLst>
                    </p:cTn>
                  </p:par>
                  <p:par>
                    <p:cTn id="27" fill="hold">
                      <p:stCondLst>
                        <p:cond delay="indefinite"/>
                      </p:stCondLst>
                      <p:childTnLst>
                        <p:par>
                          <p:cTn id="28" fill="hold">
                            <p:stCondLst>
                              <p:cond delay="0"/>
                            </p:stCondLst>
                            <p:childTnLst>
                              <p:par>
                                <p:cTn id="29" presetID="6" presetClass="emph" presetSubtype="0" fill="remove" nodeType="clickEffect">
                                  <p:stCondLst>
                                    <p:cond delay="0"/>
                                  </p:stCondLst>
                                  <p:childTnLst>
                                    <p:animScale>
                                      <p:cBhvr>
                                        <p:cTn id="30" dur="2000" fill="hold"/>
                                        <p:tgtEl>
                                          <p:spTgt spid="30"/>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6" presetClass="emph" presetSubtype="0" fill="remove" nodeType="clickEffect">
                                  <p:stCondLst>
                                    <p:cond delay="0"/>
                                  </p:stCondLst>
                                  <p:childTnLst>
                                    <p:animScale>
                                      <p:cBhvr>
                                        <p:cTn id="34" dur="2000" fill="hold"/>
                                        <p:tgtEl>
                                          <p:spTgt spid="32"/>
                                        </p:tgtEl>
                                      </p:cBhvr>
                                      <p:by x="150000" y="150000"/>
                                    </p:animScale>
                                  </p:childTnLst>
                                </p:cTn>
                              </p:par>
                            </p:childTnLst>
                          </p:cTn>
                        </p:par>
                      </p:childTnLst>
                    </p:cTn>
                  </p:par>
                  <p:par>
                    <p:cTn id="35" fill="hold">
                      <p:stCondLst>
                        <p:cond delay="indefinite"/>
                      </p:stCondLst>
                      <p:childTnLst>
                        <p:par>
                          <p:cTn id="36" fill="hold">
                            <p:stCondLst>
                              <p:cond delay="0"/>
                            </p:stCondLst>
                            <p:childTnLst>
                              <p:par>
                                <p:cTn id="37" presetID="6" presetClass="emph" presetSubtype="0" fill="remove" nodeType="clickEffect">
                                  <p:stCondLst>
                                    <p:cond delay="0"/>
                                  </p:stCondLst>
                                  <p:childTnLst>
                                    <p:animScale>
                                      <p:cBhvr>
                                        <p:cTn id="38"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495197" y="2960633"/>
            <a:ext cx="29289580" cy="5078313"/>
          </a:xfrm>
          <a:prstGeom prst="rect">
            <a:avLst/>
          </a:prstGeom>
        </p:spPr>
        <p:txBody>
          <a:bodyPr wrap="square">
            <a:spAutoFit/>
          </a:bodyPr>
          <a:lstStyle/>
          <a:p>
            <a:pPr algn="just"/>
            <a:r>
              <a:rPr lang="ru-RU" sz="5400" kern="10" dirty="0" smtClean="0">
                <a:ln w="9525">
                  <a:round/>
                  <a:headEnd/>
                  <a:tailEnd/>
                </a:ln>
                <a:blipFill dpi="0" rotWithShape="0">
                  <a:blip r:embed="rId2"/>
                  <a:srcRect/>
                  <a:tile tx="0" ty="0" sx="100000" sy="100000" flip="none" algn="tl"/>
                </a:blipFill>
                <a:latin typeface="Monotype Corsiva"/>
              </a:rPr>
              <a:t>	С 1940 по 1945 год, в Германии было произведено примерно 500 тыс. транспортных газогенераторных установок. Такой большой парк газогенераторной техники (более 300 тыс. только грузовых автомобилей) вызвал дефицит топливной биомассы в Германии, в результате чего немецкое правительство инициировало создание газогенераторов, работающих на торфяных брикетах и каменном угле. Любопытно, что еще до войны в Германии было изготовлено еще  около 400 тыс. транспортных газогенераторных установок типа «</a:t>
            </a:r>
            <a:r>
              <a:rPr lang="ru-RU" sz="5400" kern="10" dirty="0" err="1" smtClean="0">
                <a:ln w="9525">
                  <a:round/>
                  <a:headEnd/>
                  <a:tailEnd/>
                </a:ln>
                <a:blipFill dpi="0" rotWithShape="0">
                  <a:blip r:embed="rId2"/>
                  <a:srcRect/>
                  <a:tile tx="0" ty="0" sx="100000" sy="100000" flip="none" algn="tl"/>
                </a:blipFill>
                <a:latin typeface="Monotype Corsiva"/>
              </a:rPr>
              <a:t>Имберт</a:t>
            </a:r>
            <a:r>
              <a:rPr lang="ru-RU" sz="5400" kern="10" dirty="0" smtClean="0">
                <a:ln w="9525">
                  <a:round/>
                  <a:headEnd/>
                  <a:tailEnd/>
                </a:ln>
                <a:blipFill dpi="0" rotWithShape="0">
                  <a:blip r:embed="rId2"/>
                  <a:srcRect/>
                  <a:tile tx="0" ty="0" sx="100000" sy="100000" flip="none" algn="tl"/>
                </a:blipFill>
                <a:latin typeface="Monotype Corsiva"/>
              </a:rPr>
              <a:t>». </a:t>
            </a:r>
          </a:p>
        </p:txBody>
      </p:sp>
      <p:pic>
        <p:nvPicPr>
          <p:cNvPr id="20" name="Рисунок 19" descr="Рис_2 Газогенератор для легковых автомобилей Wacker.jpg"/>
          <p:cNvPicPr>
            <a:picLocks noChangeAspect="1"/>
          </p:cNvPicPr>
          <p:nvPr/>
        </p:nvPicPr>
        <p:blipFill>
          <a:blip r:embed="rId3" cstate="print"/>
          <a:stretch>
            <a:fillRect/>
          </a:stretch>
        </p:blipFill>
        <p:spPr>
          <a:xfrm>
            <a:off x="0" y="8032731"/>
            <a:ext cx="7175086" cy="5760000"/>
          </a:xfrm>
          <a:prstGeom prst="rect">
            <a:avLst/>
          </a:prstGeom>
          <a:ln>
            <a:solidFill>
              <a:schemeClr val="tx1"/>
            </a:solidFill>
          </a:ln>
        </p:spPr>
      </p:pic>
      <p:pic>
        <p:nvPicPr>
          <p:cNvPr id="21" name="Рисунок 20" descr="Рис_17 Газогенераторный легковой автомобиль.jpg"/>
          <p:cNvPicPr>
            <a:picLocks noChangeAspect="1"/>
          </p:cNvPicPr>
          <p:nvPr/>
        </p:nvPicPr>
        <p:blipFill>
          <a:blip r:embed="rId4" cstate="print"/>
          <a:stretch>
            <a:fillRect/>
          </a:stretch>
        </p:blipFill>
        <p:spPr>
          <a:xfrm>
            <a:off x="7281807" y="8032731"/>
            <a:ext cx="7680000" cy="5760000"/>
          </a:xfrm>
          <a:prstGeom prst="rect">
            <a:avLst/>
          </a:prstGeom>
          <a:ln>
            <a:solidFill>
              <a:schemeClr val="tx1"/>
            </a:solidFill>
          </a:ln>
        </p:spPr>
      </p:pic>
      <p:pic>
        <p:nvPicPr>
          <p:cNvPr id="22" name="Рисунок 21" descr="Рис_18 Газогенераторный мотоцикл производства Франции Пежо Р-107, 1933 г.jpg"/>
          <p:cNvPicPr>
            <a:picLocks noChangeAspect="1"/>
          </p:cNvPicPr>
          <p:nvPr/>
        </p:nvPicPr>
        <p:blipFill>
          <a:blip r:embed="rId5" cstate="print"/>
          <a:stretch>
            <a:fillRect/>
          </a:stretch>
        </p:blipFill>
        <p:spPr>
          <a:xfrm>
            <a:off x="15068549" y="8032731"/>
            <a:ext cx="7027810" cy="5760000"/>
          </a:xfrm>
          <a:prstGeom prst="rect">
            <a:avLst/>
          </a:prstGeom>
          <a:ln>
            <a:solidFill>
              <a:schemeClr val="tx1"/>
            </a:solidFill>
          </a:ln>
        </p:spPr>
      </p:pic>
      <p:pic>
        <p:nvPicPr>
          <p:cNvPr id="23" name="Рисунок 22" descr="Рис_24 Газогенераторный автомобиль, Ford.jpg"/>
          <p:cNvPicPr>
            <a:picLocks noChangeAspect="1"/>
          </p:cNvPicPr>
          <p:nvPr/>
        </p:nvPicPr>
        <p:blipFill>
          <a:blip r:embed="rId6" cstate="print"/>
          <a:stretch>
            <a:fillRect/>
          </a:stretch>
        </p:blipFill>
        <p:spPr>
          <a:xfrm>
            <a:off x="22205209" y="8032731"/>
            <a:ext cx="8074766" cy="5760000"/>
          </a:xfrm>
          <a:prstGeom prst="rect">
            <a:avLst/>
          </a:prstGeom>
          <a:ln>
            <a:solidFill>
              <a:schemeClr val="tx1"/>
            </a:solidFill>
          </a:ln>
        </p:spPr>
      </p:pic>
      <p:pic>
        <p:nvPicPr>
          <p:cNvPr id="25" name="Рисунок 24" descr="Рис_40 Газогенераторный мотоцикл.jpg"/>
          <p:cNvPicPr>
            <a:picLocks noChangeAspect="1"/>
          </p:cNvPicPr>
          <p:nvPr/>
        </p:nvPicPr>
        <p:blipFill>
          <a:blip r:embed="rId7" cstate="print"/>
          <a:stretch>
            <a:fillRect/>
          </a:stretch>
        </p:blipFill>
        <p:spPr>
          <a:xfrm>
            <a:off x="0" y="14819341"/>
            <a:ext cx="7679999" cy="5760000"/>
          </a:xfrm>
          <a:prstGeom prst="rect">
            <a:avLst/>
          </a:prstGeom>
        </p:spPr>
      </p:pic>
      <p:pic>
        <p:nvPicPr>
          <p:cNvPr id="26" name="Рисунок 25" descr="Рис_41 Газогенераторный легковой автомобиль Adler Diplomat 1939 г.jpg"/>
          <p:cNvPicPr>
            <a:picLocks noChangeAspect="1"/>
          </p:cNvPicPr>
          <p:nvPr/>
        </p:nvPicPr>
        <p:blipFill>
          <a:blip r:embed="rId8" cstate="print"/>
          <a:stretch>
            <a:fillRect/>
          </a:stretch>
        </p:blipFill>
        <p:spPr>
          <a:xfrm>
            <a:off x="7781873" y="14819341"/>
            <a:ext cx="7679999" cy="5760000"/>
          </a:xfrm>
          <a:prstGeom prst="rect">
            <a:avLst/>
          </a:prstGeom>
        </p:spPr>
      </p:pic>
      <p:pic>
        <p:nvPicPr>
          <p:cNvPr id="27" name="Рисунок 26" descr="Рис_38 Газогенераторный трактор Lanz-Bulldog .jpg"/>
          <p:cNvPicPr>
            <a:picLocks noChangeAspect="1"/>
          </p:cNvPicPr>
          <p:nvPr/>
        </p:nvPicPr>
        <p:blipFill>
          <a:blip r:embed="rId9" cstate="print"/>
          <a:stretch>
            <a:fillRect/>
          </a:stretch>
        </p:blipFill>
        <p:spPr>
          <a:xfrm>
            <a:off x="15568615" y="14819341"/>
            <a:ext cx="8185263" cy="5760000"/>
          </a:xfrm>
          <a:prstGeom prst="rect">
            <a:avLst/>
          </a:prstGeom>
        </p:spPr>
      </p:pic>
      <p:pic>
        <p:nvPicPr>
          <p:cNvPr id="28" name="Рисунок 27" descr="Рис_42 Газогенераторный трактор.jpg"/>
          <p:cNvPicPr>
            <a:picLocks noChangeAspect="1"/>
          </p:cNvPicPr>
          <p:nvPr/>
        </p:nvPicPr>
        <p:blipFill>
          <a:blip r:embed="rId10" cstate="print"/>
          <a:srcRect t="19970" b="12621"/>
          <a:stretch>
            <a:fillRect/>
          </a:stretch>
        </p:blipFill>
        <p:spPr>
          <a:xfrm>
            <a:off x="23855423" y="14819341"/>
            <a:ext cx="6424552" cy="5774319"/>
          </a:xfrm>
          <a:prstGeom prst="rect">
            <a:avLst/>
          </a:prstGeom>
        </p:spPr>
      </p:pic>
      <p:sp>
        <p:nvSpPr>
          <p:cNvPr id="33" name="Прямоугольник 32"/>
          <p:cNvSpPr/>
          <p:nvPr/>
        </p:nvSpPr>
        <p:spPr>
          <a:xfrm>
            <a:off x="-1" y="13819209"/>
            <a:ext cx="7210369" cy="923330"/>
          </a:xfrm>
          <a:prstGeom prst="rect">
            <a:avLst/>
          </a:prstGeom>
        </p:spPr>
        <p:txBody>
          <a:bodyPr wrap="square">
            <a:spAutoFit/>
          </a:bodyPr>
          <a:lstStyle/>
          <a:p>
            <a:pPr algn="ctr"/>
            <a:r>
              <a:rPr lang="ru-RU" sz="5400" kern="10" dirty="0" smtClean="0">
                <a:ln w="9525">
                  <a:round/>
                  <a:headEnd/>
                  <a:tailEnd/>
                </a:ln>
                <a:blipFill dpi="0" rotWithShape="0">
                  <a:blip r:embed="rId2"/>
                  <a:srcRect/>
                  <a:tile tx="0" ty="0" sx="100000" sy="100000" flip="none" algn="tl"/>
                </a:blipFill>
                <a:latin typeface="Monotype Corsiva"/>
              </a:rPr>
              <a:t>«</a:t>
            </a:r>
            <a:r>
              <a:rPr lang="ru-RU" sz="5400" kern="10" dirty="0" err="1" smtClean="0">
                <a:ln w="9525">
                  <a:round/>
                  <a:headEnd/>
                  <a:tailEnd/>
                </a:ln>
                <a:blipFill dpi="0" rotWithShape="0">
                  <a:blip r:embed="rId2"/>
                  <a:srcRect/>
                  <a:tile tx="0" ty="0" sx="100000" sy="100000" flip="none" algn="tl"/>
                </a:blipFill>
                <a:latin typeface="Monotype Corsiva"/>
              </a:rPr>
              <a:t>Васкер</a:t>
            </a:r>
            <a:r>
              <a:rPr lang="ru-RU" sz="5400" kern="10" dirty="0" smtClean="0">
                <a:ln w="9525">
                  <a:round/>
                  <a:headEnd/>
                  <a:tailEnd/>
                </a:ln>
                <a:blipFill dpi="0" rotWithShape="0">
                  <a:blip r:embed="rId2"/>
                  <a:srcRect/>
                  <a:tile tx="0" ty="0" sx="100000" sy="100000" flip="none" algn="tl"/>
                </a:blipFill>
                <a:latin typeface="Monotype Corsiva"/>
              </a:rPr>
              <a:t>»</a:t>
            </a:r>
          </a:p>
        </p:txBody>
      </p:sp>
      <p:sp>
        <p:nvSpPr>
          <p:cNvPr id="34" name="Прямоугольник 33"/>
          <p:cNvSpPr/>
          <p:nvPr/>
        </p:nvSpPr>
        <p:spPr>
          <a:xfrm>
            <a:off x="14997111" y="13890647"/>
            <a:ext cx="7067493" cy="923330"/>
          </a:xfrm>
          <a:prstGeom prst="rect">
            <a:avLst/>
          </a:prstGeom>
        </p:spPr>
        <p:txBody>
          <a:bodyPr wrap="square">
            <a:spAutoFit/>
          </a:bodyPr>
          <a:lstStyle/>
          <a:p>
            <a:pPr algn="ctr"/>
            <a:r>
              <a:rPr lang="fr-FR" sz="5400" kern="10" dirty="0" smtClean="0">
                <a:ln w="9525">
                  <a:round/>
                  <a:headEnd/>
                  <a:tailEnd/>
                </a:ln>
                <a:blipFill dpi="0" rotWithShape="0">
                  <a:blip r:embed="rId2"/>
                  <a:srcRect/>
                  <a:tile tx="0" ty="0" sx="100000" sy="100000" flip="none" algn="tl"/>
                </a:blipFill>
                <a:latin typeface="Monotype Corsiva"/>
              </a:rPr>
              <a:t>«Peugeot P-107»</a:t>
            </a:r>
            <a:r>
              <a:rPr lang="ru-RU" sz="5400" kern="10" dirty="0" smtClean="0">
                <a:ln w="9525">
                  <a:round/>
                  <a:headEnd/>
                  <a:tailEnd/>
                </a:ln>
                <a:blipFill dpi="0" rotWithShape="0">
                  <a:blip r:embed="rId2"/>
                  <a:srcRect/>
                  <a:tile tx="0" ty="0" sx="100000" sy="100000" flip="none" algn="tl"/>
                </a:blipFill>
                <a:latin typeface="Monotype Corsiva"/>
              </a:rPr>
              <a:t> 1932 г.</a:t>
            </a:r>
          </a:p>
        </p:txBody>
      </p:sp>
      <p:sp>
        <p:nvSpPr>
          <p:cNvPr id="35" name="Прямоугольник 34"/>
          <p:cNvSpPr/>
          <p:nvPr/>
        </p:nvSpPr>
        <p:spPr>
          <a:xfrm>
            <a:off x="22140911" y="13890647"/>
            <a:ext cx="8139064" cy="923330"/>
          </a:xfrm>
          <a:prstGeom prst="rect">
            <a:avLst/>
          </a:prstGeom>
        </p:spPr>
        <p:txBody>
          <a:bodyPr wrap="square">
            <a:spAutoFit/>
          </a:bodyPr>
          <a:lstStyle/>
          <a:p>
            <a:pPr algn="ctr"/>
            <a:r>
              <a:rPr lang="en-US" sz="5400" kern="10" dirty="0" smtClean="0">
                <a:ln w="9525">
                  <a:round/>
                  <a:headEnd/>
                  <a:tailEnd/>
                </a:ln>
                <a:blipFill dpi="0" rotWithShape="0">
                  <a:blip r:embed="rId2"/>
                  <a:srcRect/>
                  <a:tile tx="0" ty="0" sx="100000" sy="100000" flip="none" algn="tl"/>
                </a:blipFill>
                <a:latin typeface="Monotype Corsiva"/>
              </a:rPr>
              <a:t>Ford</a:t>
            </a:r>
            <a:r>
              <a:rPr lang="ru-RU" sz="5400" kern="10" dirty="0" smtClean="0">
                <a:ln w="9525">
                  <a:round/>
                  <a:headEnd/>
                  <a:tailEnd/>
                </a:ln>
                <a:blipFill dpi="0" rotWithShape="0">
                  <a:blip r:embed="rId2"/>
                  <a:srcRect/>
                  <a:tile tx="0" ty="0" sx="100000" sy="100000" flip="none" algn="tl"/>
                </a:blipFill>
                <a:latin typeface="Monotype Corsiva"/>
              </a:rPr>
              <a:t> 1937 г.</a:t>
            </a:r>
          </a:p>
        </p:txBody>
      </p:sp>
      <p:sp>
        <p:nvSpPr>
          <p:cNvPr id="36" name="Прямоугольник 35"/>
          <p:cNvSpPr/>
          <p:nvPr/>
        </p:nvSpPr>
        <p:spPr>
          <a:xfrm>
            <a:off x="7710435" y="20571420"/>
            <a:ext cx="7858180" cy="923330"/>
          </a:xfrm>
          <a:prstGeom prst="rect">
            <a:avLst/>
          </a:prstGeom>
        </p:spPr>
        <p:txBody>
          <a:bodyPr wrap="square">
            <a:spAutoFit/>
          </a:bodyPr>
          <a:lstStyle/>
          <a:p>
            <a:pPr algn="ctr"/>
            <a:r>
              <a:rPr lang="ru-RU" sz="5400" kern="10" dirty="0" smtClean="0">
                <a:ln w="9525">
                  <a:round/>
                  <a:headEnd/>
                  <a:tailEnd/>
                </a:ln>
                <a:blipFill dpi="0" rotWithShape="0">
                  <a:blip r:embed="rId2"/>
                  <a:srcRect/>
                  <a:tile tx="0" ty="0" sx="100000" sy="100000" flip="none" algn="tl"/>
                </a:blipFill>
                <a:latin typeface="Monotype Corsiva"/>
              </a:rPr>
              <a:t>Адлер-дипломат 1943 г.</a:t>
            </a:r>
          </a:p>
        </p:txBody>
      </p:sp>
      <p:sp>
        <p:nvSpPr>
          <p:cNvPr id="37" name="Прямоугольник 36"/>
          <p:cNvSpPr/>
          <p:nvPr/>
        </p:nvSpPr>
        <p:spPr>
          <a:xfrm>
            <a:off x="23926861" y="20509865"/>
            <a:ext cx="6353114" cy="923330"/>
          </a:xfrm>
          <a:prstGeom prst="rect">
            <a:avLst/>
          </a:prstGeom>
        </p:spPr>
        <p:txBody>
          <a:bodyPr wrap="square">
            <a:spAutoFit/>
          </a:bodyPr>
          <a:lstStyle/>
          <a:p>
            <a:pPr algn="ctr"/>
            <a:r>
              <a:rPr lang="en-US" sz="5400" kern="10" dirty="0" err="1" smtClean="0">
                <a:ln w="9525">
                  <a:round/>
                  <a:headEnd/>
                  <a:tailEnd/>
                </a:ln>
                <a:blipFill dpi="0" rotWithShape="0">
                  <a:blip r:embed="rId2"/>
                  <a:srcRect/>
                  <a:tile tx="0" ty="0" sx="100000" sy="100000" flip="none" algn="tl"/>
                </a:blipFill>
                <a:latin typeface="Monotype Corsiva"/>
              </a:rPr>
              <a:t>Micromax</a:t>
            </a:r>
            <a:r>
              <a:rPr lang="ru-RU" sz="5400" kern="10" dirty="0" smtClean="0">
                <a:ln w="9525">
                  <a:round/>
                  <a:headEnd/>
                  <a:tailEnd/>
                </a:ln>
                <a:blipFill dpi="0" rotWithShape="0">
                  <a:blip r:embed="rId2"/>
                  <a:srcRect/>
                  <a:tile tx="0" ty="0" sx="100000" sy="100000" flip="none" algn="tl"/>
                </a:blipFill>
                <a:latin typeface="Monotype Corsiva"/>
              </a:rPr>
              <a:t>, 1944 г.</a:t>
            </a:r>
          </a:p>
        </p:txBody>
      </p:sp>
      <p:sp>
        <p:nvSpPr>
          <p:cNvPr id="38" name="Прямоугольник 37"/>
          <p:cNvSpPr/>
          <p:nvPr/>
        </p:nvSpPr>
        <p:spPr>
          <a:xfrm>
            <a:off x="15497177" y="20509865"/>
            <a:ext cx="8215370" cy="923330"/>
          </a:xfrm>
          <a:prstGeom prst="rect">
            <a:avLst/>
          </a:prstGeom>
        </p:spPr>
        <p:txBody>
          <a:bodyPr wrap="square">
            <a:spAutoFit/>
          </a:bodyPr>
          <a:lstStyle/>
          <a:p>
            <a:pPr algn="ctr"/>
            <a:r>
              <a:rPr lang="en-US" sz="5400" kern="10" dirty="0" err="1" smtClean="0">
                <a:ln w="9525">
                  <a:round/>
                  <a:headEnd/>
                  <a:tailEnd/>
                </a:ln>
                <a:blipFill dpi="0" rotWithShape="0">
                  <a:blip r:embed="rId2"/>
                  <a:srcRect/>
                  <a:tile tx="0" ty="0" sx="100000" sy="100000" flip="none" algn="tl"/>
                </a:blipFill>
                <a:latin typeface="Monotype Corsiva"/>
              </a:rPr>
              <a:t>Lanz</a:t>
            </a:r>
            <a:r>
              <a:rPr lang="ru-RU" sz="5400" kern="10" dirty="0" smtClean="0">
                <a:ln w="9525">
                  <a:round/>
                  <a:headEnd/>
                  <a:tailEnd/>
                </a:ln>
                <a:blipFill dpi="0" rotWithShape="0">
                  <a:blip r:embed="rId2"/>
                  <a:srcRect/>
                  <a:tile tx="0" ty="0" sx="100000" sy="100000" flip="none" algn="tl"/>
                </a:blipFill>
                <a:latin typeface="Monotype Corsiva"/>
              </a:rPr>
              <a:t>-</a:t>
            </a:r>
            <a:r>
              <a:rPr lang="en-US" sz="5400" kern="10" dirty="0" smtClean="0">
                <a:ln w="9525">
                  <a:round/>
                  <a:headEnd/>
                  <a:tailEnd/>
                </a:ln>
                <a:blipFill dpi="0" rotWithShape="0">
                  <a:blip r:embed="rId2"/>
                  <a:srcRect/>
                  <a:tile tx="0" ty="0" sx="100000" sy="100000" flip="none" algn="tl"/>
                </a:blipFill>
                <a:latin typeface="Monotype Corsiva"/>
              </a:rPr>
              <a:t>Bulldog</a:t>
            </a:r>
            <a:r>
              <a:rPr lang="ru-RU" sz="5400" kern="10" dirty="0" smtClean="0">
                <a:ln w="9525">
                  <a:round/>
                  <a:headEnd/>
                  <a:tailEnd/>
                </a:ln>
                <a:blipFill dpi="0" rotWithShape="0">
                  <a:blip r:embed="rId2"/>
                  <a:srcRect/>
                  <a:tile tx="0" ty="0" sx="100000" sy="100000" flip="none" algn="tl"/>
                </a:blipFill>
                <a:latin typeface="Monotype Corsiva"/>
              </a:rPr>
              <a:t> 1945.</a:t>
            </a:r>
          </a:p>
        </p:txBody>
      </p:sp>
      <p:grpSp>
        <p:nvGrpSpPr>
          <p:cNvPr id="24" name="Группа 23"/>
          <p:cNvGrpSpPr/>
          <p:nvPr/>
        </p:nvGrpSpPr>
        <p:grpSpPr>
          <a:xfrm>
            <a:off x="0" y="0"/>
            <a:ext cx="30279975" cy="2817757"/>
            <a:chOff x="0" y="0"/>
            <a:chExt cx="30279975" cy="2817757"/>
          </a:xfrm>
        </p:grpSpPr>
        <p:grpSp>
          <p:nvGrpSpPr>
            <p:cNvPr id="29" name="Group 20"/>
            <p:cNvGrpSpPr>
              <a:grpSpLocks/>
            </p:cNvGrpSpPr>
            <p:nvPr/>
          </p:nvGrpSpPr>
          <p:grpSpPr bwMode="auto">
            <a:xfrm>
              <a:off x="0" y="0"/>
              <a:ext cx="30279975" cy="2817757"/>
              <a:chOff x="0" y="0"/>
              <a:chExt cx="19074" cy="1685"/>
            </a:xfrm>
          </p:grpSpPr>
          <p:sp>
            <p:nvSpPr>
              <p:cNvPr id="32"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39"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30" name="Рисунок 27" descr="логотип копия.jpg"/>
            <p:cNvPicPr>
              <a:picLocks noChangeAspect="1"/>
            </p:cNvPicPr>
            <p:nvPr/>
          </p:nvPicPr>
          <p:blipFill>
            <a:blip r:embed="rId11"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31" name="Прямоугольник 30"/>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spTree>
  </p:cSld>
  <p:clrMapOvr>
    <a:masterClrMapping/>
  </p:clrMapOvr>
  <p:transition advTm="30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Группа 19"/>
          <p:cNvGrpSpPr/>
          <p:nvPr/>
        </p:nvGrpSpPr>
        <p:grpSpPr>
          <a:xfrm>
            <a:off x="852387" y="8032731"/>
            <a:ext cx="19031196" cy="12553374"/>
            <a:chOff x="852387" y="8247045"/>
            <a:chExt cx="19031196" cy="12553374"/>
          </a:xfrm>
        </p:grpSpPr>
        <p:pic>
          <p:nvPicPr>
            <p:cNvPr id="10" name="Рисунок 9" descr="Рис_45 Учебно-тренировочный Pz.I с котлом Тип III.jpg"/>
            <p:cNvPicPr>
              <a:picLocks noChangeAspect="1"/>
            </p:cNvPicPr>
            <p:nvPr/>
          </p:nvPicPr>
          <p:blipFill>
            <a:blip r:embed="rId2" cstate="print"/>
            <a:stretch>
              <a:fillRect/>
            </a:stretch>
          </p:blipFill>
          <p:spPr>
            <a:xfrm>
              <a:off x="923825" y="14462151"/>
              <a:ext cx="9286940" cy="6338268"/>
            </a:xfrm>
            <a:prstGeom prst="rect">
              <a:avLst/>
            </a:prstGeom>
            <a:ln>
              <a:solidFill>
                <a:schemeClr val="tx1"/>
              </a:solidFill>
            </a:ln>
          </p:spPr>
        </p:pic>
        <p:pic>
          <p:nvPicPr>
            <p:cNvPr id="11" name="Рисунок 10" descr="Рис_45_01.jpg"/>
            <p:cNvPicPr>
              <a:picLocks noChangeAspect="1"/>
            </p:cNvPicPr>
            <p:nvPr/>
          </p:nvPicPr>
          <p:blipFill>
            <a:blip r:embed="rId3" cstate="print"/>
            <a:stretch>
              <a:fillRect/>
            </a:stretch>
          </p:blipFill>
          <p:spPr>
            <a:xfrm>
              <a:off x="10210765" y="14462151"/>
              <a:ext cx="9672818" cy="6226876"/>
            </a:xfrm>
            <a:prstGeom prst="rect">
              <a:avLst/>
            </a:prstGeom>
            <a:ln>
              <a:solidFill>
                <a:schemeClr val="tx1"/>
              </a:solidFill>
            </a:ln>
          </p:spPr>
        </p:pic>
        <p:pic>
          <p:nvPicPr>
            <p:cNvPr id="12" name="Рисунок 11" descr="Рис_45_02.jpg"/>
            <p:cNvPicPr>
              <a:picLocks noChangeAspect="1"/>
            </p:cNvPicPr>
            <p:nvPr/>
          </p:nvPicPr>
          <p:blipFill>
            <a:blip r:embed="rId4" cstate="print"/>
            <a:stretch>
              <a:fillRect/>
            </a:stretch>
          </p:blipFill>
          <p:spPr>
            <a:xfrm>
              <a:off x="852387" y="8389921"/>
              <a:ext cx="9345700" cy="6084000"/>
            </a:xfrm>
            <a:prstGeom prst="rect">
              <a:avLst/>
            </a:prstGeom>
            <a:ln>
              <a:solidFill>
                <a:schemeClr val="tx1"/>
              </a:solidFill>
            </a:ln>
          </p:spPr>
        </p:pic>
        <p:pic>
          <p:nvPicPr>
            <p:cNvPr id="13" name="Рисунок 12" descr="Рис_45_03.jpg"/>
            <p:cNvPicPr>
              <a:picLocks noChangeAspect="1"/>
            </p:cNvPicPr>
            <p:nvPr/>
          </p:nvPicPr>
          <p:blipFill>
            <a:blip r:embed="rId5" cstate="print"/>
            <a:stretch>
              <a:fillRect/>
            </a:stretch>
          </p:blipFill>
          <p:spPr>
            <a:xfrm>
              <a:off x="10139327" y="8247045"/>
              <a:ext cx="9715568" cy="6193675"/>
            </a:xfrm>
            <a:prstGeom prst="rect">
              <a:avLst/>
            </a:prstGeom>
            <a:ln>
              <a:solidFill>
                <a:schemeClr val="tx1"/>
              </a:solidFill>
            </a:ln>
          </p:spPr>
        </p:pic>
      </p:grpSp>
      <p:sp>
        <p:nvSpPr>
          <p:cNvPr id="17" name="TextBox 16"/>
          <p:cNvSpPr txBox="1"/>
          <p:nvPr/>
        </p:nvSpPr>
        <p:spPr>
          <a:xfrm>
            <a:off x="566635" y="3032071"/>
            <a:ext cx="29218142" cy="5139869"/>
          </a:xfrm>
          <a:prstGeom prst="rect">
            <a:avLst/>
          </a:prstGeom>
          <a:noFill/>
        </p:spPr>
        <p:txBody>
          <a:bodyPr wrap="square" rtlCol="0">
            <a:spAutoFit/>
          </a:bodyPr>
          <a:lstStyle/>
          <a:p>
            <a:pPr algn="just"/>
            <a:r>
              <a:rPr lang="ru-RU" dirty="0" smtClean="0"/>
              <a:t>	</a:t>
            </a:r>
            <a:r>
              <a:rPr lang="ru-RU" sz="5400" kern="10" dirty="0" smtClean="0">
                <a:ln w="9525">
                  <a:round/>
                  <a:headEnd/>
                  <a:tailEnd/>
                </a:ln>
                <a:blipFill dpi="0" rotWithShape="0">
                  <a:blip r:embed="rId6"/>
                  <a:srcRect/>
                  <a:tile tx="0" ty="0" sx="100000" sy="100000" flip="none" algn="tl"/>
                </a:blipFill>
                <a:latin typeface="Monotype Corsiva"/>
              </a:rPr>
              <a:t>В Германии был разработан съемный транспортный газогенератор, используемый для учебных целей и для транспортировки военной техники к Восточному фронту, который по ее прибытии в прифронтовые районы отправлялся обратно для установки и транспортировки новых военных транспортных средств. В Германии к 1943 г. было коммерчески доступно 7 типов транспортных газогенераторов, по количеству  использования которых в народном хозяйстве германия вышла на второе место в мире после СССР.</a:t>
            </a:r>
          </a:p>
        </p:txBody>
      </p:sp>
      <p:sp>
        <p:nvSpPr>
          <p:cNvPr id="18" name="TextBox 17"/>
          <p:cNvSpPr txBox="1"/>
          <p:nvPr/>
        </p:nvSpPr>
        <p:spPr>
          <a:xfrm>
            <a:off x="24855555" y="7175475"/>
            <a:ext cx="4786346" cy="984885"/>
          </a:xfrm>
          <a:prstGeom prst="rect">
            <a:avLst/>
          </a:prstGeom>
          <a:noFill/>
        </p:spPr>
        <p:txBody>
          <a:bodyPr wrap="square" rtlCol="0">
            <a:spAutoFit/>
          </a:bodyPr>
          <a:lstStyle/>
          <a:p>
            <a:r>
              <a:rPr lang="ru-RU" b="1" u="sng" dirty="0" smtClean="0">
                <a:solidFill>
                  <a:srgbClr val="C00000"/>
                </a:solidFill>
                <a:latin typeface="Times New Roman" pitchFamily="18" charset="0"/>
                <a:cs typeface="Times New Roman" pitchFamily="18" charset="0"/>
              </a:rPr>
              <a:t>ГЕРМАНИЯ</a:t>
            </a:r>
            <a:endParaRPr lang="ru-RU" b="1" u="sng" dirty="0">
              <a:solidFill>
                <a:srgbClr val="C00000"/>
              </a:solidFill>
              <a:latin typeface="Times New Roman" pitchFamily="18" charset="0"/>
              <a:cs typeface="Times New Roman" pitchFamily="18" charset="0"/>
            </a:endParaRPr>
          </a:p>
        </p:txBody>
      </p:sp>
      <p:grpSp>
        <p:nvGrpSpPr>
          <p:cNvPr id="21" name="Группа 20"/>
          <p:cNvGrpSpPr/>
          <p:nvPr/>
        </p:nvGrpSpPr>
        <p:grpSpPr>
          <a:xfrm>
            <a:off x="20212085" y="8389921"/>
            <a:ext cx="9286940" cy="13104829"/>
            <a:chOff x="20212085" y="8389921"/>
            <a:chExt cx="9286940" cy="13104829"/>
          </a:xfrm>
        </p:grpSpPr>
        <p:pic>
          <p:nvPicPr>
            <p:cNvPr id="9" name="Рисунок 8" descr="Рис_39 Газогенераторный грузовой автомобиль.jpg"/>
            <p:cNvPicPr>
              <a:picLocks noChangeAspect="1"/>
            </p:cNvPicPr>
            <p:nvPr/>
          </p:nvPicPr>
          <p:blipFill>
            <a:blip r:embed="rId7" cstate="print"/>
            <a:stretch>
              <a:fillRect/>
            </a:stretch>
          </p:blipFill>
          <p:spPr>
            <a:xfrm>
              <a:off x="20283523" y="8389921"/>
              <a:ext cx="9215502" cy="5966720"/>
            </a:xfrm>
            <a:prstGeom prst="rect">
              <a:avLst/>
            </a:prstGeom>
            <a:ln>
              <a:solidFill>
                <a:schemeClr val="tx1"/>
              </a:solidFill>
            </a:ln>
          </p:spPr>
        </p:pic>
        <p:pic>
          <p:nvPicPr>
            <p:cNvPr id="14" name="Рисунок 13" descr="Рис_67а Производство газогенераторных автомобилей в Испании 1940 г .jpg"/>
            <p:cNvPicPr>
              <a:picLocks noChangeAspect="1"/>
            </p:cNvPicPr>
            <p:nvPr/>
          </p:nvPicPr>
          <p:blipFill>
            <a:blip r:embed="rId8" cstate="print"/>
            <a:srcRect b="6948"/>
            <a:stretch>
              <a:fillRect/>
            </a:stretch>
          </p:blipFill>
          <p:spPr>
            <a:xfrm>
              <a:off x="20283523" y="14247837"/>
              <a:ext cx="9215502" cy="4647767"/>
            </a:xfrm>
            <a:prstGeom prst="rect">
              <a:avLst/>
            </a:prstGeom>
            <a:ln>
              <a:solidFill>
                <a:schemeClr val="tx1"/>
              </a:solidFill>
            </a:ln>
          </p:spPr>
        </p:pic>
        <p:sp>
          <p:nvSpPr>
            <p:cNvPr id="19" name="Прямоугольник 18"/>
            <p:cNvSpPr/>
            <p:nvPr/>
          </p:nvSpPr>
          <p:spPr>
            <a:xfrm>
              <a:off x="20212085" y="18909427"/>
              <a:ext cx="9286940" cy="2585323"/>
            </a:xfrm>
            <a:prstGeom prst="rect">
              <a:avLst/>
            </a:prstGeom>
          </p:spPr>
          <p:txBody>
            <a:bodyPr wrap="square">
              <a:spAutoFit/>
            </a:bodyPr>
            <a:lstStyle/>
            <a:p>
              <a:pPr algn="just"/>
              <a:r>
                <a:rPr lang="ru-RU" sz="5400" kern="10" dirty="0" smtClean="0">
                  <a:ln w="9525">
                    <a:round/>
                    <a:headEnd/>
                    <a:tailEnd/>
                  </a:ln>
                  <a:blipFill dpi="0" rotWithShape="0">
                    <a:blip r:embed="rId6"/>
                    <a:srcRect/>
                    <a:tile tx="0" ty="0" sx="100000" sy="100000" flip="none" algn="tl"/>
                  </a:blipFill>
                  <a:latin typeface="Monotype Corsiva"/>
                </a:rPr>
                <a:t>        Производство </a:t>
              </a:r>
              <a:r>
                <a:rPr lang="ru-RU" sz="5400" kern="10" dirty="0" err="1" smtClean="0">
                  <a:ln w="9525">
                    <a:round/>
                    <a:headEnd/>
                    <a:tailEnd/>
                  </a:ln>
                  <a:blipFill dpi="0" rotWithShape="0">
                    <a:blip r:embed="rId6"/>
                    <a:srcRect/>
                    <a:tile tx="0" ty="0" sx="100000" sy="100000" flip="none" algn="tl"/>
                  </a:blipFill>
                  <a:latin typeface="Monotype Corsiva"/>
                </a:rPr>
                <a:t>газогенератор-ных</a:t>
              </a:r>
              <a:r>
                <a:rPr lang="ru-RU" sz="5400" kern="10" dirty="0" smtClean="0">
                  <a:ln w="9525">
                    <a:round/>
                    <a:headEnd/>
                    <a:tailEnd/>
                  </a:ln>
                  <a:blipFill dpi="0" rotWithShape="0">
                    <a:blip r:embed="rId6"/>
                    <a:srcRect/>
                    <a:tile tx="0" ty="0" sx="100000" sy="100000" flip="none" algn="tl"/>
                  </a:blipFill>
                  <a:latin typeface="Monotype Corsiva"/>
                </a:rPr>
                <a:t> автомобилей «Фиат» в германии, 1940 г. </a:t>
              </a:r>
            </a:p>
          </p:txBody>
        </p:sp>
      </p:grpSp>
      <p:sp>
        <p:nvSpPr>
          <p:cNvPr id="22" name="Прямоугольник 21"/>
          <p:cNvSpPr/>
          <p:nvPr/>
        </p:nvSpPr>
        <p:spPr>
          <a:xfrm>
            <a:off x="638073" y="20571420"/>
            <a:ext cx="19216822" cy="923330"/>
          </a:xfrm>
          <a:prstGeom prst="rect">
            <a:avLst/>
          </a:prstGeom>
        </p:spPr>
        <p:txBody>
          <a:bodyPr wrap="square">
            <a:spAutoFit/>
          </a:bodyPr>
          <a:lstStyle/>
          <a:p>
            <a:r>
              <a:rPr lang="ru-RU" sz="5400" kern="10" dirty="0" smtClean="0">
                <a:ln w="9525">
                  <a:round/>
                  <a:headEnd/>
                  <a:tailEnd/>
                </a:ln>
                <a:blipFill dpi="0" rotWithShape="0">
                  <a:blip r:embed="rId6"/>
                  <a:srcRect/>
                  <a:tile tx="0" ty="0" sx="100000" sy="100000" flip="none" algn="tl"/>
                </a:blipFill>
                <a:latin typeface="Monotype Corsiva"/>
              </a:rPr>
              <a:t>	Учебно-тренировочный газогенераторный танк </a:t>
            </a:r>
            <a:r>
              <a:rPr lang="ru-RU" sz="5400" kern="10" dirty="0" err="1" smtClean="0">
                <a:ln w="9525">
                  <a:round/>
                  <a:headEnd/>
                  <a:tailEnd/>
                </a:ln>
                <a:blipFill dpi="0" rotWithShape="0">
                  <a:blip r:embed="rId6"/>
                  <a:srcRect/>
                  <a:tile tx="0" ty="0" sx="100000" sy="100000" flip="none" algn="tl"/>
                </a:blipFill>
                <a:latin typeface="Monotype Corsiva"/>
              </a:rPr>
              <a:t>Pz</a:t>
            </a:r>
            <a:r>
              <a:rPr lang="ru-RU" sz="5400" kern="10" dirty="0" smtClean="0">
                <a:ln w="9525">
                  <a:round/>
                  <a:headEnd/>
                  <a:tailEnd/>
                </a:ln>
                <a:blipFill dpi="0" rotWithShape="0">
                  <a:blip r:embed="rId6"/>
                  <a:srcRect/>
                  <a:tile tx="0" ty="0" sx="100000" sy="100000" flip="none" algn="tl"/>
                </a:blipFill>
                <a:latin typeface="Monotype Corsiva"/>
              </a:rPr>
              <a:t>. I, 1944 г.</a:t>
            </a:r>
          </a:p>
        </p:txBody>
      </p:sp>
      <p:grpSp>
        <p:nvGrpSpPr>
          <p:cNvPr id="23" name="Группа 22"/>
          <p:cNvGrpSpPr/>
          <p:nvPr/>
        </p:nvGrpSpPr>
        <p:grpSpPr>
          <a:xfrm>
            <a:off x="0" y="0"/>
            <a:ext cx="30279975" cy="2817757"/>
            <a:chOff x="0" y="0"/>
            <a:chExt cx="30279975" cy="2817757"/>
          </a:xfrm>
        </p:grpSpPr>
        <p:grpSp>
          <p:nvGrpSpPr>
            <p:cNvPr id="24" name="Group 20"/>
            <p:cNvGrpSpPr>
              <a:grpSpLocks/>
            </p:cNvGrpSpPr>
            <p:nvPr/>
          </p:nvGrpSpPr>
          <p:grpSpPr bwMode="auto">
            <a:xfrm>
              <a:off x="0" y="0"/>
              <a:ext cx="30279975" cy="2817757"/>
              <a:chOff x="0" y="0"/>
              <a:chExt cx="19074" cy="1685"/>
            </a:xfrm>
          </p:grpSpPr>
          <p:sp>
            <p:nvSpPr>
              <p:cNvPr id="27" name="Text Box 57"/>
              <p:cNvSpPr txBox="1">
                <a:spLocks noChangeAspect="1" noChangeArrowheads="1"/>
              </p:cNvSpPr>
              <p:nvPr/>
            </p:nvSpPr>
            <p:spPr bwMode="auto">
              <a:xfrm>
                <a:off x="0" y="0"/>
                <a:ext cx="19074" cy="1640"/>
              </a:xfrm>
              <a:prstGeom prst="rect">
                <a:avLst/>
              </a:prstGeom>
              <a:gradFill flip="none" rotWithShape="0">
                <a:gsLst>
                  <a:gs pos="0">
                    <a:srgbClr val="FFC000"/>
                  </a:gs>
                  <a:gs pos="100000">
                    <a:srgbClr val="92D050"/>
                  </a:gs>
                </a:gsLst>
                <a:lin ang="2700000" scaled="1"/>
                <a:tileRect/>
              </a:gradFill>
              <a:ln w="9525">
                <a:noFill/>
                <a:miter lim="800000"/>
                <a:headEnd/>
                <a:tailEnd/>
              </a:ln>
              <a:effectLst/>
            </p:spPr>
            <p:txBody>
              <a:bodyPr/>
              <a:lstStyle/>
              <a:p>
                <a:pPr defTabSz="2962275" fontAlgn="auto">
                  <a:spcBef>
                    <a:spcPts val="0"/>
                  </a:spcBef>
                  <a:spcAft>
                    <a:spcPts val="0"/>
                  </a:spcAft>
                  <a:defRPr/>
                </a:pPr>
                <a:endParaRPr lang="ru-RU" dirty="0">
                  <a:latin typeface="+mn-lt"/>
                  <a:cs typeface="+mn-cs"/>
                </a:endParaRPr>
              </a:p>
            </p:txBody>
          </p:sp>
          <p:sp>
            <p:nvSpPr>
              <p:cNvPr id="28" name="Line 24"/>
              <p:cNvSpPr>
                <a:spLocks noChangeShapeType="1"/>
              </p:cNvSpPr>
              <p:nvPr/>
            </p:nvSpPr>
            <p:spPr bwMode="auto">
              <a:xfrm>
                <a:off x="0" y="1685"/>
                <a:ext cx="19074" cy="0"/>
              </a:xfrm>
              <a:prstGeom prst="line">
                <a:avLst/>
              </a:prstGeom>
              <a:noFill/>
              <a:ln w="127000">
                <a:solidFill>
                  <a:srgbClr val="FF0000"/>
                </a:solidFill>
                <a:round/>
                <a:headEnd/>
                <a:tailEnd/>
              </a:ln>
            </p:spPr>
            <p:txBody>
              <a:bodyPr/>
              <a:lstStyle/>
              <a:p>
                <a:endParaRPr lang="ru-RU"/>
              </a:p>
            </p:txBody>
          </p:sp>
        </p:grpSp>
        <p:pic>
          <p:nvPicPr>
            <p:cNvPr id="25" name="Рисунок 27" descr="логотип копия.jpg"/>
            <p:cNvPicPr>
              <a:picLocks noChangeAspect="1"/>
            </p:cNvPicPr>
            <p:nvPr/>
          </p:nvPicPr>
          <p:blipFill>
            <a:blip r:embed="rId9" cstate="print">
              <a:clrChange>
                <a:clrFrom>
                  <a:srgbClr val="FFFFFF"/>
                </a:clrFrom>
                <a:clrTo>
                  <a:srgbClr val="FFFFFF">
                    <a:alpha val="0"/>
                  </a:srgbClr>
                </a:clrTo>
              </a:clrChange>
            </a:blip>
            <a:srcRect/>
            <a:stretch>
              <a:fillRect/>
            </a:stretch>
          </p:blipFill>
          <p:spPr bwMode="auto">
            <a:xfrm>
              <a:off x="1" y="0"/>
              <a:ext cx="2275112" cy="2674881"/>
            </a:xfrm>
            <a:prstGeom prst="rect">
              <a:avLst/>
            </a:prstGeom>
            <a:noFill/>
            <a:ln w="9525">
              <a:noFill/>
              <a:miter lim="800000"/>
              <a:headEnd/>
              <a:tailEnd/>
            </a:ln>
          </p:spPr>
        </p:pic>
        <p:sp>
          <p:nvSpPr>
            <p:cNvPr id="26" name="Прямоугольник 25"/>
            <p:cNvSpPr/>
            <p:nvPr/>
          </p:nvSpPr>
          <p:spPr>
            <a:xfrm>
              <a:off x="2209709" y="0"/>
              <a:ext cx="28070266" cy="267765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80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Житомирский Национальный агроэкологический </a:t>
              </a:r>
              <a:r>
                <a:rPr lang="ru-RU" sz="8800" b="1" kern="0" cap="all" spc="1700" dirty="0" smtClean="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latin typeface="Times New Roman" pitchFamily="18" charset="0"/>
                </a:rPr>
                <a:t>университет</a:t>
              </a:r>
              <a:endParaRPr kumimoji="0" lang="ru-RU" sz="8800" b="1" i="0" u="none" strike="noStrike" kern="0" cap="none" spc="1700" normalizeH="0" noProof="0" dirty="0">
                <a:ln w="12700">
                  <a:solidFill>
                    <a:srgbClr val="000000">
                      <a:satMod val="155000"/>
                    </a:srgbClr>
                  </a:solidFill>
                  <a:prstDash val="solid"/>
                </a:ln>
                <a:solidFill>
                  <a:srgbClr val="808080">
                    <a:tint val="85000"/>
                    <a:satMod val="155000"/>
                  </a:srgbClr>
                </a:solidFill>
                <a:effectLst>
                  <a:outerShdw blurRad="38100" dist="38100" dir="2700000" algn="tl">
                    <a:srgbClr val="000000">
                      <a:alpha val="43137"/>
                    </a:srgbClr>
                  </a:outerShdw>
                </a:effectLst>
                <a:uLnTx/>
                <a:uFillTx/>
              </a:endParaRPr>
            </a:p>
          </p:txBody>
        </p:sp>
      </p:grpSp>
    </p:spTree>
  </p:cSld>
  <p:clrMapOvr>
    <a:masterClrMapping/>
  </p:clrMapOvr>
  <p:transition advTm="30000"/>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13575</TotalTime>
  <Words>1323</Words>
  <Application>Microsoft Office PowerPoint</Application>
  <PresentationFormat>Произвольный</PresentationFormat>
  <Paragraphs>315</Paragraphs>
  <Slides>28</Slides>
  <Notes>10</Notes>
  <HiddenSlides>0</HiddenSlides>
  <MMClips>1</MMClips>
  <ScaleCrop>false</ScaleCrop>
  <HeadingPairs>
    <vt:vector size="4" baseType="variant">
      <vt:variant>
        <vt:lpstr>Тема</vt:lpstr>
      </vt:variant>
      <vt:variant>
        <vt:i4>1</vt:i4>
      </vt:variant>
      <vt:variant>
        <vt:lpstr>Заголовки слайдов</vt:lpstr>
      </vt:variant>
      <vt:variant>
        <vt:i4>28</vt:i4>
      </vt:variant>
    </vt:vector>
  </HeadingPairs>
  <TitlesOfParts>
    <vt:vector size="29"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vector>
  </TitlesOfParts>
  <Company>Kontora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Становление транспортного газогенератора в историческом аспекте его конструктивного развития</dc:title>
  <dc:subject> Международная научно-практическая конференция </dc:subject>
  <dc:creator>Самылин Александр Александрович</dc:creator>
  <cp:keywords>газогенератор, биомасса</cp:keywords>
  <dc:description>Биоэнергетика и биотехнологии – эффективное использование отходов лесозаготовок и деревообработки</dc:description>
  <cp:lastModifiedBy>Самылин</cp:lastModifiedBy>
  <cp:revision>603</cp:revision>
  <dcterms:created xsi:type="dcterms:W3CDTF">2007-10-30T19:18:58Z</dcterms:created>
  <dcterms:modified xsi:type="dcterms:W3CDTF">2009-10-13T10:45:58Z</dcterms:modified>
  <cp:category>Доклад</cp:category>
  <cp:contentStatus>Окончательный</cp:contentStatus>
</cp:coreProperties>
</file>