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4"/>
  </p:notesMasterIdLst>
  <p:sldIdLst>
    <p:sldId id="256" r:id="rId2"/>
    <p:sldId id="265" r:id="rId3"/>
    <p:sldId id="267" r:id="rId4"/>
    <p:sldId id="280" r:id="rId5"/>
    <p:sldId id="277" r:id="rId6"/>
    <p:sldId id="259" r:id="rId7"/>
    <p:sldId id="276" r:id="rId8"/>
    <p:sldId id="266" r:id="rId9"/>
    <p:sldId id="278" r:id="rId10"/>
    <p:sldId id="279" r:id="rId11"/>
    <p:sldId id="282" r:id="rId12"/>
    <p:sldId id="281" r:id="rId13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97E2AAA-8DD7-443E-8DA8-5AD00D583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B094D-FBB7-4EBB-8564-2BC2883510AB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E2AAA-8DD7-443E-8DA8-5AD00D5834C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E2AAA-8DD7-443E-8DA8-5AD00D5834C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E2AAA-8DD7-443E-8DA8-5AD00D5834C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AACF2-E45F-4597-AC9E-D50C618BFBFC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03F16-D95A-4076-AB7E-944E98959358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E2AAA-8DD7-443E-8DA8-5AD00D5834C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E2AAA-8DD7-443E-8DA8-5AD00D5834C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09AF3-CA1F-421A-A270-247B66543272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8A852-4DA2-4A25-95A4-45F0967D65D5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8A852-4DA2-4A25-95A4-45F0967D65D5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E2AAA-8DD7-443E-8DA8-5AD00D5834C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7C4AB-9AED-480C-A738-F3D1F8F3D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A06E8-AFCB-429D-A937-49FEE8551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B1963-EBC7-4937-8C2D-BB59744A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95598-86B4-41B4-B52F-D91ED5363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04262-DAE7-4F37-A3CB-D7D13B0AE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DB431-4F89-4E93-AFFF-F0B023249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E84B8-4852-4950-84FA-FD95541B9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D44A7-2E3E-4CA4-9FB8-C589C192F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BC310-AB64-4B95-A721-D7E70618C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114E8-C2AD-450B-990F-E13A36E4E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A1BA6-EF6D-4C97-9936-BA1667008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5681-3168-46B7-8671-F291D756F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327CBA7-704A-4AF4-B7EE-05CFC9AE6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28596" y="2214554"/>
            <a:ext cx="8423277" cy="185738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Определение влияния </a:t>
            </a:r>
            <a:r>
              <a:rPr lang="ru-RU" sz="2800" b="1" dirty="0" smtClean="0">
                <a:latin typeface="Times New Roman" pitchFamily="18" charset="0"/>
              </a:rPr>
              <a:t>перехода на </a:t>
            </a:r>
            <a:r>
              <a:rPr lang="ru-RU" sz="2800" b="1" dirty="0" smtClean="0">
                <a:latin typeface="Times New Roman" pitchFamily="18" charset="0"/>
              </a:rPr>
              <a:t>топливопотребление в регионе </a:t>
            </a:r>
            <a:r>
              <a:rPr lang="ru-RU" sz="2800" b="1" dirty="0" smtClean="0">
                <a:latin typeface="Times New Roman" pitchFamily="18" charset="0"/>
              </a:rPr>
              <a:t>при переходе </a:t>
            </a:r>
            <a:r>
              <a:rPr lang="ru-RU" sz="2800" b="1" dirty="0" smtClean="0">
                <a:latin typeface="Times New Roman" pitchFamily="18" charset="0"/>
              </a:rPr>
              <a:t>от централизованного энергоснабжения к автономному</a:t>
            </a: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4000496" y="6000768"/>
            <a:ext cx="14716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Москва  2009г.</a:t>
            </a: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4572000" y="428604"/>
            <a:ext cx="41862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i="1" dirty="0" err="1"/>
              <a:t>Трушаков</a:t>
            </a:r>
            <a:r>
              <a:rPr lang="ru-RU" sz="1600" b="1" i="1" dirty="0"/>
              <a:t> Р.В</a:t>
            </a:r>
            <a:r>
              <a:rPr lang="ru-RU" sz="1600" b="1" i="1" dirty="0" smtClean="0"/>
              <a:t>., аспирант (МЭИ(ТУ))</a:t>
            </a:r>
            <a:endParaRPr lang="ru-RU" sz="1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9684" y="2000240"/>
            <a:ext cx="608003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30718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dirty="0" smtClean="0">
                <a:cs typeface="Times New Roman" pitchFamily="18" charset="0"/>
              </a:rPr>
              <a:t>В качестве энергетического источника </a:t>
            </a:r>
            <a:r>
              <a:rPr lang="ru-RU" dirty="0" smtClean="0">
                <a:cs typeface="Times New Roman" pitchFamily="18" charset="0"/>
              </a:rPr>
              <a:t>– КЭС, районная </a:t>
            </a:r>
            <a:r>
              <a:rPr lang="ru-RU" dirty="0" smtClean="0">
                <a:cs typeface="Times New Roman" pitchFamily="18" charset="0"/>
              </a:rPr>
              <a:t>и промышленная </a:t>
            </a:r>
            <a:r>
              <a:rPr lang="ru-RU" dirty="0" smtClean="0">
                <a:cs typeface="Times New Roman" pitchFamily="18" charset="0"/>
              </a:rPr>
              <a:t>котельные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Расчет проводился при следующих параметрах:</a:t>
            </a:r>
            <a:br>
              <a:rPr lang="ru-RU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Q</a:t>
            </a:r>
            <a:r>
              <a:rPr lang="ru-RU" dirty="0" err="1" smtClean="0">
                <a:cs typeface="Times New Roman" pitchFamily="18" charset="0"/>
              </a:rPr>
              <a:t>потр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= </a:t>
            </a:r>
            <a:r>
              <a:rPr lang="ru-RU" dirty="0" smtClean="0">
                <a:cs typeface="Times New Roman" pitchFamily="18" charset="0"/>
              </a:rPr>
              <a:t>40 Гкал/ч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Q</a:t>
            </a:r>
            <a:r>
              <a:rPr lang="ru-RU" dirty="0" smtClean="0">
                <a:cs typeface="Times New Roman" pitchFamily="18" charset="0"/>
              </a:rPr>
              <a:t>иное </a:t>
            </a:r>
            <a:r>
              <a:rPr lang="en-US" dirty="0" smtClean="0">
                <a:cs typeface="Times New Roman" pitchFamily="18" charset="0"/>
              </a:rPr>
              <a:t>= 40</a:t>
            </a:r>
            <a:r>
              <a:rPr lang="ru-RU" dirty="0" smtClean="0">
                <a:cs typeface="Times New Roman" pitchFamily="18" charset="0"/>
              </a:rPr>
              <a:t> Гкал/ч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N</a:t>
            </a:r>
            <a:r>
              <a:rPr lang="ru-RU" dirty="0" smtClean="0">
                <a:cs typeface="Times New Roman" pitchFamily="18" charset="0"/>
              </a:rPr>
              <a:t>иное </a:t>
            </a:r>
            <a:r>
              <a:rPr lang="en-US" dirty="0" smtClean="0">
                <a:cs typeface="Times New Roman" pitchFamily="18" charset="0"/>
              </a:rPr>
              <a:t>= 40</a:t>
            </a:r>
            <a:r>
              <a:rPr lang="ru-RU" dirty="0" smtClean="0">
                <a:cs typeface="Times New Roman" pitchFamily="18" charset="0"/>
              </a:rPr>
              <a:t> МВт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N</a:t>
            </a:r>
            <a:r>
              <a:rPr lang="ru-RU" dirty="0" err="1" smtClean="0">
                <a:cs typeface="Times New Roman" pitchFamily="18" charset="0"/>
              </a:rPr>
              <a:t>потр</a:t>
            </a:r>
            <a:r>
              <a:rPr lang="en-US" dirty="0" smtClean="0">
                <a:cs typeface="Times New Roman" pitchFamily="18" charset="0"/>
              </a:rPr>
              <a:t> = 10</a:t>
            </a:r>
            <a:r>
              <a:rPr lang="ru-RU" dirty="0" smtClean="0">
                <a:cs typeface="Times New Roman" pitchFamily="18" charset="0"/>
              </a:rPr>
              <a:t> МВт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L</a:t>
            </a:r>
            <a:r>
              <a:rPr lang="ru-RU" sz="1200" dirty="0" smtClean="0">
                <a:cs typeface="Times New Roman" pitchFamily="18" charset="0"/>
              </a:rPr>
              <a:t>СТЭР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= (</a:t>
            </a:r>
            <a:r>
              <a:rPr lang="ru-RU" dirty="0" smtClean="0">
                <a:cs typeface="Times New Roman" pitchFamily="18" charset="0"/>
              </a:rPr>
              <a:t>1000 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dirty="0" smtClean="0">
                <a:cs typeface="Times New Roman" pitchFamily="18" charset="0"/>
              </a:rPr>
              <a:t>15000</a:t>
            </a:r>
            <a:r>
              <a:rPr lang="en-US" dirty="0" smtClean="0">
                <a:cs typeface="Times New Roman" pitchFamily="18" charset="0"/>
              </a:rPr>
              <a:t>)</a:t>
            </a:r>
            <a:r>
              <a:rPr lang="ru-RU" dirty="0" smtClean="0">
                <a:cs typeface="Times New Roman" pitchFamily="18" charset="0"/>
              </a:rPr>
              <a:t> м</a:t>
            </a:r>
            <a:endParaRPr lang="ru-RU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857256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заключение можно сделать выводы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857364"/>
            <a:ext cx="7929618" cy="304324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Уменьшать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нужно не затраты на энергетические ресурсы, а затраты на их получение, так как экономия денежных средств может привести к обратному эффекту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ВЭР делает энергетически обоснованным использование автономных энергетических установок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проведении дальнейших углубленных расчетов необходим индивидуальный подход для конкретного случая с учетом особенностей конкретного предприятия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32258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714356"/>
            <a:ext cx="8229600" cy="5572164"/>
          </a:xfrm>
        </p:spPr>
        <p:txBody>
          <a:bodyPr/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</a:rPr>
              <a:t>		Многие промышленные потребители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переходят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автономному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энергоснабжению, обосновываясь на разработанных бизнес-планах. Однако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при этом не учитывается как это влияет на эффективность производства энергии на централизованном источнике и каково при этом изменение общего потребления топлива в регионе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проведено исследование, целью которого являлось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разработка методологии определения оптимального способа энергообеспечения промышленных предприятий различными способами снабжения при условии минимизации топливопотребления региона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Для достижения данной цели были решены следующие задачи: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математической модели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региона и входящих в нее объектов;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алгоритма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расчета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программного продукта;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 проведение расчетов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выбору оптимального способа энергообеспечения промышленного предприятия; а также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анализа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полученных результатов.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6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6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6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6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Структурный вид общего взаимодействия возможных стратегий развития системы энергообеспечения исследуемого промышленного потребителя некоторого промышленного узла</a:t>
            </a:r>
          </a:p>
        </p:txBody>
      </p:sp>
      <p:sp>
        <p:nvSpPr>
          <p:cNvPr id="1028" name="Rectangle 11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>
            <p:ph/>
          </p:nvPr>
        </p:nvGraphicFramePr>
        <p:xfrm>
          <a:off x="1189038" y="1412875"/>
          <a:ext cx="7135812" cy="4962525"/>
        </p:xfrm>
        <a:graphic>
          <a:graphicData uri="http://schemas.openxmlformats.org/presentationml/2006/ole">
            <p:oleObj spid="_x0000_s1026" name="Visio" r:id="rId4" imgW="17183437" imgH="1195097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72560" cy="1714512"/>
          </a:xfrm>
        </p:spPr>
        <p:txBody>
          <a:bodyPr/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решения такой сложной задачи необходим комплексный подход, который учитывал бы не только потребление топлива в рамках системы источник-потребитель, но и во всем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рассматриваемом регионе.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построения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математической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модели использованы методы системного анализа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714876" y="2500306"/>
            <a:ext cx="4181476" cy="3740145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Математические модели энергогенерирующих объектов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описываются на основе полуэмпирических методов, в основу которых положены энергетические характеристики основных генерирующих агрегатов.</a:t>
            </a:r>
            <a:r>
              <a:rPr lang="ru-RU" sz="1600" dirty="0" smtClean="0">
                <a:latin typeface="Times New Roman" pitchFamily="18" charset="0"/>
              </a:rPr>
              <a:t>		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2428868"/>
            <a:ext cx="3571900" cy="3954459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ru-RU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</a:rPr>
              <a:t>f(N</a:t>
            </a:r>
            <a:r>
              <a:rPr lang="ru-RU" baseline="-25000" dirty="0" smtClean="0">
                <a:latin typeface="Times New Roman" pitchFamily="18" charset="0"/>
              </a:rPr>
              <a:t>ЭЛ</a:t>
            </a:r>
            <a:r>
              <a:rPr lang="en-US" dirty="0" smtClean="0">
                <a:latin typeface="Times New Roman" pitchFamily="18" charset="0"/>
              </a:rPr>
              <a:t>, Q</a:t>
            </a:r>
            <a:r>
              <a:rPr lang="ru-RU" baseline="-25000" dirty="0" smtClean="0">
                <a:latin typeface="Times New Roman" pitchFamily="18" charset="0"/>
              </a:rPr>
              <a:t>ТЕП</a:t>
            </a:r>
            <a:r>
              <a:rPr lang="en-US" dirty="0" smtClean="0">
                <a:latin typeface="Times New Roman" pitchFamily="18" charset="0"/>
              </a:rPr>
              <a:t>, t</a:t>
            </a:r>
            <a:r>
              <a:rPr lang="ru-RU" baseline="-25000" dirty="0" smtClean="0">
                <a:latin typeface="Times New Roman" pitchFamily="18" charset="0"/>
              </a:rPr>
              <a:t>Н</a:t>
            </a:r>
            <a:r>
              <a:rPr lang="en-US" dirty="0" smtClean="0">
                <a:latin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ru-RU" dirty="0" smtClean="0"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</a:rPr>
              <a:t>где </a:t>
            </a:r>
            <a:r>
              <a:rPr lang="en-US" sz="1800" dirty="0" smtClean="0">
                <a:latin typeface="Times New Roman" pitchFamily="18" charset="0"/>
              </a:rPr>
              <a:t>N</a:t>
            </a:r>
            <a:r>
              <a:rPr lang="ru-RU" sz="1800" baseline="-25000" dirty="0" smtClean="0">
                <a:latin typeface="Times New Roman" pitchFamily="18" charset="0"/>
              </a:rPr>
              <a:t>ЭЛ</a:t>
            </a:r>
            <a:r>
              <a:rPr lang="ru-RU" sz="1800" dirty="0" smtClean="0">
                <a:latin typeface="Times New Roman" pitchFamily="18" charset="0"/>
              </a:rPr>
              <a:t> – вырабатываемая электрическая мощность объекта;</a:t>
            </a:r>
          </a:p>
          <a:p>
            <a:pPr algn="just" eaLnBrk="1" hangingPunct="1">
              <a:buFontTx/>
              <a:buNone/>
            </a:pPr>
            <a:r>
              <a:rPr lang="ru-RU" sz="1800" dirty="0" smtClean="0">
                <a:latin typeface="Times New Roman" pitchFamily="18" charset="0"/>
              </a:rPr>
              <a:t>	</a:t>
            </a:r>
            <a:r>
              <a:rPr lang="en-US" sz="1800" dirty="0" smtClean="0">
                <a:latin typeface="Times New Roman" pitchFamily="18" charset="0"/>
              </a:rPr>
              <a:t>Q</a:t>
            </a:r>
            <a:r>
              <a:rPr lang="ru-RU" sz="1800" baseline="-25000" dirty="0" smtClean="0">
                <a:latin typeface="Times New Roman" pitchFamily="18" charset="0"/>
              </a:rPr>
              <a:t>ТЕП</a:t>
            </a:r>
            <a:r>
              <a:rPr lang="ru-RU" sz="1800" dirty="0" smtClean="0">
                <a:latin typeface="Times New Roman" pitchFamily="18" charset="0"/>
              </a:rPr>
              <a:t> – получаемая тепловая мощность объекта;</a:t>
            </a:r>
          </a:p>
          <a:p>
            <a:pPr algn="just" eaLnBrk="1" hangingPunct="1">
              <a:buFontTx/>
              <a:buNone/>
            </a:pPr>
            <a:r>
              <a:rPr lang="ru-RU" sz="1800" dirty="0" smtClean="0">
                <a:latin typeface="Times New Roman" pitchFamily="18" charset="0"/>
              </a:rPr>
              <a:t>	</a:t>
            </a:r>
            <a:r>
              <a:rPr lang="en-US" sz="1800" dirty="0" smtClean="0">
                <a:latin typeface="Times New Roman" pitchFamily="18" charset="0"/>
              </a:rPr>
              <a:t>t</a:t>
            </a:r>
            <a:r>
              <a:rPr lang="ru-RU" sz="1800" baseline="-25000" dirty="0" smtClean="0">
                <a:latin typeface="Times New Roman" pitchFamily="18" charset="0"/>
              </a:rPr>
              <a:t>Н</a:t>
            </a:r>
            <a:r>
              <a:rPr lang="ru-RU" sz="1800" dirty="0" smtClean="0">
                <a:latin typeface="Times New Roman" pitchFamily="18" charset="0"/>
              </a:rPr>
              <a:t> – температура наружного воздуха.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Иерархическая структура математической модели определения топливопотребления региона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7532" y="1600200"/>
            <a:ext cx="82089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0"/>
          <p:cNvSpPr txBox="1">
            <a:spLocks noChangeArrowheads="1"/>
          </p:cNvSpPr>
          <p:nvPr/>
        </p:nvSpPr>
        <p:spPr bwMode="auto">
          <a:xfrm>
            <a:off x="642910" y="214290"/>
            <a:ext cx="80851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Общий вид окон программы, в которой реализована математическая модель </a:t>
            </a:r>
            <a:r>
              <a:rPr lang="ru-RU" dirty="0" smtClean="0"/>
              <a:t>расчета топливопотребления </a:t>
            </a:r>
            <a:r>
              <a:rPr lang="ru-RU" dirty="0" smtClean="0"/>
              <a:t>энергетической системы </a:t>
            </a:r>
            <a:r>
              <a:rPr lang="ru-RU" dirty="0" smtClean="0"/>
              <a:t>региона на </a:t>
            </a:r>
            <a:r>
              <a:rPr lang="ru-RU" dirty="0"/>
              <a:t>языке программирования  </a:t>
            </a:r>
            <a:r>
              <a:rPr lang="en-US" dirty="0"/>
              <a:t>Delphi 7.0</a:t>
            </a:r>
            <a:endParaRPr lang="ru-RU" dirty="0"/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571472" y="1214422"/>
          <a:ext cx="8001056" cy="5344098"/>
        </p:xfrm>
        <a:graphic>
          <a:graphicData uri="http://schemas.openxmlformats.org/presentationml/2006/ole">
            <p:oleObj spid="_x0000_s2050" name="Visio" r:id="rId4" imgW="11908509" imgH="856412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600" dirty="0" smtClean="0">
                <a:latin typeface="Times New Roman" pitchFamily="18" charset="0"/>
              </a:rPr>
              <a:t>		</a:t>
            </a:r>
          </a:p>
          <a:p>
            <a:pPr algn="just" eaLnBrk="1" hangingPunct="1">
              <a:buFontTx/>
              <a:buNone/>
            </a:pPr>
            <a:endParaRPr lang="ru-RU" sz="1600" dirty="0" smtClean="0"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ru-RU" sz="1600" dirty="0" smtClean="0"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30718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dirty="0" smtClean="0">
                <a:cs typeface="Times New Roman" pitchFamily="18" charset="0"/>
              </a:rPr>
              <a:t>В качестве энергетического источника - ТЭЦ и промышленная котельная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Расчет проводился при следующих параметрах:</a:t>
            </a:r>
            <a:br>
              <a:rPr lang="ru-RU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Q</a:t>
            </a:r>
            <a:r>
              <a:rPr lang="ru-RU" dirty="0" err="1" smtClean="0">
                <a:cs typeface="Times New Roman" pitchFamily="18" charset="0"/>
              </a:rPr>
              <a:t>потр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= </a:t>
            </a:r>
            <a:r>
              <a:rPr lang="ru-RU" dirty="0" smtClean="0">
                <a:cs typeface="Times New Roman" pitchFamily="18" charset="0"/>
              </a:rPr>
              <a:t>40 Гкал/ч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Q</a:t>
            </a:r>
            <a:r>
              <a:rPr lang="ru-RU" dirty="0" smtClean="0">
                <a:cs typeface="Times New Roman" pitchFamily="18" charset="0"/>
              </a:rPr>
              <a:t>иное </a:t>
            </a:r>
            <a:r>
              <a:rPr lang="en-US" dirty="0" smtClean="0">
                <a:cs typeface="Times New Roman" pitchFamily="18" charset="0"/>
              </a:rPr>
              <a:t>= 40</a:t>
            </a:r>
            <a:r>
              <a:rPr lang="ru-RU" dirty="0" smtClean="0">
                <a:cs typeface="Times New Roman" pitchFamily="18" charset="0"/>
              </a:rPr>
              <a:t> Гкал/ч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N</a:t>
            </a:r>
            <a:r>
              <a:rPr lang="ru-RU" dirty="0" smtClean="0">
                <a:cs typeface="Times New Roman" pitchFamily="18" charset="0"/>
              </a:rPr>
              <a:t>иное </a:t>
            </a:r>
            <a:r>
              <a:rPr lang="en-US" dirty="0" smtClean="0">
                <a:cs typeface="Times New Roman" pitchFamily="18" charset="0"/>
              </a:rPr>
              <a:t>= 40</a:t>
            </a:r>
            <a:r>
              <a:rPr lang="ru-RU" dirty="0" smtClean="0">
                <a:cs typeface="Times New Roman" pitchFamily="18" charset="0"/>
              </a:rPr>
              <a:t> МВт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N</a:t>
            </a:r>
            <a:r>
              <a:rPr lang="ru-RU" dirty="0" err="1" smtClean="0">
                <a:cs typeface="Times New Roman" pitchFamily="18" charset="0"/>
              </a:rPr>
              <a:t>потр</a:t>
            </a:r>
            <a:r>
              <a:rPr lang="en-US" dirty="0" smtClean="0">
                <a:cs typeface="Times New Roman" pitchFamily="18" charset="0"/>
              </a:rPr>
              <a:t> = 10</a:t>
            </a:r>
            <a:r>
              <a:rPr lang="ru-RU" dirty="0" smtClean="0">
                <a:cs typeface="Times New Roman" pitchFamily="18" charset="0"/>
              </a:rPr>
              <a:t> МВт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 L</a:t>
            </a:r>
            <a:r>
              <a:rPr lang="ru-RU" sz="1200" dirty="0" smtClean="0">
                <a:cs typeface="Times New Roman" pitchFamily="18" charset="0"/>
              </a:rPr>
              <a:t>СТЭР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= (</a:t>
            </a:r>
            <a:r>
              <a:rPr lang="ru-RU" dirty="0" smtClean="0">
                <a:cs typeface="Times New Roman" pitchFamily="18" charset="0"/>
              </a:rPr>
              <a:t>1000 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dirty="0" smtClean="0">
                <a:cs typeface="Times New Roman" pitchFamily="18" charset="0"/>
              </a:rPr>
              <a:t>15000</a:t>
            </a:r>
            <a:r>
              <a:rPr lang="en-US" dirty="0" smtClean="0">
                <a:cs typeface="Times New Roman" pitchFamily="18" charset="0"/>
              </a:rPr>
              <a:t>)</a:t>
            </a:r>
            <a:r>
              <a:rPr lang="ru-RU" dirty="0" smtClean="0">
                <a:cs typeface="Times New Roman" pitchFamily="18" charset="0"/>
              </a:rPr>
              <a:t> м</a:t>
            </a:r>
            <a:endParaRPr lang="ru-RU" dirty="0" smtClean="0"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000240"/>
            <a:ext cx="6294438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4282" y="357166"/>
            <a:ext cx="3008313" cy="3405179"/>
          </a:xfrm>
        </p:spPr>
        <p:txBody>
          <a:bodyPr/>
          <a:lstStyle/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качестве энергетического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источника - ТЭЦ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промышленная котельная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Расчет проводился при следующих параметрах: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СТЭР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6000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иное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Гкал/ч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иное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МВт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МВт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(2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,5 - 40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Гкал/ч</a:t>
            </a:r>
          </a:p>
          <a:p>
            <a:pPr algn="just" eaLnBrk="1" hangingPunct="1">
              <a:buFontTx/>
              <a:buNone/>
            </a:pPr>
            <a:endParaRPr lang="ru-RU" sz="1600" dirty="0" smtClean="0"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60157" y="2071678"/>
            <a:ext cx="608486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8179" y="2000240"/>
            <a:ext cx="609153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30718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dirty="0" smtClean="0">
                <a:cs typeface="Times New Roman" pitchFamily="18" charset="0"/>
              </a:rPr>
              <a:t>В качестве энергетического источника </a:t>
            </a:r>
            <a:r>
              <a:rPr lang="ru-RU" dirty="0" smtClean="0">
                <a:cs typeface="Times New Roman" pitchFamily="18" charset="0"/>
              </a:rPr>
              <a:t>– КЭС, районная </a:t>
            </a:r>
            <a:r>
              <a:rPr lang="ru-RU" dirty="0" smtClean="0">
                <a:cs typeface="Times New Roman" pitchFamily="18" charset="0"/>
              </a:rPr>
              <a:t>и промышленная </a:t>
            </a:r>
            <a:r>
              <a:rPr lang="ru-RU" dirty="0" smtClean="0">
                <a:cs typeface="Times New Roman" pitchFamily="18" charset="0"/>
              </a:rPr>
              <a:t>котельные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Расчет проводился при следующих параметрах:</a:t>
            </a:r>
            <a:br>
              <a:rPr lang="ru-RU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L</a:t>
            </a:r>
            <a:r>
              <a:rPr lang="ru-RU" sz="1200" dirty="0" smtClean="0">
                <a:cs typeface="Times New Roman" pitchFamily="18" charset="0"/>
              </a:rPr>
              <a:t>СТЭР</a:t>
            </a:r>
            <a:r>
              <a:rPr lang="en-US" dirty="0" smtClean="0">
                <a:cs typeface="Times New Roman" pitchFamily="18" charset="0"/>
              </a:rPr>
              <a:t> = </a:t>
            </a:r>
            <a:r>
              <a:rPr lang="ru-RU" dirty="0" smtClean="0">
                <a:cs typeface="Times New Roman" pitchFamily="18" charset="0"/>
              </a:rPr>
              <a:t>6000 м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Q</a:t>
            </a:r>
            <a:r>
              <a:rPr lang="ru-RU" dirty="0" smtClean="0">
                <a:cs typeface="Times New Roman" pitchFamily="18" charset="0"/>
              </a:rPr>
              <a:t>иное </a:t>
            </a:r>
            <a:r>
              <a:rPr lang="en-US" dirty="0" smtClean="0">
                <a:cs typeface="Times New Roman" pitchFamily="18" charset="0"/>
              </a:rPr>
              <a:t>= 40</a:t>
            </a:r>
            <a:r>
              <a:rPr lang="ru-RU" dirty="0" smtClean="0">
                <a:cs typeface="Times New Roman" pitchFamily="18" charset="0"/>
              </a:rPr>
              <a:t> Гкал/ч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N</a:t>
            </a:r>
            <a:r>
              <a:rPr lang="ru-RU" dirty="0" smtClean="0">
                <a:cs typeface="Times New Roman" pitchFamily="18" charset="0"/>
              </a:rPr>
              <a:t>иное </a:t>
            </a:r>
            <a:r>
              <a:rPr lang="en-US" dirty="0" smtClean="0">
                <a:cs typeface="Times New Roman" pitchFamily="18" charset="0"/>
              </a:rPr>
              <a:t>= 40</a:t>
            </a:r>
            <a:r>
              <a:rPr lang="ru-RU" dirty="0" smtClean="0">
                <a:cs typeface="Times New Roman" pitchFamily="18" charset="0"/>
              </a:rPr>
              <a:t> МВт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N</a:t>
            </a:r>
            <a:r>
              <a:rPr lang="ru-RU" dirty="0" err="1" smtClean="0">
                <a:cs typeface="Times New Roman" pitchFamily="18" charset="0"/>
              </a:rPr>
              <a:t>потр</a:t>
            </a:r>
            <a:r>
              <a:rPr lang="en-US" dirty="0" smtClean="0">
                <a:cs typeface="Times New Roman" pitchFamily="18" charset="0"/>
              </a:rPr>
              <a:t> = 10</a:t>
            </a:r>
            <a:r>
              <a:rPr lang="ru-RU" dirty="0" smtClean="0">
                <a:cs typeface="Times New Roman" pitchFamily="18" charset="0"/>
              </a:rPr>
              <a:t> МВт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Q</a:t>
            </a:r>
            <a:r>
              <a:rPr lang="ru-RU" dirty="0" err="1" smtClean="0">
                <a:cs typeface="Times New Roman" pitchFamily="18" charset="0"/>
              </a:rPr>
              <a:t>потр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= (</a:t>
            </a:r>
            <a:r>
              <a:rPr lang="ru-RU" dirty="0" smtClean="0">
                <a:cs typeface="Times New Roman" pitchFamily="18" charset="0"/>
              </a:rPr>
              <a:t>2,5 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dirty="0" smtClean="0">
                <a:cs typeface="Times New Roman" pitchFamily="18" charset="0"/>
              </a:rPr>
              <a:t>40</a:t>
            </a:r>
            <a:r>
              <a:rPr lang="en-US" dirty="0" smtClean="0">
                <a:cs typeface="Times New Roman" pitchFamily="18" charset="0"/>
              </a:rPr>
              <a:t>)</a:t>
            </a:r>
            <a:r>
              <a:rPr lang="ru-RU" dirty="0" smtClean="0">
                <a:cs typeface="Times New Roman" pitchFamily="18" charset="0"/>
              </a:rPr>
              <a:t> Гкал/ч</a:t>
            </a:r>
            <a:endParaRPr lang="ru-RU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3913</TotalTime>
  <Words>185</Words>
  <Application>Microsoft Office PowerPoint</Application>
  <PresentationFormat>Экран (4:3)</PresentationFormat>
  <Paragraphs>53</Paragraphs>
  <Slides>12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Оформление по умолчанию</vt:lpstr>
      <vt:lpstr>Microsoft Visio Drawing</vt:lpstr>
      <vt:lpstr>Visio</vt:lpstr>
      <vt:lpstr>Определение влияния перехода на топливопотребление в регионе при переходе от централизованного энергоснабжения к автономному</vt:lpstr>
      <vt:lpstr>Слайд 2</vt:lpstr>
      <vt:lpstr>Слайд 3</vt:lpstr>
      <vt:lpstr> Для решения такой сложной задачи необходим комплексный подход, который учитывал бы не только потребление топлива в рамках системы источник-потребитель, но и во всем рассматриваемом регионе.   Для построения математической модели использованы методы системного анализа.</vt:lpstr>
      <vt:lpstr>Иерархическая структура математической модели определения топливопотребления региона</vt:lpstr>
      <vt:lpstr>Слайд 6</vt:lpstr>
      <vt:lpstr>Слайд 7</vt:lpstr>
      <vt:lpstr>Слайд 8</vt:lpstr>
      <vt:lpstr>Слайд 9</vt:lpstr>
      <vt:lpstr>Слайд 10</vt:lpstr>
      <vt:lpstr>В заключение можно сделать выводы:</vt:lpstr>
      <vt:lpstr>Всем  спасибо 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</dc:creator>
  <cp:lastModifiedBy>Truschakov</cp:lastModifiedBy>
  <cp:revision>116</cp:revision>
  <dcterms:created xsi:type="dcterms:W3CDTF">2008-02-28T16:44:10Z</dcterms:created>
  <dcterms:modified xsi:type="dcterms:W3CDTF">2009-10-14T23:55:09Z</dcterms:modified>
</cp:coreProperties>
</file>