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4"/>
  </p:notesMasterIdLst>
  <p:sldIdLst>
    <p:sldId id="256" r:id="rId2"/>
    <p:sldId id="260" r:id="rId3"/>
    <p:sldId id="258" r:id="rId4"/>
    <p:sldId id="298" r:id="rId5"/>
    <p:sldId id="299" r:id="rId6"/>
    <p:sldId id="300" r:id="rId7"/>
    <p:sldId id="302" r:id="rId8"/>
    <p:sldId id="301" r:id="rId9"/>
    <p:sldId id="303" r:id="rId10"/>
    <p:sldId id="304" r:id="rId11"/>
    <p:sldId id="266" r:id="rId12"/>
    <p:sldId id="305" r:id="rId13"/>
    <p:sldId id="265" r:id="rId14"/>
    <p:sldId id="306" r:id="rId15"/>
    <p:sldId id="307" r:id="rId16"/>
    <p:sldId id="268" r:id="rId17"/>
    <p:sldId id="309" r:id="rId18"/>
    <p:sldId id="313" r:id="rId19"/>
    <p:sldId id="314" r:id="rId20"/>
    <p:sldId id="310" r:id="rId21"/>
    <p:sldId id="315" r:id="rId22"/>
    <p:sldId id="274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CC66"/>
    <a:srgbClr val="FFFFCC"/>
    <a:srgbClr val="FFFFFF"/>
    <a:srgbClr val="99CCFF"/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1E52169-A589-4A5D-9ACB-37A44D2DC0D5}" type="datetimeFigureOut">
              <a:rPr lang="ru-RU"/>
              <a:pPr>
                <a:defRPr/>
              </a:pPr>
              <a:t>01.10.2012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E8AEDAC-C0E7-4C8E-A50B-4BB0249B8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0AE857-A043-4D01-B01A-5F60CDAF7EF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8AEDAC-C0E7-4C8E-A50B-4BB0249B8611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8960F-0A1F-46C9-8234-5E914E48CA3B}" type="datetimeFigureOut">
              <a:rPr lang="ru-RU"/>
              <a:pPr>
                <a:defRPr/>
              </a:pPr>
              <a:t>01.10.2012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F33C3-DF3C-49D8-96EA-880791C916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2F7D1-AC85-429B-BF01-89E658FED7C3}" type="datetimeFigureOut">
              <a:rPr lang="ru-RU"/>
              <a:pPr>
                <a:defRPr/>
              </a:pPr>
              <a:t>01.10.2012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9EDEE-D2D2-465C-B3E9-135434AC20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59B90-C5EF-4D1D-BD2F-FD42B2F9B799}" type="datetimeFigureOut">
              <a:rPr lang="ru-RU"/>
              <a:pPr>
                <a:defRPr/>
              </a:pPr>
              <a:t>01.10.2012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4FA45-211C-4AFD-81AF-0AAD57F039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51154-697F-43E4-9CBE-C34E8B91EDD2}" type="datetimeFigureOut">
              <a:rPr lang="ru-RU"/>
              <a:pPr>
                <a:defRPr/>
              </a:pPr>
              <a:t>01.10.2012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E3B15-886D-479F-8023-3CA355B667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73C36-726E-4C42-BF4D-1E9F0A5226BC}" type="datetimeFigureOut">
              <a:rPr lang="ru-RU"/>
              <a:pPr>
                <a:defRPr/>
              </a:pPr>
              <a:t>01.10.2012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1440E-83A7-400E-ADEF-016A451E3B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C082D-A024-46CC-B937-24DC066E3ACE}" type="datetimeFigureOut">
              <a:rPr lang="ru-RU"/>
              <a:pPr>
                <a:defRPr/>
              </a:pPr>
              <a:t>01.10.2012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E6840-A52E-4C75-871C-F30228579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3F683-4539-418C-96F5-4141CC2FC947}" type="datetimeFigureOut">
              <a:rPr lang="ru-RU"/>
              <a:pPr>
                <a:defRPr/>
              </a:pPr>
              <a:t>01.10.2012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A6A85-4002-4BB2-8719-E81A4113E5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F83DA-0B84-4FF0-A400-2758EDEE05EC}" type="datetimeFigureOut">
              <a:rPr lang="ru-RU"/>
              <a:pPr>
                <a:defRPr/>
              </a:pPr>
              <a:t>01.10.2012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4925C-4083-4CB2-863A-48097C52B3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3762F-E03C-493D-BA57-621CC11AF32F}" type="datetimeFigureOut">
              <a:rPr lang="ru-RU"/>
              <a:pPr>
                <a:defRPr/>
              </a:pPr>
              <a:t>01.10.2012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B3542-FC83-44FB-85EA-88A763D71B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A536E-DED8-4046-A4C0-6CC5FEACE795}" type="datetimeFigureOut">
              <a:rPr lang="ru-RU"/>
              <a:pPr>
                <a:defRPr/>
              </a:pPr>
              <a:t>01.10.2012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2E21C-A975-4A21-91EC-490556032A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A0588-2953-440A-A5F7-6111B2DF3167}" type="datetimeFigureOut">
              <a:rPr lang="ru-RU"/>
              <a:pPr>
                <a:defRPr/>
              </a:pPr>
              <a:t>01.10.2012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1D45D-A40D-469F-AE33-CF0FBA7F40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5D6EF2-AD18-4472-A18E-F681E6185FCA}" type="datetimeFigureOut">
              <a:rPr lang="ru-RU"/>
              <a:pPr>
                <a:defRPr/>
              </a:pPr>
              <a:t>01.10.2012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F7BCED-B0FD-44F8-8607-1FA40EB088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>
            <a:lum bright="34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9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571604" y="2143116"/>
            <a:ext cx="6215106" cy="928694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ПРИНЦИПЫ И ПУТИ АДАПТАЦИИ ЛЕСНОГО ХОЗЯЙСТВА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К ИЗМЕНЕНИЮ</a:t>
            </a:r>
            <a:r>
              <a:rPr lang="en-US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КЛИМАТА</a:t>
            </a:r>
            <a:endParaRPr lang="ru-RU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57686" y="6215082"/>
            <a:ext cx="4071966" cy="500044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cs typeface="Times New Roman" pitchFamily="18" charset="0"/>
              </a:rPr>
              <a:t>ГНУ «Институт экспериментальной ботаники им. В.Ф.Купревича НАН Беларуси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»</a:t>
            </a:r>
            <a:endParaRPr lang="ru-RU" sz="1400" i="1" dirty="0">
              <a:solidFill>
                <a:schemeClr val="tx1"/>
              </a:solidFill>
            </a:endParaRPr>
          </a:p>
        </p:txBody>
      </p:sp>
      <p:pic>
        <p:nvPicPr>
          <p:cNvPr id="3080" name="Picture 11" descr="IE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1090" y="6215082"/>
            <a:ext cx="50006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>
          <a:xfrm>
            <a:off x="3071802" y="3143248"/>
            <a:ext cx="3071834" cy="357187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+mj-lt"/>
              </a:rPr>
              <a:t>Пугачевский А.В., Ермохин М.В.</a:t>
            </a:r>
            <a:endParaRPr lang="ru-RU" sz="1600" b="1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0"/>
            <a:ext cx="9144000" cy="428628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</a:rPr>
              <a:t>XII Международная конференция молодых учёных «Леса Евразии – Белорусское Поозерье</a:t>
            </a:r>
            <a:r>
              <a:rPr lang="ru-RU" sz="1400" b="1" dirty="0" smtClean="0">
                <a:solidFill>
                  <a:schemeClr val="tx1"/>
                </a:solidFill>
              </a:rPr>
              <a:t>»,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30 </a:t>
            </a:r>
            <a:r>
              <a:rPr lang="ru-RU" sz="1400" b="1" dirty="0">
                <a:solidFill>
                  <a:schemeClr val="tx1"/>
                </a:solidFill>
              </a:rPr>
              <a:t>сентября – 6 октября </a:t>
            </a:r>
            <a:r>
              <a:rPr lang="ru-RU" sz="1400" b="1" dirty="0" smtClean="0">
                <a:solidFill>
                  <a:schemeClr val="tx1"/>
                </a:solidFill>
              </a:rPr>
              <a:t>2012, Браслав</a:t>
            </a:r>
            <a:endParaRPr lang="ru-RU" sz="1400" b="1" i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0034" y="214290"/>
            <a:ext cx="7929618" cy="500066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600" b="1" dirty="0" smtClean="0">
                <a:solidFill>
                  <a:schemeClr val="tx1"/>
                </a:solidFill>
              </a:rPr>
              <a:t>Наиболее существенные последствия изменения климата для лесного покрова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smtClean="0">
                <a:solidFill>
                  <a:srgbClr val="FF5050"/>
                </a:solidFill>
              </a:rPr>
              <a:t>(</a:t>
            </a:r>
            <a:r>
              <a:rPr lang="ru-RU" sz="1200" b="1" dirty="0" smtClean="0">
                <a:solidFill>
                  <a:srgbClr val="FF5050"/>
                </a:solidFill>
              </a:rPr>
              <a:t>комплекс гипотез, не вполне подтвержденных экспериментально)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4282" y="857232"/>
            <a:ext cx="8786874" cy="5857916"/>
          </a:xfrm>
          <a:prstGeom prst="roundRect">
            <a:avLst>
              <a:gd name="adj" fmla="val 3659"/>
            </a:avLst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lvl="0" indent="-342900" eaLnBrk="0" hangingPunct="0">
              <a:spcAft>
                <a:spcPts val="1000"/>
              </a:spcAft>
              <a:buFont typeface="Arial" charset="0"/>
              <a:buChar char="•"/>
            </a:pPr>
            <a:r>
              <a:rPr lang="ru-RU" sz="1300" b="1" dirty="0">
                <a:solidFill>
                  <a:prstClr val="black"/>
                </a:solidFill>
                <a:cs typeface="Arial" charset="0"/>
              </a:rPr>
              <a:t>изменение структуры (состава и характера взаимоотношений между видами) древостоев в связи с изменением устойчивости и сдвигом ареалов основных лесообразующих пород;</a:t>
            </a:r>
          </a:p>
          <a:p>
            <a:pPr marL="342900" lvl="0" indent="-342900" eaLnBrk="0" hangingPunct="0">
              <a:spcAft>
                <a:spcPts val="1000"/>
              </a:spcAft>
              <a:buFont typeface="Arial" charset="0"/>
              <a:buChar char="•"/>
            </a:pPr>
            <a:r>
              <a:rPr lang="ru-RU" sz="1300" b="1" dirty="0">
                <a:solidFill>
                  <a:prstClr val="black"/>
                </a:solidFill>
                <a:cs typeface="Arial" charset="0"/>
              </a:rPr>
              <a:t>активное зарастание болот древесно-кустарниковой растительностью вследствие общего снижения уровня грунтовых вод и повышения интенсивности испарения с поверхности болот и их водосборных площадей;</a:t>
            </a:r>
          </a:p>
          <a:p>
            <a:pPr marL="342900" lvl="0" indent="-342900" eaLnBrk="0" hangingPunct="0">
              <a:spcAft>
                <a:spcPts val="1000"/>
              </a:spcAft>
              <a:buFont typeface="Arial" charset="0"/>
              <a:buChar char="•"/>
            </a:pPr>
            <a:r>
              <a:rPr lang="ru-RU" sz="1300" b="1" dirty="0">
                <a:solidFill>
                  <a:prstClr val="black"/>
                </a:solidFill>
                <a:cs typeface="Arial" charset="0"/>
              </a:rPr>
              <a:t>общее ускорение круговорота веществ в лесных экосистемах, в частности темпов разложения лесного опада и подстилки;</a:t>
            </a:r>
          </a:p>
          <a:p>
            <a:pPr marL="342900" lvl="0" indent="-342900" eaLnBrk="0" hangingPunct="0">
              <a:spcAft>
                <a:spcPts val="1000"/>
              </a:spcAft>
              <a:buFont typeface="Arial" charset="0"/>
              <a:buChar char="•"/>
            </a:pPr>
            <a:r>
              <a:rPr lang="ru-RU" sz="1300" b="1" dirty="0">
                <a:solidFill>
                  <a:prstClr val="black"/>
                </a:solidFill>
                <a:cs typeface="Arial" charset="0"/>
              </a:rPr>
              <a:t>повышение вероятности массовых размножений вредителей леса из-за общего ослабления устойчивости большинства древесных видов в сочетании с улучшением условий для размножения листохвоегрызущих насекомых и вторичных вредителей;</a:t>
            </a:r>
          </a:p>
          <a:p>
            <a:pPr marL="342900" lvl="0" indent="-342900" eaLnBrk="0" hangingPunct="0">
              <a:spcAft>
                <a:spcPts val="1000"/>
              </a:spcAft>
              <a:buFont typeface="Arial" charset="0"/>
              <a:buChar char="•"/>
            </a:pPr>
            <a:r>
              <a:rPr lang="ru-RU" sz="1300" b="1" dirty="0">
                <a:solidFill>
                  <a:prstClr val="black"/>
                </a:solidFill>
                <a:cs typeface="Arial" charset="0"/>
              </a:rPr>
              <a:t>обеднение (деградация и отступление) бореальной флоры и фауны лесов в сочетании с экспансией в лесные экосистемы видов лесостепного и степного флористических и фаунистических комплексов;</a:t>
            </a:r>
          </a:p>
          <a:p>
            <a:pPr marL="342900" lvl="0" indent="-342900" eaLnBrk="0" hangingPunct="0">
              <a:spcAft>
                <a:spcPts val="1000"/>
              </a:spcAft>
              <a:buFont typeface="Arial" charset="0"/>
              <a:buChar char="•"/>
            </a:pPr>
            <a:r>
              <a:rPr lang="ru-RU" sz="1300" b="1" dirty="0">
                <a:solidFill>
                  <a:prstClr val="black"/>
                </a:solidFill>
                <a:cs typeface="Arial" charset="0"/>
              </a:rPr>
              <a:t>возрастание вероятности возникновения и вредоносности для древесных растений поздних весенних заморозков в связи с более ранним началом вегетации;</a:t>
            </a:r>
          </a:p>
          <a:p>
            <a:pPr marL="342900" lvl="0" indent="-342900" eaLnBrk="0" hangingPunct="0">
              <a:spcAft>
                <a:spcPts val="1000"/>
              </a:spcAft>
              <a:buFont typeface="Arial" charset="0"/>
              <a:buChar char="•"/>
            </a:pPr>
            <a:r>
              <a:rPr lang="ru-RU" sz="1300" b="1" dirty="0">
                <a:solidFill>
                  <a:prstClr val="black"/>
                </a:solidFill>
                <a:cs typeface="Arial" charset="0"/>
              </a:rPr>
              <a:t>снижение текущего прироста древостоев в условиях все более частых засух в вегетационный период и ухудшения водообеспеченности начала вегетации;</a:t>
            </a:r>
          </a:p>
          <a:p>
            <a:pPr marL="342900" lvl="0" indent="-342900" eaLnBrk="0" hangingPunct="0">
              <a:spcAft>
                <a:spcPts val="1000"/>
              </a:spcAft>
              <a:buFont typeface="Arial" charset="0"/>
              <a:buChar char="•"/>
            </a:pPr>
            <a:r>
              <a:rPr lang="ru-RU" sz="1300" b="1" dirty="0">
                <a:solidFill>
                  <a:prstClr val="black"/>
                </a:solidFill>
                <a:cs typeface="Arial" charset="0"/>
              </a:rPr>
              <a:t>увеличение периода активного прироста древесины в связи с увеличением продолжительности периода вегетации;</a:t>
            </a:r>
          </a:p>
          <a:p>
            <a:pPr marL="342900" lvl="0" indent="-342900" eaLnBrk="0" hangingPunct="0">
              <a:spcAft>
                <a:spcPts val="1000"/>
              </a:spcAft>
              <a:buFont typeface="Arial" charset="0"/>
              <a:buChar char="•"/>
            </a:pPr>
            <a:r>
              <a:rPr lang="ru-RU" sz="1300" b="1" dirty="0">
                <a:solidFill>
                  <a:prstClr val="black"/>
                </a:solidFill>
                <a:cs typeface="Arial" charset="0"/>
              </a:rPr>
              <a:t>ухудшение условий перезимовки лесной (борельной компоненты) растительности вследствие отсутствия или сокращения сроков наличия снежного покрова и </a:t>
            </a:r>
            <a:r>
              <a:rPr lang="ru-RU" sz="1300" b="1" dirty="0" smtClean="0">
                <a:solidFill>
                  <a:prstClr val="black"/>
                </a:solidFill>
                <a:cs typeface="Arial" charset="0"/>
              </a:rPr>
              <a:t>уменьшения </a:t>
            </a:r>
            <a:r>
              <a:rPr lang="ru-RU" sz="1300" b="1" dirty="0">
                <a:solidFill>
                  <a:prstClr val="black"/>
                </a:solidFill>
                <a:cs typeface="Arial" charset="0"/>
              </a:rPr>
              <a:t>его мощности;</a:t>
            </a:r>
          </a:p>
          <a:p>
            <a:pPr marL="342900" lvl="0" indent="-342900" eaLnBrk="0" hangingPunct="0">
              <a:spcAft>
                <a:spcPts val="1000"/>
              </a:spcAft>
              <a:buFont typeface="Arial" charset="0"/>
              <a:buChar char="•"/>
            </a:pPr>
            <a:r>
              <a:rPr lang="ru-RU" sz="1300" b="1" dirty="0">
                <a:solidFill>
                  <a:prstClr val="black"/>
                </a:solidFill>
                <a:cs typeface="Arial" charset="0"/>
              </a:rPr>
              <a:t>изменение сроков созревания плодов и семян древесных растений, а также лесных ягод в связи с более ранним началом вегетации</a:t>
            </a:r>
          </a:p>
          <a:p>
            <a:pPr marL="342900" lvl="0" indent="-342900" eaLnBrk="0" hangingPunct="0">
              <a:spcAft>
                <a:spcPts val="1000"/>
              </a:spcAft>
              <a:buFont typeface="Arial" charset="0"/>
              <a:buChar char="•"/>
            </a:pPr>
            <a:r>
              <a:rPr lang="ru-RU" sz="1300" b="1" dirty="0" smtClean="0">
                <a:solidFill>
                  <a:prstClr val="black"/>
                </a:solidFill>
                <a:cs typeface="Arial" charset="0"/>
              </a:rPr>
              <a:t>ухудшение </a:t>
            </a:r>
            <a:r>
              <a:rPr lang="ru-RU" sz="1300" b="1" dirty="0">
                <a:solidFill>
                  <a:prstClr val="black"/>
                </a:solidFill>
                <a:cs typeface="Arial" charset="0"/>
              </a:rPr>
              <a:t>доступности эксплуатационных заболоченных лесов в зимний период из-за слабого промерзания грунта.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Picture 4" descr="различия в границе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2214563"/>
            <a:ext cx="6662737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328988" y="2682875"/>
            <a:ext cx="4137025" cy="712788"/>
            <a:chOff x="4310179" y="4454292"/>
            <a:chExt cx="4137307" cy="713757"/>
          </a:xfrm>
        </p:grpSpPr>
        <p:sp>
          <p:nvSpPr>
            <p:cNvPr id="11" name="Right Arrow 10"/>
            <p:cNvSpPr/>
            <p:nvPr/>
          </p:nvSpPr>
          <p:spPr>
            <a:xfrm rot="18067897">
              <a:off x="4202738" y="4846282"/>
              <a:ext cx="429208" cy="214327"/>
            </a:xfrm>
            <a:prstGeom prst="rightArrow">
              <a:avLst/>
            </a:prstGeom>
            <a:solidFill>
              <a:srgbClr val="FF5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" name="Right Arrow 11"/>
            <p:cNvSpPr/>
            <p:nvPr/>
          </p:nvSpPr>
          <p:spPr>
            <a:xfrm rot="16794756">
              <a:off x="5500609" y="4766003"/>
              <a:ext cx="427618" cy="214328"/>
            </a:xfrm>
            <a:prstGeom prst="rightArrow">
              <a:avLst/>
            </a:prstGeom>
            <a:solidFill>
              <a:srgbClr val="FF5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" name="Right Arrow 12"/>
            <p:cNvSpPr/>
            <p:nvPr/>
          </p:nvSpPr>
          <p:spPr>
            <a:xfrm rot="14490106">
              <a:off x="8125718" y="4561732"/>
              <a:ext cx="429208" cy="214328"/>
            </a:xfrm>
            <a:prstGeom prst="rightArrow">
              <a:avLst/>
            </a:prstGeom>
            <a:solidFill>
              <a:srgbClr val="FF5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0" y="0"/>
            <a:ext cx="5643563" cy="4006850"/>
            <a:chOff x="142844" y="142853"/>
            <a:chExt cx="5643602" cy="4006802"/>
          </a:xfrm>
        </p:grpSpPr>
        <p:grpSp>
          <p:nvGrpSpPr>
            <p:cNvPr id="11272" name="Group 18"/>
            <p:cNvGrpSpPr>
              <a:grpSpLocks/>
            </p:cNvGrpSpPr>
            <p:nvPr/>
          </p:nvGrpSpPr>
          <p:grpSpPr bwMode="auto">
            <a:xfrm>
              <a:off x="142844" y="142853"/>
              <a:ext cx="5643602" cy="4006802"/>
              <a:chOff x="142844" y="142853"/>
              <a:chExt cx="5643602" cy="4006802"/>
            </a:xfrm>
          </p:grpSpPr>
          <p:pic>
            <p:nvPicPr>
              <p:cNvPr id="11274" name="Picture 8" descr="Участок 2.jp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42844" y="142853"/>
                <a:ext cx="5643602" cy="4006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275" name="TextBox 14"/>
              <p:cNvSpPr txBox="1">
                <a:spLocks noChangeArrowheads="1"/>
              </p:cNvSpPr>
              <p:nvPr/>
            </p:nvSpPr>
            <p:spPr bwMode="auto">
              <a:xfrm>
                <a:off x="714348" y="3132000"/>
                <a:ext cx="2000264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 b="1">
                    <a:latin typeface="Calibri" pitchFamily="34" charset="0"/>
                  </a:rPr>
                  <a:t>1960th</a:t>
                </a:r>
                <a:endParaRPr lang="ru-RU" sz="1200" b="1">
                  <a:latin typeface="Calibri" pitchFamily="34" charset="0"/>
                </a:endParaRPr>
              </a:p>
            </p:txBody>
          </p:sp>
          <p:sp>
            <p:nvSpPr>
              <p:cNvPr id="11276" name="TextBox 15"/>
              <p:cNvSpPr txBox="1">
                <a:spLocks noChangeArrowheads="1"/>
              </p:cNvSpPr>
              <p:nvPr/>
            </p:nvSpPr>
            <p:spPr bwMode="auto">
              <a:xfrm>
                <a:off x="714348" y="3348000"/>
                <a:ext cx="2000264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 b="1">
                    <a:latin typeface="Calibri" pitchFamily="34" charset="0"/>
                  </a:rPr>
                  <a:t>2000th</a:t>
                </a:r>
                <a:endParaRPr lang="ru-RU" sz="1200" b="1">
                  <a:latin typeface="Calibri" pitchFamily="34" charset="0"/>
                </a:endParaRPr>
              </a:p>
            </p:txBody>
          </p:sp>
          <p:sp>
            <p:nvSpPr>
              <p:cNvPr id="11277" name="TextBox 16"/>
              <p:cNvSpPr txBox="1">
                <a:spLocks noChangeArrowheads="1"/>
              </p:cNvSpPr>
              <p:nvPr/>
            </p:nvSpPr>
            <p:spPr bwMode="auto">
              <a:xfrm>
                <a:off x="714348" y="3744000"/>
                <a:ext cx="2000264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 b="1">
                    <a:latin typeface="Calibri" pitchFamily="34" charset="0"/>
                  </a:rPr>
                  <a:t>stands with spruce</a:t>
                </a:r>
                <a:endParaRPr lang="ru-RU" sz="1200" b="1">
                  <a:latin typeface="Calibri" pitchFamily="34" charset="0"/>
                </a:endParaRPr>
              </a:p>
            </p:txBody>
          </p:sp>
          <p:sp>
            <p:nvSpPr>
              <p:cNvPr id="11278" name="TextBox 17"/>
              <p:cNvSpPr txBox="1">
                <a:spLocks noChangeArrowheads="1"/>
              </p:cNvSpPr>
              <p:nvPr/>
            </p:nvSpPr>
            <p:spPr bwMode="auto">
              <a:xfrm>
                <a:off x="714348" y="3564000"/>
                <a:ext cx="2000264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 b="1">
                    <a:latin typeface="Calibri" pitchFamily="34" charset="0"/>
                  </a:rPr>
                  <a:t>spruce dominated forests</a:t>
                </a:r>
                <a:endParaRPr lang="ru-RU" sz="1200" b="1">
                  <a:latin typeface="Calibri" pitchFamily="34" charset="0"/>
                </a:endParaRPr>
              </a:p>
            </p:txBody>
          </p:sp>
        </p:grpSp>
        <p:sp>
          <p:nvSpPr>
            <p:cNvPr id="11273" name="TextBox 20"/>
            <p:cNvSpPr txBox="1">
              <a:spLocks noChangeArrowheads="1"/>
            </p:cNvSpPr>
            <p:nvPr/>
          </p:nvSpPr>
          <p:spPr bwMode="auto">
            <a:xfrm>
              <a:off x="252000" y="2928934"/>
              <a:ext cx="2574000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>
                  <a:latin typeface="Calibri" pitchFamily="34" charset="0"/>
                </a:rPr>
                <a:t>Border of continuous spruce habitats</a:t>
              </a:r>
              <a:endParaRPr lang="ru-RU" sz="1200" b="1">
                <a:latin typeface="Calibri" pitchFamily="34" charset="0"/>
              </a:endParaRPr>
            </a:p>
          </p:txBody>
        </p:sp>
      </p:grpSp>
      <p:sp>
        <p:nvSpPr>
          <p:cNvPr id="9223" name="TextBox 23"/>
          <p:cNvSpPr txBox="1">
            <a:spLocks noChangeArrowheads="1"/>
          </p:cNvSpPr>
          <p:nvPr/>
        </p:nvSpPr>
        <p:spPr bwMode="auto">
          <a:xfrm>
            <a:off x="2068604" y="5214950"/>
            <a:ext cx="5146602" cy="369332"/>
          </a:xfrm>
          <a:prstGeom prst="rect">
            <a:avLst/>
          </a:prstGeom>
          <a:solidFill>
            <a:schemeClr val="bg1">
              <a:alpha val="72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+mj-lt"/>
              </a:rPr>
              <a:t>Южная граница сплошного распространения ели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785918" y="5643578"/>
            <a:ext cx="5782545" cy="369332"/>
          </a:xfrm>
          <a:prstGeom prst="rect">
            <a:avLst/>
          </a:prstGeom>
          <a:solidFill>
            <a:schemeClr val="bg1">
              <a:alpha val="74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+mj-lt"/>
              </a:rPr>
              <a:t>сместилась на 20-30 км севернее в некоторых регионах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291 0.33564 L 4.44444E-6 -9.43326E-6 " pathEditMode="relative" ptsTypes="AA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8422E-6 L 0.10555 0.2512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" y="1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9084E-6 L 0.12239 0.2667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13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28571" t="29286" r="21429" b="15714"/>
          <a:stretch>
            <a:fillRect/>
          </a:stretch>
        </p:blipFill>
        <p:spPr bwMode="auto">
          <a:xfrm>
            <a:off x="1643042" y="1500174"/>
            <a:ext cx="581895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4282" y="343895"/>
            <a:ext cx="8643998" cy="584775"/>
          </a:xfrm>
          <a:prstGeom prst="rect">
            <a:avLst/>
          </a:prstGeom>
          <a:solidFill>
            <a:schemeClr val="bg1">
              <a:alpha val="74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+mj-lt"/>
              </a:rPr>
              <a:t>Зависимость сроков начала распускания почек от дат устойчивого перехода среднесуточных температур через 0</a:t>
            </a:r>
            <a:r>
              <a:rPr lang="ru-RU" sz="1600" b="1" dirty="0" smtClean="0">
                <a:latin typeface="+mj-lt"/>
                <a:sym typeface="Symbol" pitchFamily="18" charset="2"/>
              </a:rPr>
              <a:t></a:t>
            </a:r>
            <a:r>
              <a:rPr lang="ru-RU" sz="1600" b="1" dirty="0" smtClean="0">
                <a:latin typeface="+mj-lt"/>
              </a:rPr>
              <a:t>С  по Березинскому биосферному заповеднику</a:t>
            </a:r>
            <a:endParaRPr lang="ru-RU" sz="1600" b="1" dirty="0"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86050" y="3000372"/>
            <a:ext cx="857256" cy="1357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4443" y="6143625"/>
            <a:ext cx="70723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+mj-lt"/>
              </a:rPr>
              <a:t>Каждый год погибает от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5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до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23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тыс. га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древостоев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857250" y="5286375"/>
            <a:ext cx="3571875" cy="28575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Flowchart: Alternate Process 9"/>
          <p:cNvSpPr/>
          <p:nvPr/>
        </p:nvSpPr>
        <p:spPr>
          <a:xfrm>
            <a:off x="857250" y="5000625"/>
            <a:ext cx="3571875" cy="28575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8072494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00034" y="273586"/>
            <a:ext cx="8358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Динамика гибели древостоев в лесах Беларуси в период с 1991 по 2010 гг.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8337600" cy="528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143500" y="1500188"/>
            <a:ext cx="1857390" cy="1643058"/>
            <a:chOff x="6156000" y="1285860"/>
            <a:chExt cx="1857728" cy="1643069"/>
          </a:xfrm>
        </p:grpSpPr>
        <p:sp>
          <p:nvSpPr>
            <p:cNvPr id="6" name="Oval 5"/>
            <p:cNvSpPr/>
            <p:nvPr/>
          </p:nvSpPr>
          <p:spPr>
            <a:xfrm>
              <a:off x="6156000" y="1285860"/>
              <a:ext cx="500154" cy="50006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" name="Oval 6"/>
            <p:cNvSpPr/>
            <p:nvPr/>
          </p:nvSpPr>
          <p:spPr>
            <a:xfrm>
              <a:off x="7513574" y="2428862"/>
              <a:ext cx="500154" cy="50006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1214414" y="3929066"/>
            <a:ext cx="6643734" cy="5000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85720" y="357166"/>
            <a:ext cx="8643998" cy="338554"/>
          </a:xfrm>
          <a:prstGeom prst="rect">
            <a:avLst/>
          </a:prstGeom>
          <a:solidFill>
            <a:schemeClr val="bg1">
              <a:alpha val="74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+mj-lt"/>
              </a:rPr>
              <a:t>Динамика количества и площадей лесных пожаров на территории Беларуси</a:t>
            </a:r>
            <a:endParaRPr lang="ru-RU" sz="16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8" y="785813"/>
            <a:ext cx="86661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00125" y="1714500"/>
            <a:ext cx="2000250" cy="1857375"/>
            <a:chOff x="1000100" y="1714488"/>
            <a:chExt cx="2000264" cy="1857388"/>
          </a:xfrm>
        </p:grpSpPr>
        <p:sp>
          <p:nvSpPr>
            <p:cNvPr id="13" name="Down Arrow 12"/>
            <p:cNvSpPr/>
            <p:nvPr/>
          </p:nvSpPr>
          <p:spPr>
            <a:xfrm>
              <a:off x="1000100" y="1714488"/>
              <a:ext cx="428628" cy="928695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2571736" y="2643183"/>
              <a:ext cx="428628" cy="928693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715000" y="1928813"/>
            <a:ext cx="2000250" cy="1785937"/>
            <a:chOff x="5643570" y="1928802"/>
            <a:chExt cx="2000264" cy="1785950"/>
          </a:xfrm>
        </p:grpSpPr>
        <p:sp>
          <p:nvSpPr>
            <p:cNvPr id="16" name="Down Arrow 15"/>
            <p:cNvSpPr/>
            <p:nvPr/>
          </p:nvSpPr>
          <p:spPr>
            <a:xfrm rot="10800000">
              <a:off x="5643570" y="1928802"/>
              <a:ext cx="428628" cy="928694"/>
            </a:xfrm>
            <a:prstGeom prst="downArrow">
              <a:avLst/>
            </a:prstGeom>
            <a:solidFill>
              <a:srgbClr val="00CC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Down Arrow 16"/>
            <p:cNvSpPr/>
            <p:nvPr/>
          </p:nvSpPr>
          <p:spPr>
            <a:xfrm rot="10800000">
              <a:off x="7215206" y="2786058"/>
              <a:ext cx="428628" cy="928694"/>
            </a:xfrm>
            <a:prstGeom prst="downArrow">
              <a:avLst/>
            </a:prstGeom>
            <a:solidFill>
              <a:srgbClr val="00CC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57224" y="3929066"/>
            <a:ext cx="7817525" cy="1357322"/>
          </a:xfrm>
          <a:prstGeom prst="rect">
            <a:avLst/>
          </a:prstGeom>
          <a:solidFill>
            <a:schemeClr val="bg1"/>
          </a:solidFill>
        </p:spPr>
        <p:txBody>
          <a:bodyPr vert="vert270">
            <a:spAutoFit/>
          </a:bodyPr>
          <a:lstStyle/>
          <a:p>
            <a:pPr algn="r">
              <a:defRPr/>
            </a:pPr>
            <a:r>
              <a:rPr lang="ru-RU" sz="1600" b="1" dirty="0"/>
              <a:t>Сосна</a:t>
            </a:r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r>
              <a:rPr lang="ru-RU" sz="1600" b="1" dirty="0"/>
              <a:t>Ель</a:t>
            </a:r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r>
              <a:rPr lang="ru-RU" sz="1600" b="1" dirty="0"/>
              <a:t>Дуб</a:t>
            </a:r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r>
              <a:rPr lang="ru-RU" sz="1600" b="1" dirty="0"/>
              <a:t>Граб</a:t>
            </a:r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r>
              <a:rPr lang="ru-RU" sz="1600" b="1" dirty="0"/>
              <a:t>Ясень</a:t>
            </a:r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r>
              <a:rPr lang="ru-RU" sz="1600" b="1" dirty="0"/>
              <a:t>Ольха</a:t>
            </a:r>
          </a:p>
          <a:p>
            <a:pPr algn="r">
              <a:defRPr/>
            </a:pPr>
            <a:r>
              <a:rPr lang="ru-RU" sz="1600" b="1" dirty="0"/>
              <a:t>Черная</a:t>
            </a:r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r>
              <a:rPr lang="ru-RU" sz="1600" b="1" dirty="0"/>
              <a:t>Береза</a:t>
            </a:r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r>
              <a:rPr lang="ru-RU" sz="1600" b="1" dirty="0"/>
              <a:t>Осина</a:t>
            </a:r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r>
              <a:rPr lang="ru-RU" sz="1600" b="1" dirty="0"/>
              <a:t>Ольха</a:t>
            </a:r>
          </a:p>
          <a:p>
            <a:pPr algn="r">
              <a:defRPr/>
            </a:pPr>
            <a:r>
              <a:rPr lang="ru-RU" sz="1600" b="1" dirty="0"/>
              <a:t>Серая</a:t>
            </a:r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endParaRPr lang="ru-RU" sz="1600" b="1" dirty="0"/>
          </a:p>
          <a:p>
            <a:pPr algn="r">
              <a:defRPr/>
            </a:pPr>
            <a:r>
              <a:rPr lang="ru-RU" sz="1600" b="1" dirty="0"/>
              <a:t>Прочие</a:t>
            </a:r>
          </a:p>
          <a:p>
            <a:pPr algn="r">
              <a:defRPr/>
            </a:pPr>
            <a:r>
              <a:rPr lang="ru-RU" sz="1600" b="1" dirty="0"/>
              <a:t>породы</a:t>
            </a:r>
          </a:p>
        </p:txBody>
      </p:sp>
      <p:sp>
        <p:nvSpPr>
          <p:cNvPr id="12295" name="TextBox 10"/>
          <p:cNvSpPr txBox="1">
            <a:spLocks noChangeArrowheads="1"/>
          </p:cNvSpPr>
          <p:nvPr/>
        </p:nvSpPr>
        <p:spPr bwMode="auto">
          <a:xfrm>
            <a:off x="3143250" y="5487988"/>
            <a:ext cx="903288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1970-е</a:t>
            </a:r>
          </a:p>
        </p:txBody>
      </p:sp>
      <p:sp>
        <p:nvSpPr>
          <p:cNvPr id="12296" name="TextBox 11"/>
          <p:cNvSpPr txBox="1">
            <a:spLocks noChangeArrowheads="1"/>
          </p:cNvSpPr>
          <p:nvPr/>
        </p:nvSpPr>
        <p:spPr bwMode="auto">
          <a:xfrm>
            <a:off x="6026150" y="5487988"/>
            <a:ext cx="903288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2000-е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57224" y="285728"/>
            <a:ext cx="7429552" cy="369332"/>
          </a:xfrm>
          <a:prstGeom prst="rect">
            <a:avLst/>
          </a:prstGeom>
          <a:solidFill>
            <a:schemeClr val="bg1">
              <a:alpha val="74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Измение структуры лесного покрова Беларуси за последние 40 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2" descr="D:\MAX\WORK\CURRENT\Climate_and_Forest\ИПИПРЭ\2009\Productivity_BY\Pine_50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088" y="1714501"/>
            <a:ext cx="3927475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571472" y="642918"/>
            <a:ext cx="8143932" cy="642942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Изменение текущего прироста еловых и сосновых лесов на 2050 г. по сравнению с периодом 1961-1990 гг. при наиболее вероятном сценарии изменения климата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714480" y="5286388"/>
            <a:ext cx="1500230" cy="428628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</a:rPr>
              <a:t>Сосняки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86313" y="1714501"/>
            <a:ext cx="3929062" cy="4000515"/>
            <a:chOff x="4786313" y="1571625"/>
            <a:chExt cx="3929062" cy="4000515"/>
          </a:xfrm>
        </p:grpSpPr>
        <p:pic>
          <p:nvPicPr>
            <p:cNvPr id="15363" name="Picture 3" descr="Spruce_5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6313" y="1571625"/>
              <a:ext cx="3929062" cy="353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ounded Rectangle 10"/>
            <p:cNvSpPr/>
            <p:nvPr/>
          </p:nvSpPr>
          <p:spPr>
            <a:xfrm>
              <a:off x="5929322" y="5143512"/>
              <a:ext cx="1500230" cy="428628"/>
            </a:xfrm>
            <a:prstGeom prst="round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ru-RU" sz="2000" b="1" dirty="0" smtClean="0">
                  <a:solidFill>
                    <a:prstClr val="black"/>
                  </a:solidFill>
                </a:rPr>
                <a:t>Ельники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7158" y="1000108"/>
            <a:ext cx="8429684" cy="5286412"/>
          </a:xfrm>
          <a:prstGeom prst="roundRect">
            <a:avLst>
              <a:gd name="adj" fmla="val 7838"/>
            </a:avLst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0850" algn="just" eaLnBrk="0" hangingPunct="0">
              <a:spcAft>
                <a:spcPts val="1200"/>
              </a:spcAft>
              <a:buFontTx/>
              <a:buChar char="•"/>
              <a:tabLst>
                <a:tab pos="630238" algn="l"/>
              </a:tabLst>
            </a:pPr>
            <a:r>
              <a:rPr lang="ru-RU" sz="1600" b="1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повышение устойчивости лесов к различным сценариям динамики климата за счет изменения породного состава и структуры лесных насаждений;</a:t>
            </a:r>
          </a:p>
          <a:p>
            <a:pPr indent="450850" algn="just" eaLnBrk="0" hangingPunct="0">
              <a:spcAft>
                <a:spcPts val="1200"/>
              </a:spcAft>
              <a:buFontTx/>
              <a:buChar char="•"/>
              <a:tabLst>
                <a:tab pos="630238" algn="l"/>
              </a:tabLst>
            </a:pPr>
            <a:r>
              <a:rPr lang="ru-RU" sz="1600" b="1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реализация зонального и формационно-типологического подхода при разработке рекомендаций по составу будущих лесов;</a:t>
            </a:r>
          </a:p>
          <a:p>
            <a:pPr indent="450850" algn="just" eaLnBrk="0" hangingPunct="0">
              <a:spcAft>
                <a:spcPts val="1200"/>
              </a:spcAft>
              <a:buFontTx/>
              <a:buChar char="•"/>
              <a:tabLst>
                <a:tab pos="630238" algn="l"/>
              </a:tabLst>
            </a:pPr>
            <a:r>
              <a:rPr lang="ru-RU" sz="1600" b="1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прогнозирование состава лесов на основе фактических материалов учета лесного фонда, нормативно-технической базы лесного хозяйства, а также собственно мер по адаптации;</a:t>
            </a:r>
          </a:p>
          <a:p>
            <a:pPr indent="450850" algn="just" eaLnBrk="0" hangingPunct="0">
              <a:spcAft>
                <a:spcPts val="1200"/>
              </a:spcAft>
              <a:buFontTx/>
              <a:buChar char="•"/>
              <a:tabLst>
                <a:tab pos="630238" algn="l"/>
              </a:tabLst>
            </a:pPr>
            <a:r>
              <a:rPr lang="ru-RU" sz="1600" b="1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учет основных видов пользования, а также состояния вредных и полезных энтомокомплексов лесов, комплекса патогенов, как фактора, способного усилить негативное влияние климата;</a:t>
            </a:r>
          </a:p>
          <a:p>
            <a:pPr indent="450850" algn="just" eaLnBrk="0" hangingPunct="0">
              <a:spcAft>
                <a:spcPts val="1200"/>
              </a:spcAft>
              <a:buFontTx/>
              <a:buChar char="•"/>
              <a:tabLst>
                <a:tab pos="630238" algn="l"/>
              </a:tabLst>
            </a:pPr>
            <a:r>
              <a:rPr lang="ru-RU" sz="1600" b="1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интеграция рекомендаций по адаптации в нормативную базу лесного хозяйства после их опытно-производственной проверки; </a:t>
            </a:r>
          </a:p>
          <a:p>
            <a:pPr indent="450850" algn="just" eaLnBrk="0" hangingPunct="0">
              <a:spcAft>
                <a:spcPts val="1200"/>
              </a:spcAft>
              <a:buFontTx/>
              <a:buChar char="•"/>
              <a:tabLst>
                <a:tab pos="630238" algn="l"/>
              </a:tabLst>
            </a:pPr>
            <a:r>
              <a:rPr lang="ru-RU" sz="1600" b="1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изменение программ подготовки кадров лесного хозяйства с целью лучшего понимания роли климата для состояния и динамики лесов, обучения методам адаптации отрасли к изменению климата.</a:t>
            </a:r>
            <a:endParaRPr lang="ru-RU" sz="1600" b="1" dirty="0">
              <a:solidFill>
                <a:schemeClr val="tx1"/>
              </a:solidFill>
              <a:latin typeface="+mj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14480" y="214290"/>
            <a:ext cx="5715040" cy="642942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Основные принципы адаптации лесного хозяйства: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14282" y="2428868"/>
            <a:ext cx="2214578" cy="1285884"/>
            <a:chOff x="2572186" y="156002"/>
            <a:chExt cx="3497484" cy="36062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Rounded Rectangle 10"/>
            <p:cNvSpPr/>
            <p:nvPr/>
          </p:nvSpPr>
          <p:spPr>
            <a:xfrm>
              <a:off x="2572186" y="156002"/>
              <a:ext cx="3497484" cy="360622"/>
            </a:xfrm>
            <a:prstGeom prst="roundRect">
              <a:avLst>
                <a:gd name="adj" fmla="val 10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582748" y="166564"/>
              <a:ext cx="3476360" cy="339498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/>
                <a:t>Стратегия адаптации лесного хозяйства</a:t>
              </a:r>
              <a:endParaRPr lang="ru-RU" sz="1800" b="1" kern="1200" dirty="0"/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2422172" y="785794"/>
            <a:ext cx="2507018" cy="5715040"/>
            <a:chOff x="2422172" y="785794"/>
            <a:chExt cx="2507018" cy="5715040"/>
          </a:xfrm>
        </p:grpSpPr>
        <p:cxnSp>
          <p:nvCxnSpPr>
            <p:cNvPr id="102" name="Elbow Connector 101"/>
            <p:cNvCxnSpPr>
              <a:stCxn id="11" idx="3"/>
              <a:endCxn id="9" idx="1"/>
            </p:cNvCxnSpPr>
            <p:nvPr/>
          </p:nvCxnSpPr>
          <p:spPr>
            <a:xfrm flipV="1">
              <a:off x="2428860" y="1107265"/>
              <a:ext cx="658223" cy="196454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Elbow Connector 103"/>
            <p:cNvCxnSpPr>
              <a:stCxn id="12" idx="3"/>
              <a:endCxn id="14" idx="1"/>
            </p:cNvCxnSpPr>
            <p:nvPr/>
          </p:nvCxnSpPr>
          <p:spPr>
            <a:xfrm flipV="1">
              <a:off x="2422172" y="2821777"/>
              <a:ext cx="506755" cy="250033"/>
            </a:xfrm>
            <a:prstGeom prst="bentConnector3">
              <a:avLst>
                <a:gd name="adj1" fmla="val 66917"/>
              </a:avLst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Elbow Connector 106"/>
            <p:cNvCxnSpPr>
              <a:stCxn id="11" idx="3"/>
              <a:endCxn id="17" idx="1"/>
            </p:cNvCxnSpPr>
            <p:nvPr/>
          </p:nvCxnSpPr>
          <p:spPr>
            <a:xfrm>
              <a:off x="2428860" y="3071810"/>
              <a:ext cx="571504" cy="821537"/>
            </a:xfrm>
            <a:prstGeom prst="bentConnector3">
              <a:avLst>
                <a:gd name="adj1" fmla="val 58333"/>
              </a:avLst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Elbow Connector 109"/>
            <p:cNvCxnSpPr>
              <a:stCxn id="11" idx="3"/>
              <a:endCxn id="21" idx="1"/>
            </p:cNvCxnSpPr>
            <p:nvPr/>
          </p:nvCxnSpPr>
          <p:spPr>
            <a:xfrm>
              <a:off x="2428860" y="3071810"/>
              <a:ext cx="598076" cy="2178859"/>
            </a:xfrm>
            <a:prstGeom prst="bentConnector3">
              <a:avLst>
                <a:gd name="adj1" fmla="val 54778"/>
              </a:avLst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Elbow Connector 111"/>
            <p:cNvCxnSpPr>
              <a:stCxn id="11" idx="3"/>
              <a:endCxn id="23" idx="1"/>
            </p:cNvCxnSpPr>
            <p:nvPr/>
          </p:nvCxnSpPr>
          <p:spPr>
            <a:xfrm>
              <a:off x="2428860" y="3071810"/>
              <a:ext cx="571504" cy="3107553"/>
            </a:xfrm>
            <a:prstGeom prst="bentConnector3">
              <a:avLst>
                <a:gd name="adj1" fmla="val 58333"/>
              </a:avLst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3071802" y="785794"/>
              <a:ext cx="1589285" cy="642942"/>
              <a:chOff x="0" y="740972"/>
              <a:chExt cx="1589285" cy="521742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7" name="Rounded Rectangle 6"/>
              <p:cNvSpPr/>
              <p:nvPr/>
            </p:nvSpPr>
            <p:spPr>
              <a:xfrm>
                <a:off x="0" y="740972"/>
                <a:ext cx="1589285" cy="521742"/>
              </a:xfrm>
              <a:prstGeom prst="roundRect">
                <a:avLst>
                  <a:gd name="adj" fmla="val 10000"/>
                </a:avLst>
              </a:prstGeom>
              <a:sp3d z="152400" extrusionH="63500" prstMaterial="dkEdge">
                <a:bevelT w="12540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ounded Rectangle 4"/>
              <p:cNvSpPr/>
              <p:nvPr/>
            </p:nvSpPr>
            <p:spPr>
              <a:xfrm>
                <a:off x="15281" y="756253"/>
                <a:ext cx="1558723" cy="491180"/>
              </a:xfrm>
              <a:prstGeom prst="rect">
                <a:avLst/>
              </a:prstGeom>
              <a:sp3d z="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/>
                  <a:t>Лесопользование</a:t>
                </a:r>
                <a:endParaRPr lang="ru-RU" sz="1400" b="1" kern="1200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928927" y="2500306"/>
              <a:ext cx="2000263" cy="642942"/>
              <a:chOff x="2268949" y="914333"/>
              <a:chExt cx="2573121" cy="641724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14" name="Rounded Rectangle 13"/>
              <p:cNvSpPr/>
              <p:nvPr/>
            </p:nvSpPr>
            <p:spPr>
              <a:xfrm>
                <a:off x="2268949" y="914333"/>
                <a:ext cx="2573121" cy="641724"/>
              </a:xfrm>
              <a:prstGeom prst="roundRect">
                <a:avLst>
                  <a:gd name="adj" fmla="val 10000"/>
                </a:avLst>
              </a:prstGeom>
              <a:sp3d z="152400" extrusionH="63500" prstMaterial="dkEdge">
                <a:bevelT w="12540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Rounded Rectangle 4"/>
              <p:cNvSpPr/>
              <p:nvPr/>
            </p:nvSpPr>
            <p:spPr>
              <a:xfrm>
                <a:off x="2287744" y="933128"/>
                <a:ext cx="2535531" cy="604134"/>
              </a:xfrm>
              <a:prstGeom prst="rect">
                <a:avLst/>
              </a:prstGeom>
              <a:sp3d z="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/>
                  <a:t>Лесовосстановление и лесоразведение</a:t>
                </a:r>
                <a:endParaRPr lang="ru-RU" sz="1400" b="1" kern="1200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000364" y="3571876"/>
              <a:ext cx="1357322" cy="642942"/>
              <a:chOff x="5763951" y="808541"/>
              <a:chExt cx="859440" cy="545744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17" name="Rounded Rectangle 16"/>
              <p:cNvSpPr/>
              <p:nvPr/>
            </p:nvSpPr>
            <p:spPr>
              <a:xfrm>
                <a:off x="5763951" y="808541"/>
                <a:ext cx="859440" cy="545744"/>
              </a:xfrm>
              <a:prstGeom prst="roundRect">
                <a:avLst>
                  <a:gd name="adj" fmla="val 10000"/>
                </a:avLst>
              </a:prstGeom>
              <a:sp3d z="152400" extrusionH="63500" prstMaterial="dkEdge">
                <a:bevelT w="12540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Rounded Rectangle 4"/>
              <p:cNvSpPr/>
              <p:nvPr/>
            </p:nvSpPr>
            <p:spPr>
              <a:xfrm>
                <a:off x="5779935" y="824525"/>
                <a:ext cx="827472" cy="513776"/>
              </a:xfrm>
              <a:prstGeom prst="rect">
                <a:avLst/>
              </a:prstGeom>
              <a:sp3d z="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/>
                  <a:t>Охрана и защита леса</a:t>
                </a:r>
                <a:endParaRPr lang="ru-RU" sz="1400" b="1" kern="1200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000364" y="4929198"/>
              <a:ext cx="1428760" cy="642942"/>
              <a:chOff x="6814379" y="808541"/>
              <a:chExt cx="859440" cy="545744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20" name="Rounded Rectangle 19"/>
              <p:cNvSpPr/>
              <p:nvPr/>
            </p:nvSpPr>
            <p:spPr>
              <a:xfrm>
                <a:off x="6814379" y="808541"/>
                <a:ext cx="859440" cy="545744"/>
              </a:xfrm>
              <a:prstGeom prst="roundRect">
                <a:avLst>
                  <a:gd name="adj" fmla="val 10000"/>
                </a:avLst>
              </a:prstGeom>
              <a:sp3d z="152400" extrusionH="63500" prstMaterial="dkEdge">
                <a:bevelT w="12540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ounded Rectangle 4"/>
              <p:cNvSpPr/>
              <p:nvPr/>
            </p:nvSpPr>
            <p:spPr>
              <a:xfrm>
                <a:off x="6830363" y="824525"/>
                <a:ext cx="827472" cy="513776"/>
              </a:xfrm>
              <a:prstGeom prst="rect">
                <a:avLst/>
              </a:prstGeom>
              <a:sp3d z="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/>
                  <a:t>Лесоустройство</a:t>
                </a:r>
                <a:endParaRPr lang="ru-RU" sz="1400" b="1" kern="1200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000364" y="5857892"/>
              <a:ext cx="1214446" cy="642942"/>
              <a:chOff x="7782935" y="808541"/>
              <a:chExt cx="859440" cy="545744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23" name="Rounded Rectangle 22"/>
              <p:cNvSpPr/>
              <p:nvPr/>
            </p:nvSpPr>
            <p:spPr>
              <a:xfrm>
                <a:off x="7782935" y="808541"/>
                <a:ext cx="859440" cy="545744"/>
              </a:xfrm>
              <a:prstGeom prst="roundRect">
                <a:avLst>
                  <a:gd name="adj" fmla="val 10000"/>
                </a:avLst>
              </a:prstGeom>
              <a:sp3d z="152400" extrusionH="63500" prstMaterial="dkEdge">
                <a:bevelT w="12540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4" name="Rounded Rectangle 4"/>
              <p:cNvSpPr/>
              <p:nvPr/>
            </p:nvSpPr>
            <p:spPr>
              <a:xfrm>
                <a:off x="7798919" y="824525"/>
                <a:ext cx="827472" cy="513776"/>
              </a:xfrm>
              <a:prstGeom prst="rect">
                <a:avLst/>
              </a:prstGeom>
              <a:sp3d z="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/>
                  <a:t>Подготовка кадров</a:t>
                </a:r>
                <a:endParaRPr lang="ru-RU" sz="1400" b="1" kern="1200" dirty="0"/>
              </a:p>
            </p:txBody>
          </p:sp>
        </p:grpSp>
      </p:grpSp>
      <p:grpSp>
        <p:nvGrpSpPr>
          <p:cNvPr id="142" name="Group 141"/>
          <p:cNvGrpSpPr/>
          <p:nvPr/>
        </p:nvGrpSpPr>
        <p:grpSpPr>
          <a:xfrm>
            <a:off x="4645806" y="240050"/>
            <a:ext cx="1997896" cy="2142887"/>
            <a:chOff x="4645806" y="240050"/>
            <a:chExt cx="1997896" cy="2142887"/>
          </a:xfrm>
        </p:grpSpPr>
        <p:cxnSp>
          <p:nvCxnSpPr>
            <p:cNvPr id="96" name="Elbow Connector 95"/>
            <p:cNvCxnSpPr>
              <a:stCxn id="9" idx="3"/>
              <a:endCxn id="45" idx="1"/>
            </p:cNvCxnSpPr>
            <p:nvPr/>
          </p:nvCxnSpPr>
          <p:spPr>
            <a:xfrm flipV="1">
              <a:off x="4645806" y="548641"/>
              <a:ext cx="497698" cy="55862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Elbow Connector 97"/>
            <p:cNvCxnSpPr>
              <a:stCxn id="9" idx="3"/>
              <a:endCxn id="48" idx="1"/>
            </p:cNvCxnSpPr>
            <p:nvPr/>
          </p:nvCxnSpPr>
          <p:spPr>
            <a:xfrm>
              <a:off x="4645806" y="1107265"/>
              <a:ext cx="497698" cy="155756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Elbow Connector 99"/>
            <p:cNvCxnSpPr>
              <a:stCxn id="9" idx="3"/>
              <a:endCxn id="51" idx="1"/>
            </p:cNvCxnSpPr>
            <p:nvPr/>
          </p:nvCxnSpPr>
          <p:spPr>
            <a:xfrm>
              <a:off x="4645806" y="1107265"/>
              <a:ext cx="497698" cy="92869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/>
            <p:cNvGrpSpPr/>
            <p:nvPr/>
          </p:nvGrpSpPr>
          <p:grpSpPr>
            <a:xfrm>
              <a:off x="5143504" y="240050"/>
              <a:ext cx="1285884" cy="617182"/>
              <a:chOff x="97716" y="2997438"/>
              <a:chExt cx="859440" cy="545744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45" name="Rounded Rectangle 44"/>
              <p:cNvSpPr/>
              <p:nvPr/>
            </p:nvSpPr>
            <p:spPr>
              <a:xfrm>
                <a:off x="97716" y="2997438"/>
                <a:ext cx="859440" cy="545744"/>
              </a:xfrm>
              <a:prstGeom prst="roundRect">
                <a:avLst>
                  <a:gd name="adj" fmla="val 10000"/>
                </a:avLst>
              </a:prstGeom>
              <a:sp3d z="152400" extrusionH="63500" prstMaterial="dkEdge">
                <a:bevelT w="12540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6" name="Rounded Rectangle 4"/>
              <p:cNvSpPr/>
              <p:nvPr/>
            </p:nvSpPr>
            <p:spPr>
              <a:xfrm>
                <a:off x="113700" y="3013423"/>
                <a:ext cx="827472" cy="466591"/>
              </a:xfrm>
              <a:prstGeom prst="rect">
                <a:avLst/>
              </a:prstGeom>
              <a:sp3d z="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/>
                  <a:t>Главное пользование</a:t>
                </a:r>
                <a:endParaRPr lang="ru-RU" sz="1400" b="1" kern="1200" dirty="0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5143504" y="954428"/>
              <a:ext cx="1500198" cy="617182"/>
              <a:chOff x="97716" y="2997436"/>
              <a:chExt cx="859440" cy="545744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48" name="Rounded Rectangle 47"/>
              <p:cNvSpPr/>
              <p:nvPr/>
            </p:nvSpPr>
            <p:spPr>
              <a:xfrm>
                <a:off x="97716" y="2997436"/>
                <a:ext cx="859440" cy="545744"/>
              </a:xfrm>
              <a:prstGeom prst="roundRect">
                <a:avLst>
                  <a:gd name="adj" fmla="val 10000"/>
                </a:avLst>
              </a:prstGeom>
              <a:sp3d z="152400" extrusionH="63500" prstMaterial="dkEdge">
                <a:bevelT w="12540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9" name="Rounded Rectangle 4"/>
              <p:cNvSpPr/>
              <p:nvPr/>
            </p:nvSpPr>
            <p:spPr>
              <a:xfrm>
                <a:off x="113700" y="3013422"/>
                <a:ext cx="827472" cy="513776"/>
              </a:xfrm>
              <a:prstGeom prst="rect">
                <a:avLst/>
              </a:prstGeom>
              <a:sp3d z="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dirty="0" smtClean="0"/>
                  <a:t>Промежуточное пользование</a:t>
                </a:r>
                <a:endParaRPr lang="ru-RU" sz="1400" b="1" kern="1200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5143504" y="1714486"/>
              <a:ext cx="1285884" cy="668451"/>
              <a:chOff x="97716" y="2997438"/>
              <a:chExt cx="859440" cy="529760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51" name="Rounded Rectangle 50"/>
              <p:cNvSpPr/>
              <p:nvPr/>
            </p:nvSpPr>
            <p:spPr>
              <a:xfrm>
                <a:off x="97716" y="2997438"/>
                <a:ext cx="859440" cy="509543"/>
              </a:xfrm>
              <a:prstGeom prst="roundRect">
                <a:avLst>
                  <a:gd name="adj" fmla="val 10000"/>
                </a:avLst>
              </a:prstGeom>
              <a:sp3d z="152400" extrusionH="63500" prstMaterial="dkEdge">
                <a:bevelT w="12540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2" name="Rounded Rectangle 4"/>
              <p:cNvSpPr/>
              <p:nvPr/>
            </p:nvSpPr>
            <p:spPr>
              <a:xfrm>
                <a:off x="113700" y="3013422"/>
                <a:ext cx="827472" cy="513776"/>
              </a:xfrm>
              <a:prstGeom prst="rect">
                <a:avLst/>
              </a:prstGeom>
              <a:sp3d z="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/>
                  <a:t>Побочное пользование</a:t>
                </a:r>
                <a:endParaRPr lang="ru-RU" sz="1400" b="1" kern="1200" dirty="0"/>
              </a:p>
            </p:txBody>
          </p:sp>
        </p:grpSp>
      </p:grpSp>
      <p:grpSp>
        <p:nvGrpSpPr>
          <p:cNvPr id="143" name="Group 142"/>
          <p:cNvGrpSpPr/>
          <p:nvPr/>
        </p:nvGrpSpPr>
        <p:grpSpPr>
          <a:xfrm>
            <a:off x="6429388" y="214290"/>
            <a:ext cx="2572892" cy="642918"/>
            <a:chOff x="6429388" y="214290"/>
            <a:chExt cx="2572892" cy="642918"/>
          </a:xfrm>
        </p:grpSpPr>
        <p:cxnSp>
          <p:nvCxnSpPr>
            <p:cNvPr id="117" name="Straight Connector 116"/>
            <p:cNvCxnSpPr>
              <a:stCxn id="45" idx="3"/>
              <a:endCxn id="69" idx="1"/>
            </p:cNvCxnSpPr>
            <p:nvPr/>
          </p:nvCxnSpPr>
          <p:spPr>
            <a:xfrm flipV="1">
              <a:off x="6429388" y="535749"/>
              <a:ext cx="571504" cy="12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7000892" y="214290"/>
              <a:ext cx="2001388" cy="642918"/>
              <a:chOff x="97716" y="3793137"/>
              <a:chExt cx="859440" cy="545744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69" name="Rounded Rectangle 68"/>
              <p:cNvSpPr/>
              <p:nvPr/>
            </p:nvSpPr>
            <p:spPr>
              <a:xfrm>
                <a:off x="97716" y="3793137"/>
                <a:ext cx="859440" cy="545744"/>
              </a:xfrm>
              <a:prstGeom prst="roundRect">
                <a:avLst>
                  <a:gd name="adj" fmla="val 10000"/>
                </a:avLst>
              </a:prstGeom>
              <a:sp3d z="152400" extrusionH="63500" prstMaterial="dkEdge">
                <a:bevelT w="12540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0" name="Rounded Rectangle 4"/>
              <p:cNvSpPr/>
              <p:nvPr/>
            </p:nvSpPr>
            <p:spPr>
              <a:xfrm>
                <a:off x="113700" y="3809121"/>
                <a:ext cx="827472" cy="513776"/>
              </a:xfrm>
              <a:prstGeom prst="rect">
                <a:avLst/>
              </a:prstGeom>
              <a:sp3d z="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kern="1200" dirty="0" smtClean="0"/>
                  <a:t>Расширение практики несплошных рубок главного пользования</a:t>
                </a:r>
                <a:endParaRPr lang="ru-RU" sz="1300" b="1" kern="1200" dirty="0"/>
              </a:p>
            </p:txBody>
          </p:sp>
        </p:grpSp>
      </p:grpSp>
      <p:grpSp>
        <p:nvGrpSpPr>
          <p:cNvPr id="144" name="Group 143"/>
          <p:cNvGrpSpPr/>
          <p:nvPr/>
        </p:nvGrpSpPr>
        <p:grpSpPr>
          <a:xfrm>
            <a:off x="6643702" y="928694"/>
            <a:ext cx="2357454" cy="642918"/>
            <a:chOff x="6643702" y="928694"/>
            <a:chExt cx="2357454" cy="642918"/>
          </a:xfrm>
        </p:grpSpPr>
        <p:cxnSp>
          <p:nvCxnSpPr>
            <p:cNvPr id="119" name="Straight Connector 118"/>
            <p:cNvCxnSpPr>
              <a:stCxn id="48" idx="3"/>
              <a:endCxn id="72" idx="1"/>
            </p:cNvCxnSpPr>
            <p:nvPr/>
          </p:nvCxnSpPr>
          <p:spPr>
            <a:xfrm flipV="1">
              <a:off x="6643702" y="1250153"/>
              <a:ext cx="356066" cy="128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/>
            <p:cNvGrpSpPr/>
            <p:nvPr/>
          </p:nvGrpSpPr>
          <p:grpSpPr>
            <a:xfrm>
              <a:off x="6999768" y="928694"/>
              <a:ext cx="2001388" cy="642918"/>
              <a:chOff x="97716" y="3793137"/>
              <a:chExt cx="859440" cy="545744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72" name="Rounded Rectangle 71"/>
              <p:cNvSpPr/>
              <p:nvPr/>
            </p:nvSpPr>
            <p:spPr>
              <a:xfrm>
                <a:off x="97716" y="3793137"/>
                <a:ext cx="859440" cy="545744"/>
              </a:xfrm>
              <a:prstGeom prst="roundRect">
                <a:avLst>
                  <a:gd name="adj" fmla="val 10000"/>
                </a:avLst>
              </a:prstGeom>
              <a:sp3d z="152400" extrusionH="63500" prstMaterial="dkEdge">
                <a:bevelT w="12540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3" name="Rounded Rectangle 4"/>
              <p:cNvSpPr/>
              <p:nvPr/>
            </p:nvSpPr>
            <p:spPr>
              <a:xfrm>
                <a:off x="113700" y="3809121"/>
                <a:ext cx="827472" cy="513776"/>
              </a:xfrm>
              <a:prstGeom prst="rect">
                <a:avLst/>
              </a:prstGeom>
              <a:sp3d z="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kern="1200" dirty="0" smtClean="0"/>
                  <a:t>Корректировка целевых составов древостоев</a:t>
                </a:r>
                <a:endParaRPr lang="ru-RU" sz="1300" b="1" kern="1200" dirty="0"/>
              </a:p>
            </p:txBody>
          </p:sp>
        </p:grpSp>
      </p:grpSp>
      <p:grpSp>
        <p:nvGrpSpPr>
          <p:cNvPr id="145" name="Group 144"/>
          <p:cNvGrpSpPr/>
          <p:nvPr/>
        </p:nvGrpSpPr>
        <p:grpSpPr>
          <a:xfrm>
            <a:off x="6429388" y="1714488"/>
            <a:ext cx="2572892" cy="642918"/>
            <a:chOff x="6429388" y="1714488"/>
            <a:chExt cx="2572892" cy="642918"/>
          </a:xfrm>
        </p:grpSpPr>
        <p:cxnSp>
          <p:nvCxnSpPr>
            <p:cNvPr id="121" name="Straight Connector 120"/>
            <p:cNvCxnSpPr>
              <a:stCxn id="51" idx="3"/>
              <a:endCxn id="78" idx="1"/>
            </p:cNvCxnSpPr>
            <p:nvPr/>
          </p:nvCxnSpPr>
          <p:spPr>
            <a:xfrm flipV="1">
              <a:off x="6429388" y="2035947"/>
              <a:ext cx="571504" cy="1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7000892" y="1714488"/>
              <a:ext cx="2001388" cy="642918"/>
              <a:chOff x="97716" y="3793137"/>
              <a:chExt cx="859440" cy="545744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78" name="Rounded Rectangle 77"/>
              <p:cNvSpPr/>
              <p:nvPr/>
            </p:nvSpPr>
            <p:spPr>
              <a:xfrm>
                <a:off x="97716" y="3793137"/>
                <a:ext cx="859440" cy="545744"/>
              </a:xfrm>
              <a:prstGeom prst="roundRect">
                <a:avLst>
                  <a:gd name="adj" fmla="val 10000"/>
                </a:avLst>
              </a:prstGeom>
              <a:sp3d z="152400" extrusionH="63500" prstMaterial="dkEdge">
                <a:bevelT w="12540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9" name="Rounded Rectangle 4"/>
              <p:cNvSpPr/>
              <p:nvPr/>
            </p:nvSpPr>
            <p:spPr>
              <a:xfrm>
                <a:off x="113700" y="3809121"/>
                <a:ext cx="827472" cy="513776"/>
              </a:xfrm>
              <a:prstGeom prst="rect">
                <a:avLst/>
              </a:prstGeom>
              <a:sp3d z="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ru-RU" sz="1300" b="1" dirty="0"/>
                  <a:t>Корректировка структуры и объемов</a:t>
                </a:r>
              </a:p>
            </p:txBody>
          </p:sp>
        </p:grpSp>
      </p:grpSp>
      <p:grpSp>
        <p:nvGrpSpPr>
          <p:cNvPr id="147" name="Group 146"/>
          <p:cNvGrpSpPr/>
          <p:nvPr/>
        </p:nvGrpSpPr>
        <p:grpSpPr>
          <a:xfrm>
            <a:off x="4332443" y="3286148"/>
            <a:ext cx="4668713" cy="1428736"/>
            <a:chOff x="4332443" y="3286148"/>
            <a:chExt cx="4668713" cy="1428736"/>
          </a:xfrm>
        </p:grpSpPr>
        <p:cxnSp>
          <p:nvCxnSpPr>
            <p:cNvPr id="129" name="Elbow Connector 128"/>
            <p:cNvCxnSpPr>
              <a:stCxn id="18" idx="3"/>
              <a:endCxn id="84" idx="1"/>
            </p:cNvCxnSpPr>
            <p:nvPr/>
          </p:nvCxnSpPr>
          <p:spPr>
            <a:xfrm flipV="1">
              <a:off x="4332443" y="3607607"/>
              <a:ext cx="2667325" cy="28574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Elbow Connector 130"/>
            <p:cNvCxnSpPr>
              <a:stCxn id="17" idx="3"/>
              <a:endCxn id="87" idx="1"/>
            </p:cNvCxnSpPr>
            <p:nvPr/>
          </p:nvCxnSpPr>
          <p:spPr>
            <a:xfrm>
              <a:off x="4357686" y="3893347"/>
              <a:ext cx="2642082" cy="500078"/>
            </a:xfrm>
            <a:prstGeom prst="bentConnector3">
              <a:avLst>
                <a:gd name="adj1" fmla="val 4964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82"/>
            <p:cNvGrpSpPr/>
            <p:nvPr/>
          </p:nvGrpSpPr>
          <p:grpSpPr>
            <a:xfrm>
              <a:off x="6999768" y="3286148"/>
              <a:ext cx="2001388" cy="642918"/>
              <a:chOff x="97716" y="3793137"/>
              <a:chExt cx="859440" cy="545744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84" name="Rounded Rectangle 83"/>
              <p:cNvSpPr/>
              <p:nvPr/>
            </p:nvSpPr>
            <p:spPr>
              <a:xfrm>
                <a:off x="97716" y="3793137"/>
                <a:ext cx="859440" cy="545744"/>
              </a:xfrm>
              <a:prstGeom prst="roundRect">
                <a:avLst>
                  <a:gd name="adj" fmla="val 10000"/>
                </a:avLst>
              </a:prstGeom>
              <a:sp3d z="152400" extrusionH="63500" prstMaterial="dkEdge">
                <a:bevelT w="12540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5" name="Rounded Rectangle 4"/>
              <p:cNvSpPr/>
              <p:nvPr/>
            </p:nvSpPr>
            <p:spPr>
              <a:xfrm>
                <a:off x="113700" y="3809121"/>
                <a:ext cx="827472" cy="513776"/>
              </a:xfrm>
              <a:prstGeom prst="rect">
                <a:avLst/>
              </a:prstGeom>
              <a:sp3d z="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ru-RU" sz="1300" b="1" dirty="0" smtClean="0"/>
                  <a:t>Надзор за распространением, в т.ч. инвазивных видов</a:t>
                </a:r>
                <a:endParaRPr lang="ru-RU" sz="1300" b="1" dirty="0"/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6999768" y="4071966"/>
              <a:ext cx="2001388" cy="642918"/>
              <a:chOff x="97716" y="3793137"/>
              <a:chExt cx="859440" cy="545744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87" name="Rounded Rectangle 86"/>
              <p:cNvSpPr/>
              <p:nvPr/>
            </p:nvSpPr>
            <p:spPr>
              <a:xfrm>
                <a:off x="97716" y="3793137"/>
                <a:ext cx="859440" cy="545744"/>
              </a:xfrm>
              <a:prstGeom prst="roundRect">
                <a:avLst>
                  <a:gd name="adj" fmla="val 10000"/>
                </a:avLst>
              </a:prstGeom>
              <a:sp3d z="152400" extrusionH="63500" prstMaterial="dkEdge">
                <a:bevelT w="12540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8" name="Rounded Rectangle 4"/>
              <p:cNvSpPr/>
              <p:nvPr/>
            </p:nvSpPr>
            <p:spPr>
              <a:xfrm>
                <a:off x="113700" y="3809121"/>
                <a:ext cx="827472" cy="513776"/>
              </a:xfrm>
              <a:prstGeom prst="rect">
                <a:avLst/>
              </a:prstGeom>
              <a:sp3d z="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ru-RU" sz="1300" b="1" dirty="0" smtClean="0"/>
                  <a:t>Совершенствование методов борьбы</a:t>
                </a:r>
                <a:endParaRPr lang="ru-RU" sz="1300" b="1" dirty="0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4429124" y="4929222"/>
            <a:ext cx="4572001" cy="642918"/>
            <a:chOff x="4429124" y="4929222"/>
            <a:chExt cx="4572001" cy="642918"/>
          </a:xfrm>
        </p:grpSpPr>
        <p:cxnSp>
          <p:nvCxnSpPr>
            <p:cNvPr id="133" name="Straight Connector 132"/>
            <p:cNvCxnSpPr>
              <a:stCxn id="20" idx="3"/>
              <a:endCxn id="90" idx="1"/>
            </p:cNvCxnSpPr>
            <p:nvPr/>
          </p:nvCxnSpPr>
          <p:spPr>
            <a:xfrm>
              <a:off x="4429124" y="5250669"/>
              <a:ext cx="2570613" cy="1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88"/>
            <p:cNvGrpSpPr/>
            <p:nvPr/>
          </p:nvGrpSpPr>
          <p:grpSpPr>
            <a:xfrm>
              <a:off x="6929454" y="4929222"/>
              <a:ext cx="2071671" cy="642918"/>
              <a:chOff x="67535" y="3793137"/>
              <a:chExt cx="889621" cy="545744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90" name="Rounded Rectangle 89"/>
              <p:cNvSpPr/>
              <p:nvPr/>
            </p:nvSpPr>
            <p:spPr>
              <a:xfrm>
                <a:off x="97716" y="3793137"/>
                <a:ext cx="859440" cy="545744"/>
              </a:xfrm>
              <a:prstGeom prst="roundRect">
                <a:avLst>
                  <a:gd name="adj" fmla="val 10000"/>
                </a:avLst>
              </a:prstGeom>
              <a:sp3d z="152400" extrusionH="63500" prstMaterial="dkEdge">
                <a:bevelT w="12540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1" name="Rounded Rectangle 4"/>
              <p:cNvSpPr/>
              <p:nvPr/>
            </p:nvSpPr>
            <p:spPr>
              <a:xfrm>
                <a:off x="67535" y="3809121"/>
                <a:ext cx="873637" cy="513776"/>
              </a:xfrm>
              <a:prstGeom prst="rect">
                <a:avLst/>
              </a:prstGeom>
              <a:sp3d z="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ru-RU" sz="1250" b="1" dirty="0" smtClean="0"/>
                  <a:t>Учет изменений климата при планировании л/х деятельности</a:t>
                </a:r>
                <a:endParaRPr lang="ru-RU" sz="1250" b="1" dirty="0"/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4214810" y="5857916"/>
            <a:ext cx="4786345" cy="642918"/>
            <a:chOff x="4214810" y="5857916"/>
            <a:chExt cx="4786345" cy="642918"/>
          </a:xfrm>
        </p:grpSpPr>
        <p:cxnSp>
          <p:nvCxnSpPr>
            <p:cNvPr id="136" name="Straight Connector 135"/>
            <p:cNvCxnSpPr>
              <a:stCxn id="23" idx="3"/>
              <a:endCxn id="93" idx="1"/>
            </p:cNvCxnSpPr>
            <p:nvPr/>
          </p:nvCxnSpPr>
          <p:spPr>
            <a:xfrm>
              <a:off x="4214810" y="6179363"/>
              <a:ext cx="2784927" cy="1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/>
            <p:cNvGrpSpPr/>
            <p:nvPr/>
          </p:nvGrpSpPr>
          <p:grpSpPr>
            <a:xfrm>
              <a:off x="6966706" y="5857916"/>
              <a:ext cx="2034449" cy="642918"/>
              <a:chOff x="83532" y="3793137"/>
              <a:chExt cx="873637" cy="545744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93" name="Rounded Rectangle 92"/>
              <p:cNvSpPr/>
              <p:nvPr/>
            </p:nvSpPr>
            <p:spPr>
              <a:xfrm>
                <a:off x="97716" y="3793137"/>
                <a:ext cx="859440" cy="545744"/>
              </a:xfrm>
              <a:prstGeom prst="roundRect">
                <a:avLst>
                  <a:gd name="adj" fmla="val 10000"/>
                </a:avLst>
              </a:prstGeom>
              <a:sp3d z="152400" extrusionH="63500" prstMaterial="dkEdge">
                <a:bevelT w="12540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4" name="Rounded Rectangle 4"/>
              <p:cNvSpPr/>
              <p:nvPr/>
            </p:nvSpPr>
            <p:spPr>
              <a:xfrm>
                <a:off x="83532" y="3809121"/>
                <a:ext cx="873637" cy="513776"/>
              </a:xfrm>
              <a:prstGeom prst="rect">
                <a:avLst/>
              </a:prstGeom>
              <a:sp3d z="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ru-RU" sz="1250" b="1" dirty="0" smtClean="0"/>
                  <a:t>Дополнения в программу подготовки кадров</a:t>
                </a:r>
                <a:endParaRPr lang="ru-RU" sz="1250" b="1" dirty="0"/>
              </a:p>
            </p:txBody>
          </p:sp>
        </p:grpSp>
      </p:grpSp>
      <p:grpSp>
        <p:nvGrpSpPr>
          <p:cNvPr id="146" name="Group 145"/>
          <p:cNvGrpSpPr/>
          <p:nvPr/>
        </p:nvGrpSpPr>
        <p:grpSpPr>
          <a:xfrm>
            <a:off x="4914580" y="2500330"/>
            <a:ext cx="4086576" cy="642918"/>
            <a:chOff x="4914580" y="2500330"/>
            <a:chExt cx="4086576" cy="642918"/>
          </a:xfrm>
        </p:grpSpPr>
        <p:grpSp>
          <p:nvGrpSpPr>
            <p:cNvPr id="80" name="Group 79"/>
            <p:cNvGrpSpPr/>
            <p:nvPr/>
          </p:nvGrpSpPr>
          <p:grpSpPr>
            <a:xfrm>
              <a:off x="6999768" y="2500330"/>
              <a:ext cx="2001388" cy="642918"/>
              <a:chOff x="97716" y="3793137"/>
              <a:chExt cx="859440" cy="545744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81" name="Rounded Rectangle 80"/>
              <p:cNvSpPr/>
              <p:nvPr/>
            </p:nvSpPr>
            <p:spPr>
              <a:xfrm>
                <a:off x="97716" y="3793137"/>
                <a:ext cx="859440" cy="545744"/>
              </a:xfrm>
              <a:prstGeom prst="roundRect">
                <a:avLst>
                  <a:gd name="adj" fmla="val 10000"/>
                </a:avLst>
              </a:prstGeom>
              <a:sp3d z="152400" extrusionH="63500" prstMaterial="dkEdge">
                <a:bevelT w="12540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2" name="Rounded Rectangle 4"/>
              <p:cNvSpPr/>
              <p:nvPr/>
            </p:nvSpPr>
            <p:spPr>
              <a:xfrm>
                <a:off x="113700" y="3809121"/>
                <a:ext cx="827472" cy="513776"/>
              </a:xfrm>
              <a:prstGeom prst="rect">
                <a:avLst/>
              </a:prstGeom>
              <a:sp3d z="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ru-RU" sz="1300" b="1" dirty="0"/>
                  <a:t>Корректировка состава лесных культур</a:t>
                </a:r>
              </a:p>
            </p:txBody>
          </p:sp>
        </p:grpSp>
        <p:cxnSp>
          <p:nvCxnSpPr>
            <p:cNvPr id="123" name="Straight Connector 122"/>
            <p:cNvCxnSpPr>
              <a:stCxn id="15" idx="3"/>
              <a:endCxn id="81" idx="1"/>
            </p:cNvCxnSpPr>
            <p:nvPr/>
          </p:nvCxnSpPr>
          <p:spPr>
            <a:xfrm>
              <a:off x="4914580" y="2821778"/>
              <a:ext cx="2085188" cy="1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" name="Rounded Rectangle 155"/>
          <p:cNvSpPr/>
          <p:nvPr/>
        </p:nvSpPr>
        <p:spPr>
          <a:xfrm>
            <a:off x="5000628" y="71438"/>
            <a:ext cx="4071934" cy="1571612"/>
          </a:xfrm>
          <a:prstGeom prst="roundRect">
            <a:avLst>
              <a:gd name="adj" fmla="val 647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8596" y="214290"/>
            <a:ext cx="8286808" cy="571504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Рекомендации по оптимизации породной структуры лесов до 2050 г. с учетом изменений климата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8596" y="1000108"/>
            <a:ext cx="8286808" cy="357190"/>
          </a:xfrm>
          <a:prstGeom prst="roundRect">
            <a:avLst/>
          </a:prstGeom>
          <a:solidFill>
            <a:srgbClr val="FFFFCC">
              <a:alpha val="874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Корректировка «Наставления по лесовосстановлению и лесоразведению…»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8662" y="1428736"/>
            <a:ext cx="7500990" cy="1928826"/>
          </a:xfrm>
          <a:prstGeom prst="roundRect">
            <a:avLst>
              <a:gd name="adj" fmla="val 11235"/>
            </a:avLst>
          </a:prstGeom>
          <a:solidFill>
            <a:srgbClr val="FFFFCC">
              <a:alpha val="874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  четкая дифференциации породного состава лесных культур по   геоботаническим подзонам;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  изменение породного состава лесных культур в сторону создания смешанных насаждений,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 снижение доли ели в составе лесных культур в условиях С2, С3 и практически полное исключение ее в условиях Д2 и Д3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8596" y="3643314"/>
            <a:ext cx="8286808" cy="357190"/>
          </a:xfrm>
          <a:prstGeom prst="roundRect">
            <a:avLst/>
          </a:prstGeom>
          <a:solidFill>
            <a:srgbClr val="CCFFFF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Корректировка «Правил рубок леса…»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8662" y="4071942"/>
            <a:ext cx="7500990" cy="1928826"/>
          </a:xfrm>
          <a:prstGeom prst="roundRect">
            <a:avLst>
              <a:gd name="adj" fmla="val 11235"/>
            </a:avLst>
          </a:prstGeom>
          <a:solidFill>
            <a:srgbClr val="CCFFFF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  более детальная дифференциация целевых составов насаждений по типам леса и геоботаническим подзонам;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  замена чистых ельников смешанными широколиственно-еловыми насаждениями в условиях С2, С3 и елово-широколиственными в условиях Д2, Д3;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  увеличение (по сравнению с действующими правилами) доли сопутствующих пород в составе насаждений.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85860"/>
            <a:ext cx="7580342" cy="454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500034" y="714356"/>
            <a:ext cx="8286808" cy="500066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b="1" dirty="0">
                <a:solidFill>
                  <a:prstClr val="black"/>
                </a:solidFill>
              </a:rPr>
              <a:t>Историческая оценка антропогенного воздействия и будущие изменения</a:t>
            </a:r>
          </a:p>
          <a:p>
            <a:pPr lvl="0" algn="ctr"/>
            <a:r>
              <a:rPr lang="ru-RU" sz="1200" b="1" dirty="0">
                <a:solidFill>
                  <a:prstClr val="black"/>
                </a:solidFill>
              </a:rPr>
              <a:t>полученные по простой модели, откалиброванной по семи моделям общей циркуляции атмосферы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85786" y="1071546"/>
            <a:ext cx="7786742" cy="5572164"/>
          </a:xfrm>
          <a:prstGeom prst="roundRect">
            <a:avLst>
              <a:gd name="adj" fmla="val 7949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ounded Rectangle 3"/>
          <p:cNvSpPr/>
          <p:nvPr/>
        </p:nvSpPr>
        <p:spPr>
          <a:xfrm>
            <a:off x="785786" y="214290"/>
            <a:ext cx="7858180" cy="785818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Фактическая (2005 г.) и прогнозируемая (2050 г.) формационная структура лесов Беларуси с учетом мер по адаптации лесного хозяйства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071546"/>
            <a:ext cx="7162821" cy="545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Group 22"/>
          <p:cNvGrpSpPr/>
          <p:nvPr/>
        </p:nvGrpSpPr>
        <p:grpSpPr>
          <a:xfrm>
            <a:off x="5357818" y="3714752"/>
            <a:ext cx="1857388" cy="1143008"/>
            <a:chOff x="5357818" y="3714752"/>
            <a:chExt cx="1857388" cy="1143008"/>
          </a:xfrm>
        </p:grpSpPr>
        <p:sp>
          <p:nvSpPr>
            <p:cNvPr id="15" name="Down Arrow 14"/>
            <p:cNvSpPr/>
            <p:nvPr/>
          </p:nvSpPr>
          <p:spPr>
            <a:xfrm>
              <a:off x="6429388" y="4500570"/>
              <a:ext cx="214314" cy="357190"/>
            </a:xfrm>
            <a:prstGeom prst="downArrow">
              <a:avLst>
                <a:gd name="adj1" fmla="val 50000"/>
                <a:gd name="adj2" fmla="val 7444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7000892" y="4500570"/>
              <a:ext cx="214314" cy="357190"/>
            </a:xfrm>
            <a:prstGeom prst="downArrow">
              <a:avLst>
                <a:gd name="adj1" fmla="val 50000"/>
                <a:gd name="adj2" fmla="val 7444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5357818" y="3714752"/>
              <a:ext cx="214314" cy="714380"/>
            </a:xfrm>
            <a:prstGeom prst="downArrow">
              <a:avLst>
                <a:gd name="adj1" fmla="val 50000"/>
                <a:gd name="adj2" fmla="val 7444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28794" y="1214422"/>
            <a:ext cx="1857388" cy="3714776"/>
            <a:chOff x="1928794" y="1214422"/>
            <a:chExt cx="1857388" cy="3714776"/>
          </a:xfrm>
        </p:grpSpPr>
        <p:sp>
          <p:nvSpPr>
            <p:cNvPr id="18" name="Down Arrow 17"/>
            <p:cNvSpPr/>
            <p:nvPr/>
          </p:nvSpPr>
          <p:spPr>
            <a:xfrm rot="10800000">
              <a:off x="2357422" y="3714752"/>
              <a:ext cx="214314" cy="357190"/>
            </a:xfrm>
            <a:prstGeom prst="downArrow">
              <a:avLst>
                <a:gd name="adj1" fmla="val 50000"/>
                <a:gd name="adj2" fmla="val 7444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Down Arrow 18"/>
            <p:cNvSpPr/>
            <p:nvPr/>
          </p:nvSpPr>
          <p:spPr>
            <a:xfrm rot="10800000">
              <a:off x="2928926" y="3929066"/>
              <a:ext cx="214314" cy="500066"/>
            </a:xfrm>
            <a:prstGeom prst="downArrow">
              <a:avLst>
                <a:gd name="adj1" fmla="val 50000"/>
                <a:gd name="adj2" fmla="val 7444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Down Arrow 19"/>
            <p:cNvSpPr/>
            <p:nvPr/>
          </p:nvSpPr>
          <p:spPr>
            <a:xfrm rot="10800000">
              <a:off x="1928794" y="1214422"/>
              <a:ext cx="214314" cy="357190"/>
            </a:xfrm>
            <a:prstGeom prst="downArrow">
              <a:avLst>
                <a:gd name="adj1" fmla="val 50000"/>
                <a:gd name="adj2" fmla="val 7444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Down Arrow 20"/>
            <p:cNvSpPr/>
            <p:nvPr/>
          </p:nvSpPr>
          <p:spPr>
            <a:xfrm rot="10800000">
              <a:off x="3571868" y="4714884"/>
              <a:ext cx="214314" cy="214314"/>
            </a:xfrm>
            <a:prstGeom prst="downArrow">
              <a:avLst>
                <a:gd name="adj1" fmla="val 50000"/>
                <a:gd name="adj2" fmla="val 7444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3" name="Oval 62"/>
          <p:cNvSpPr/>
          <p:nvPr/>
        </p:nvSpPr>
        <p:spPr>
          <a:xfrm>
            <a:off x="2714612" y="4286256"/>
            <a:ext cx="571504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7158" y="1500174"/>
            <a:ext cx="8429684" cy="4071966"/>
          </a:xfrm>
          <a:prstGeom prst="roundRect">
            <a:avLst>
              <a:gd name="adj" fmla="val 7838"/>
            </a:avLst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0850" algn="just" eaLnBrk="0" hangingPunct="0">
              <a:spcAft>
                <a:spcPts val="1200"/>
              </a:spcAft>
              <a:buFontTx/>
              <a:buChar char="•"/>
              <a:tabLst>
                <a:tab pos="630238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оптимизировать структуру лесов с учетом вероятных изменений климата, сохранив их продуктивность;</a:t>
            </a:r>
          </a:p>
          <a:p>
            <a:pPr indent="450850" algn="just" eaLnBrk="0" hangingPunct="0">
              <a:spcAft>
                <a:spcPts val="1200"/>
              </a:spcAft>
              <a:buFontTx/>
              <a:buChar char="•"/>
              <a:tabLst>
                <a:tab pos="630238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повысить устойчивость к насекомым-вредителям, особенно к тем, которые могут формировать очаги массового размножения;</a:t>
            </a:r>
          </a:p>
          <a:p>
            <a:pPr indent="450850" algn="just" eaLnBrk="0" hangingPunct="0">
              <a:spcAft>
                <a:spcPts val="1200"/>
              </a:spcAft>
              <a:buFontTx/>
              <a:buChar char="•"/>
              <a:tabLst>
                <a:tab pos="630238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сохранить и приумножить ресурсы побочного пользования;</a:t>
            </a:r>
          </a:p>
          <a:p>
            <a:pPr indent="450850" algn="just" eaLnBrk="0" hangingPunct="0">
              <a:spcAft>
                <a:spcPts val="1200"/>
              </a:spcAft>
              <a:buFontTx/>
              <a:buChar char="•"/>
              <a:tabLst>
                <a:tab pos="630238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снизить пожароопасность в лесах;</a:t>
            </a:r>
          </a:p>
          <a:p>
            <a:pPr indent="450850" algn="just" eaLnBrk="0" hangingPunct="0">
              <a:spcAft>
                <a:spcPts val="1200"/>
              </a:spcAft>
              <a:buFontTx/>
              <a:buChar char="•"/>
              <a:tabLst>
                <a:tab pos="630238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снизить потери от негативных климатических воздействий;</a:t>
            </a:r>
          </a:p>
          <a:p>
            <a:pPr indent="450850" algn="just" eaLnBrk="0" hangingPunct="0">
              <a:spcAft>
                <a:spcPts val="1200"/>
              </a:spcAft>
              <a:buFontTx/>
              <a:buChar char="•"/>
              <a:tabLst>
                <a:tab pos="630238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сократить эмиссии углекислого газа в атмосферу;</a:t>
            </a:r>
          </a:p>
          <a:p>
            <a:pPr indent="450850" algn="just" eaLnBrk="0" hangingPunct="0">
              <a:spcAft>
                <a:spcPts val="1200"/>
              </a:spcAft>
              <a:buFontTx/>
              <a:buChar char="•"/>
              <a:tabLst>
                <a:tab pos="630238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повысить степень готовности организаций лесного хозяйства к «неприятным сюрпризам», преподносимых климатом</a:t>
            </a:r>
            <a:endParaRPr lang="ru-RU" b="1" dirty="0">
              <a:solidFill>
                <a:schemeClr val="tx1"/>
              </a:solidFill>
              <a:latin typeface="+mj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43042" y="571480"/>
            <a:ext cx="5715040" cy="500066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</a:rPr>
              <a:t>Адаптация лесного хозяйства позволит: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3786188" y="357188"/>
            <a:ext cx="5357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chemeClr val="bg1"/>
                </a:solidFill>
                <a:latin typeface="Comic Sans MS" pitchFamily="66" charset="0"/>
              </a:rPr>
              <a:t>Спасибо за внимание</a:t>
            </a:r>
            <a:r>
              <a:rPr lang="en-US" sz="3600" b="1">
                <a:solidFill>
                  <a:schemeClr val="bg1"/>
                </a:solidFill>
                <a:latin typeface="Comic Sans MS" pitchFamily="66" charset="0"/>
              </a:rPr>
              <a:t>!</a:t>
            </a:r>
            <a:endParaRPr lang="ru-RU" sz="3600" b="1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9942" name="Picture 11" descr="IE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643578"/>
            <a:ext cx="92868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1142976" y="5500702"/>
            <a:ext cx="4572032" cy="1285884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Пугачевский А.В., Ермохин </a:t>
            </a:r>
            <a:r>
              <a:rPr lang="ru-RU" sz="1400" b="1" i="1" dirty="0">
                <a:solidFill>
                  <a:schemeClr val="tx1"/>
                </a:solidFill>
                <a:cs typeface="Times New Roman" pitchFamily="18" charset="0"/>
              </a:rPr>
              <a:t>М.В.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cs typeface="Times New Roman" pitchFamily="18" charset="0"/>
              </a:rPr>
              <a:t>Институт экспериментальной ботаники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cs typeface="Times New Roman" pitchFamily="18" charset="0"/>
              </a:rPr>
              <a:t>им. В.Ф. Купревича НАН Беларуси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cs typeface="Times New Roman" pitchFamily="18" charset="0"/>
              </a:rPr>
              <a:t>Минск, Академическая 27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cs typeface="Times New Roman" pitchFamily="18" charset="0"/>
              </a:rPr>
              <a:t>тел. +375 (17) 284 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18 54</a:t>
            </a:r>
            <a:endParaRPr lang="ru-RU" sz="1400" b="1" i="1" dirty="0">
              <a:solidFill>
                <a:schemeClr val="tx1"/>
              </a:solidFill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cs typeface="Times New Roman" pitchFamily="18" charset="0"/>
              </a:rPr>
              <a:t>e-mail: </a:t>
            </a:r>
            <a:r>
              <a:rPr lang="en-US" sz="1400" b="1" i="1" dirty="0" smtClean="0">
                <a:solidFill>
                  <a:schemeClr val="tx1"/>
                </a:solidFill>
                <a:cs typeface="Times New Roman" pitchFamily="18" charset="0"/>
              </a:rPr>
              <a:t>avp@biobel.bas-net.by;  y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ermaxim@yahoo.com</a:t>
            </a:r>
            <a:endParaRPr lang="ru-RU" sz="1400" b="1" i="1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1766888"/>
            <a:ext cx="913606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2214563" y="3929063"/>
            <a:ext cx="642937" cy="857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Oval 9"/>
          <p:cNvSpPr/>
          <p:nvPr/>
        </p:nvSpPr>
        <p:spPr>
          <a:xfrm>
            <a:off x="7000875" y="3000375"/>
            <a:ext cx="642938" cy="857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Oval 10"/>
          <p:cNvSpPr/>
          <p:nvPr/>
        </p:nvSpPr>
        <p:spPr>
          <a:xfrm>
            <a:off x="1000125" y="2143125"/>
            <a:ext cx="642938" cy="85725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Oval 11"/>
          <p:cNvSpPr/>
          <p:nvPr/>
        </p:nvSpPr>
        <p:spPr>
          <a:xfrm>
            <a:off x="5286375" y="2071688"/>
            <a:ext cx="642938" cy="85725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9" name="TextBox 7"/>
          <p:cNvSpPr txBox="1">
            <a:spLocks noChangeArrowheads="1"/>
          </p:cNvSpPr>
          <p:nvPr/>
        </p:nvSpPr>
        <p:spPr bwMode="auto">
          <a:xfrm>
            <a:off x="2103438" y="1947863"/>
            <a:ext cx="896937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Calibri" pitchFamily="34" charset="0"/>
              </a:rPr>
              <a:t>осадки</a:t>
            </a:r>
          </a:p>
        </p:txBody>
      </p:sp>
      <p:sp>
        <p:nvSpPr>
          <p:cNvPr id="5130" name="TextBox 12"/>
          <p:cNvSpPr txBox="1">
            <a:spLocks noChangeArrowheads="1"/>
          </p:cNvSpPr>
          <p:nvPr/>
        </p:nvSpPr>
        <p:spPr bwMode="auto">
          <a:xfrm>
            <a:off x="6286500" y="1928813"/>
            <a:ext cx="1481138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Calibri" pitchFamily="34" charset="0"/>
              </a:rPr>
              <a:t>температура</a:t>
            </a:r>
          </a:p>
        </p:txBody>
      </p:sp>
      <p:sp>
        <p:nvSpPr>
          <p:cNvPr id="5131" name="TextBox 13"/>
          <p:cNvSpPr txBox="1">
            <a:spLocks noChangeArrowheads="1"/>
          </p:cNvSpPr>
          <p:nvPr/>
        </p:nvSpPr>
        <p:spPr bwMode="auto">
          <a:xfrm>
            <a:off x="1000125" y="5121275"/>
            <a:ext cx="7143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alibri" pitchFamily="34" charset="0"/>
              </a:rPr>
              <a:t>север</a:t>
            </a:r>
          </a:p>
        </p:txBody>
      </p:sp>
      <p:sp>
        <p:nvSpPr>
          <p:cNvPr id="5132" name="TextBox 14"/>
          <p:cNvSpPr txBox="1">
            <a:spLocks noChangeArrowheads="1"/>
          </p:cNvSpPr>
          <p:nvPr/>
        </p:nvSpPr>
        <p:spPr bwMode="auto">
          <a:xfrm>
            <a:off x="2286000" y="5121275"/>
            <a:ext cx="7143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alibri" pitchFamily="34" charset="0"/>
              </a:rPr>
              <a:t>центр</a:t>
            </a:r>
          </a:p>
        </p:txBody>
      </p:sp>
      <p:sp>
        <p:nvSpPr>
          <p:cNvPr id="5133" name="TextBox 15"/>
          <p:cNvSpPr txBox="1">
            <a:spLocks noChangeArrowheads="1"/>
          </p:cNvSpPr>
          <p:nvPr/>
        </p:nvSpPr>
        <p:spPr bwMode="auto">
          <a:xfrm>
            <a:off x="3500438" y="5121275"/>
            <a:ext cx="7143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alibri" pitchFamily="34" charset="0"/>
              </a:rPr>
              <a:t>юг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14500" y="2428875"/>
            <a:ext cx="1054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B0F0"/>
                </a:solidFill>
                <a:latin typeface="Calibri" pitchFamily="34" charset="0"/>
              </a:rPr>
              <a:t>8-10 мм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000750" y="2273300"/>
            <a:ext cx="1035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B0F0"/>
                </a:solidFill>
                <a:latin typeface="Calibri" pitchFamily="34" charset="0"/>
              </a:rPr>
              <a:t>2,5-3 </a:t>
            </a:r>
            <a:r>
              <a:rPr lang="ru-RU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°С</a:t>
            </a:r>
            <a:endParaRPr lang="ru-RU" b="1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928938" y="4429125"/>
            <a:ext cx="1054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7-10 мм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643813" y="2928938"/>
            <a:ext cx="828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1,5 </a:t>
            </a:r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°С</a:t>
            </a:r>
            <a:endParaRPr lang="ru-RU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57224" y="1142984"/>
            <a:ext cx="7715304" cy="500066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600" b="1" dirty="0">
                <a:solidFill>
                  <a:prstClr val="black"/>
                </a:solidFill>
              </a:rPr>
              <a:t>Изменения в среднегодовых температурах воздуха и сумм осадков в </a:t>
            </a:r>
            <a:r>
              <a:rPr lang="ru-RU" sz="1600" b="1" u="sng" dirty="0" smtClean="0">
                <a:solidFill>
                  <a:prstClr val="black"/>
                </a:solidFill>
              </a:rPr>
              <a:t>1991-2006 гг.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>
                <a:solidFill>
                  <a:prstClr val="black"/>
                </a:solidFill>
              </a:rPr>
              <a:t>по сравнению с </a:t>
            </a:r>
            <a:r>
              <a:rPr lang="ru-RU" sz="1600" b="1" u="sng" dirty="0">
                <a:solidFill>
                  <a:prstClr val="black"/>
                </a:solidFill>
              </a:rPr>
              <a:t>1961-1990 гг.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85720" y="1500174"/>
            <a:ext cx="4357718" cy="3786214"/>
            <a:chOff x="285720" y="1500174"/>
            <a:chExt cx="4357718" cy="3786214"/>
          </a:xfrm>
        </p:grpSpPr>
        <p:sp>
          <p:nvSpPr>
            <p:cNvPr id="24" name="Rounded Rectangle 23"/>
            <p:cNvSpPr/>
            <p:nvPr/>
          </p:nvSpPr>
          <p:spPr>
            <a:xfrm>
              <a:off x="285720" y="1500174"/>
              <a:ext cx="4357718" cy="3786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01" name="Text Box 3"/>
            <p:cNvSpPr txBox="1">
              <a:spLocks noChangeArrowheads="1"/>
            </p:cNvSpPr>
            <p:nvPr/>
          </p:nvSpPr>
          <p:spPr bwMode="auto">
            <a:xfrm>
              <a:off x="1960169" y="1744974"/>
              <a:ext cx="1269987" cy="32670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ru-RU" sz="1600" b="1" i="1" u="sng" dirty="0">
                  <a:latin typeface="+mj-lt"/>
                </a:rPr>
                <a:t>июнь</a:t>
              </a:r>
            </a:p>
            <a:p>
              <a:endParaRPr lang="ru-RU" b="1" dirty="0"/>
            </a:p>
          </p:txBody>
        </p:sp>
        <p:pic>
          <p:nvPicPr>
            <p:cNvPr id="4102" name="Picture 4"/>
            <p:cNvPicPr>
              <a:picLocks noChangeAspect="1" noChangeArrowheads="1"/>
            </p:cNvPicPr>
            <p:nvPr/>
          </p:nvPicPr>
          <p:blipFill>
            <a:blip r:embed="rId2"/>
            <a:srcRect l="6247"/>
            <a:stretch>
              <a:fillRect/>
            </a:stretch>
          </p:blipFill>
          <p:spPr bwMode="auto">
            <a:xfrm>
              <a:off x="285720" y="2017045"/>
              <a:ext cx="4288007" cy="2917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4210733" y="1500174"/>
            <a:ext cx="4718985" cy="3786214"/>
            <a:chOff x="4210733" y="1500174"/>
            <a:chExt cx="4718985" cy="3786214"/>
          </a:xfrm>
        </p:grpSpPr>
        <p:sp>
          <p:nvSpPr>
            <p:cNvPr id="26" name="Rounded Rectangle 25"/>
            <p:cNvSpPr/>
            <p:nvPr/>
          </p:nvSpPr>
          <p:spPr>
            <a:xfrm>
              <a:off x="4572000" y="1500174"/>
              <a:ext cx="4357718" cy="3786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3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10733" y="1952066"/>
              <a:ext cx="4643071" cy="2960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4" name="Text Box 3"/>
            <p:cNvSpPr txBox="1">
              <a:spLocks noChangeArrowheads="1"/>
            </p:cNvSpPr>
            <p:nvPr/>
          </p:nvSpPr>
          <p:spPr bwMode="auto">
            <a:xfrm>
              <a:off x="6243501" y="1720089"/>
              <a:ext cx="1269987" cy="35158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ru-RU" sz="1600" b="1" i="1" u="sng" dirty="0">
                  <a:latin typeface="+mj-lt"/>
                </a:rPr>
                <a:t>сентябрь</a:t>
              </a:r>
            </a:p>
            <a:p>
              <a:endParaRPr lang="ru-RU" b="1" dirty="0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571604" y="857232"/>
            <a:ext cx="5786478" cy="500066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ru-RU" sz="1600" b="1" dirty="0">
                <a:solidFill>
                  <a:prstClr val="black"/>
                </a:solidFill>
              </a:rPr>
              <a:t>Изменения повторяемости заморозков по областям Беларуси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57224" y="2143116"/>
            <a:ext cx="3571900" cy="1000132"/>
            <a:chOff x="857224" y="2143116"/>
            <a:chExt cx="3571900" cy="1000132"/>
          </a:xfrm>
        </p:grpSpPr>
        <p:sp>
          <p:nvSpPr>
            <p:cNvPr id="12" name="Oval 11"/>
            <p:cNvSpPr/>
            <p:nvPr/>
          </p:nvSpPr>
          <p:spPr>
            <a:xfrm>
              <a:off x="857224" y="2143116"/>
              <a:ext cx="500066" cy="5000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Oval 12"/>
            <p:cNvSpPr/>
            <p:nvPr/>
          </p:nvSpPr>
          <p:spPr>
            <a:xfrm>
              <a:off x="3929058" y="2643182"/>
              <a:ext cx="500066" cy="5000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Oval 13"/>
            <p:cNvSpPr/>
            <p:nvPr/>
          </p:nvSpPr>
          <p:spPr>
            <a:xfrm>
              <a:off x="3357554" y="2143116"/>
              <a:ext cx="500066" cy="5000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Oval 14"/>
            <p:cNvSpPr/>
            <p:nvPr/>
          </p:nvSpPr>
          <p:spPr>
            <a:xfrm>
              <a:off x="2714612" y="2143116"/>
              <a:ext cx="500066" cy="5000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43504" y="2000240"/>
            <a:ext cx="3643338" cy="714380"/>
            <a:chOff x="5143504" y="2000240"/>
            <a:chExt cx="3643338" cy="714380"/>
          </a:xfrm>
        </p:grpSpPr>
        <p:sp>
          <p:nvSpPr>
            <p:cNvPr id="16" name="Oval 15"/>
            <p:cNvSpPr/>
            <p:nvPr/>
          </p:nvSpPr>
          <p:spPr>
            <a:xfrm>
              <a:off x="8286776" y="2000240"/>
              <a:ext cx="500066" cy="5000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Oval 16"/>
            <p:cNvSpPr/>
            <p:nvPr/>
          </p:nvSpPr>
          <p:spPr>
            <a:xfrm>
              <a:off x="6357950" y="2214554"/>
              <a:ext cx="500066" cy="5000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Oval 17"/>
            <p:cNvSpPr/>
            <p:nvPr/>
          </p:nvSpPr>
          <p:spPr>
            <a:xfrm>
              <a:off x="5143504" y="2071678"/>
              <a:ext cx="500066" cy="5000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Oval 18"/>
            <p:cNvSpPr/>
            <p:nvPr/>
          </p:nvSpPr>
          <p:spPr>
            <a:xfrm>
              <a:off x="7000892" y="2214554"/>
              <a:ext cx="500066" cy="5000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000125" y="642938"/>
            <a:ext cx="7572375" cy="5000625"/>
            <a:chOff x="1000100" y="357166"/>
            <a:chExt cx="7132637" cy="4975225"/>
          </a:xfrm>
        </p:grpSpPr>
        <p:pic>
          <p:nvPicPr>
            <p:cNvPr id="6160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00100" y="357166"/>
              <a:ext cx="7132637" cy="4975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1213930" y="4929634"/>
              <a:ext cx="3001090" cy="356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285875" y="3355975"/>
            <a:ext cx="6929438" cy="146050"/>
            <a:chOff x="1285852" y="3070221"/>
            <a:chExt cx="6929486" cy="146053"/>
          </a:xfrm>
        </p:grpSpPr>
        <p:cxnSp>
          <p:nvCxnSpPr>
            <p:cNvPr id="11" name="Straight Arrow Connector 10"/>
            <p:cNvCxnSpPr/>
            <p:nvPr/>
          </p:nvCxnSpPr>
          <p:spPr>
            <a:xfrm rot="10800000">
              <a:off x="1285852" y="3214687"/>
              <a:ext cx="6929486" cy="1587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10800000">
              <a:off x="1285852" y="3070221"/>
              <a:ext cx="6929486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85875" y="5857875"/>
            <a:ext cx="650081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 </a:t>
            </a:r>
            <a:r>
              <a:rPr lang="en-US">
                <a:latin typeface="Calibri" pitchFamily="34" charset="0"/>
              </a:rPr>
              <a:t>3 - 5 </a:t>
            </a:r>
            <a:r>
              <a:rPr lang="ru-RU">
                <a:latin typeface="Calibri" pitchFamily="34" charset="0"/>
              </a:rPr>
              <a:t>дней больше, чем в южной подзоне в 1</a:t>
            </a:r>
            <a:r>
              <a:rPr lang="en-US">
                <a:latin typeface="Calibri" pitchFamily="34" charset="0"/>
              </a:rPr>
              <a:t>955</a:t>
            </a:r>
            <a:r>
              <a:rPr lang="ru-RU">
                <a:latin typeface="Calibri" pitchFamily="34" charset="0"/>
              </a:rPr>
              <a:t> году</a:t>
            </a:r>
          </a:p>
        </p:txBody>
      </p:sp>
      <p:sp>
        <p:nvSpPr>
          <p:cNvPr id="20" name="Curved Left Arrow 19"/>
          <p:cNvSpPr/>
          <p:nvPr/>
        </p:nvSpPr>
        <p:spPr>
          <a:xfrm rot="10800000" flipV="1">
            <a:off x="285750" y="3357563"/>
            <a:ext cx="984250" cy="2928937"/>
          </a:xfrm>
          <a:prstGeom prst="curvedLeftArrow">
            <a:avLst>
              <a:gd name="adj1" fmla="val 24439"/>
              <a:gd name="adj2" fmla="val 59112"/>
              <a:gd name="adj3" fmla="val 279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0800000">
            <a:off x="1285875" y="3071813"/>
            <a:ext cx="6929438" cy="1587"/>
          </a:xfrm>
          <a:prstGeom prst="straightConnector1">
            <a:avLst/>
          </a:prstGeom>
          <a:ln w="25400">
            <a:solidFill>
              <a:srgbClr val="00B050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rved Left Arrow 25"/>
          <p:cNvSpPr/>
          <p:nvPr/>
        </p:nvSpPr>
        <p:spPr>
          <a:xfrm rot="10800000">
            <a:off x="285750" y="857250"/>
            <a:ext cx="984250" cy="2357438"/>
          </a:xfrm>
          <a:prstGeom prst="curvedLeftArrow">
            <a:avLst>
              <a:gd name="adj1" fmla="val 24439"/>
              <a:gd name="adj2" fmla="val 59112"/>
              <a:gd name="adj3" fmla="val 27975"/>
            </a:avLst>
          </a:prstGeom>
          <a:gradFill>
            <a:gsLst>
              <a:gs pos="5000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357313" y="1000125"/>
            <a:ext cx="5072062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  8 дней больше, чем в </a:t>
            </a:r>
            <a:r>
              <a:rPr lang="en-US">
                <a:latin typeface="Calibri" pitchFamily="34" charset="0"/>
              </a:rPr>
              <a:t>1955</a:t>
            </a:r>
            <a:r>
              <a:rPr lang="ru-RU">
                <a:latin typeface="Calibri" pitchFamily="34" charset="0"/>
              </a:rPr>
              <a:t> году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957763" y="5214938"/>
            <a:ext cx="3328987" cy="338137"/>
            <a:chOff x="4957869" y="5214950"/>
            <a:chExt cx="3328907" cy="338554"/>
          </a:xfrm>
        </p:grpSpPr>
        <p:sp>
          <p:nvSpPr>
            <p:cNvPr id="6155" name="TextBox 13"/>
            <p:cNvSpPr txBox="1">
              <a:spLocks noChangeArrowheads="1"/>
            </p:cNvSpPr>
            <p:nvPr/>
          </p:nvSpPr>
          <p:spPr bwMode="auto">
            <a:xfrm>
              <a:off x="4957869" y="5214950"/>
              <a:ext cx="685701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>
                  <a:latin typeface="Times New Roman" pitchFamily="18" charset="0"/>
                  <a:cs typeface="Times New Roman" pitchFamily="18" charset="0"/>
                </a:rPr>
                <a:t>север</a:t>
              </a:r>
            </a:p>
          </p:txBody>
        </p:sp>
        <p:sp>
          <p:nvSpPr>
            <p:cNvPr id="6156" name="TextBox 14"/>
            <p:cNvSpPr txBox="1">
              <a:spLocks noChangeArrowheads="1"/>
            </p:cNvSpPr>
            <p:nvPr/>
          </p:nvSpPr>
          <p:spPr bwMode="auto">
            <a:xfrm>
              <a:off x="6072198" y="5214950"/>
              <a:ext cx="730585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>
                  <a:latin typeface="Times New Roman" pitchFamily="18" charset="0"/>
                  <a:cs typeface="Times New Roman" pitchFamily="18" charset="0"/>
                </a:rPr>
                <a:t>центр</a:t>
              </a:r>
            </a:p>
          </p:txBody>
        </p:sp>
        <p:sp>
          <p:nvSpPr>
            <p:cNvPr id="6157" name="TextBox 15"/>
            <p:cNvSpPr txBox="1">
              <a:spLocks noChangeArrowheads="1"/>
            </p:cNvSpPr>
            <p:nvPr/>
          </p:nvSpPr>
          <p:spPr bwMode="auto">
            <a:xfrm>
              <a:off x="7215206" y="5214950"/>
              <a:ext cx="107157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600" b="1">
                  <a:latin typeface="Times New Roman" pitchFamily="18" charset="0"/>
                  <a:cs typeface="Times New Roman" pitchFamily="18" charset="0"/>
                </a:rPr>
                <a:t>юг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2857488" y="214290"/>
            <a:ext cx="3786214" cy="35719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Количество засушливых дней</a:t>
            </a:r>
            <a:endParaRPr lang="ru-RU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_1990_200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57750" y="2143125"/>
            <a:ext cx="4071938" cy="3357563"/>
          </a:xfrm>
        </p:spPr>
      </p:pic>
      <p:pic>
        <p:nvPicPr>
          <p:cNvPr id="5" name="Picture 4" descr="T_20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2143125"/>
            <a:ext cx="4316413" cy="33575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5" descr="T_1961-199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2143125"/>
            <a:ext cx="4316413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1571604" y="571480"/>
            <a:ext cx="6215106" cy="35719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Среднегодовые температуры воздуха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8121627">
            <a:off x="5509697" y="3894356"/>
            <a:ext cx="2143140" cy="365906"/>
          </a:xfrm>
          <a:prstGeom prst="rightArrow">
            <a:avLst>
              <a:gd name="adj1" fmla="val 50000"/>
              <a:gd name="adj2" fmla="val 1752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1041 L -0.23003 0.005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" y="-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53921E-7 L -0.49792 0.0004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04 0.00578 L -0.80486 0.00578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500174"/>
            <a:ext cx="6143745" cy="378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ight Arrow 13"/>
          <p:cNvSpPr/>
          <p:nvPr/>
        </p:nvSpPr>
        <p:spPr>
          <a:xfrm>
            <a:off x="2357422" y="4286256"/>
            <a:ext cx="357190" cy="2143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ight Arrow 14"/>
          <p:cNvSpPr/>
          <p:nvPr/>
        </p:nvSpPr>
        <p:spPr>
          <a:xfrm rot="5400000">
            <a:off x="5143504" y="2786058"/>
            <a:ext cx="785818" cy="2143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ounded Rectangle 15"/>
          <p:cNvSpPr/>
          <p:nvPr/>
        </p:nvSpPr>
        <p:spPr>
          <a:xfrm>
            <a:off x="571472" y="714356"/>
            <a:ext cx="7786742" cy="571504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ru-RU" sz="1600" b="1" dirty="0">
                <a:solidFill>
                  <a:prstClr val="black"/>
                </a:solidFill>
              </a:rPr>
              <a:t>Среднемноголетний ход </a:t>
            </a:r>
            <a:r>
              <a:rPr lang="ru-RU" sz="1600" b="1" dirty="0" smtClean="0">
                <a:solidFill>
                  <a:prstClr val="black"/>
                </a:solidFill>
              </a:rPr>
              <a:t>сезонной </a:t>
            </a:r>
            <a:r>
              <a:rPr lang="ru-RU" sz="1600" b="1" dirty="0">
                <a:solidFill>
                  <a:prstClr val="black"/>
                </a:solidFill>
              </a:rPr>
              <a:t>динамики высоты снежного покрова в периоды </a:t>
            </a:r>
            <a:r>
              <a:rPr lang="ru-RU" sz="1600" b="1" u="sng" dirty="0">
                <a:solidFill>
                  <a:prstClr val="black"/>
                </a:solidFill>
              </a:rPr>
              <a:t>1969-1990 </a:t>
            </a:r>
            <a:r>
              <a:rPr lang="ru-RU" sz="1600" b="1" u="sng" dirty="0" smtClean="0">
                <a:solidFill>
                  <a:prstClr val="black"/>
                </a:solidFill>
              </a:rPr>
              <a:t>гг</a:t>
            </a:r>
            <a:r>
              <a:rPr lang="ru-RU" sz="1600" b="1" dirty="0" smtClean="0">
                <a:solidFill>
                  <a:prstClr val="black"/>
                </a:solidFill>
              </a:rPr>
              <a:t>. и </a:t>
            </a:r>
            <a:r>
              <a:rPr lang="ru-RU" sz="1600" b="1" u="sng" dirty="0">
                <a:solidFill>
                  <a:prstClr val="black"/>
                </a:solidFill>
              </a:rPr>
              <a:t>1991-2005 гг. </a:t>
            </a:r>
            <a:r>
              <a:rPr lang="ru-RU" sz="1600" b="1" dirty="0">
                <a:solidFill>
                  <a:prstClr val="black"/>
                </a:solidFill>
              </a:rPr>
              <a:t>в Березинском биосферном заповеднике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357554" y="5572140"/>
            <a:ext cx="2500330" cy="428628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ru-RU" sz="2000" b="1" dirty="0" smtClean="0">
                <a:solidFill>
                  <a:srgbClr val="FF0000"/>
                </a:solidFill>
              </a:rPr>
              <a:t>≈ - 25 % влагозапаса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85938" y="1428750"/>
            <a:ext cx="6103937" cy="4357688"/>
            <a:chOff x="1785918" y="1428736"/>
            <a:chExt cx="6104603" cy="4357718"/>
          </a:xfrm>
        </p:grpSpPr>
        <p:pic>
          <p:nvPicPr>
            <p:cNvPr id="11268" name="Picture 3" descr="D:\Max\Pisatel\НЕОПУБЛИКОВАННЫЕ\BP_2008\Pictures\fig_3.t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85918" y="1428736"/>
              <a:ext cx="6104603" cy="4357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2571816" y="1571612"/>
              <a:ext cx="1357461" cy="3357586"/>
            </a:xfrm>
            <a:prstGeom prst="rect">
              <a:avLst/>
            </a:prstGeom>
            <a:solidFill>
              <a:schemeClr val="bg1">
                <a:lumMod val="75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270" name="TextBox 7"/>
            <p:cNvSpPr txBox="1">
              <a:spLocks noChangeArrowheads="1"/>
            </p:cNvSpPr>
            <p:nvPr/>
          </p:nvSpPr>
          <p:spPr bwMode="auto">
            <a:xfrm rot="-5400000">
              <a:off x="1832913" y="3024815"/>
              <a:ext cx="289765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200" b="1"/>
                <a:t>период осушительной мелиорации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785918" y="571480"/>
            <a:ext cx="6143668" cy="571504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Динамика уровня грунтовых вод на территории</a:t>
            </a:r>
          </a:p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Национального парка «Беловежская пуща» за 1970-2006 гг.</a:t>
            </a:r>
            <a:endParaRPr lang="ru-RU" sz="1600" b="1" dirty="0">
              <a:solidFill>
                <a:prstClr val="black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29124" y="1928802"/>
            <a:ext cx="1928826" cy="2643206"/>
            <a:chOff x="4429124" y="1928802"/>
            <a:chExt cx="1928826" cy="2643206"/>
          </a:xfrm>
        </p:grpSpPr>
        <p:sp>
          <p:nvSpPr>
            <p:cNvPr id="9" name="Down Arrow 8"/>
            <p:cNvSpPr/>
            <p:nvPr/>
          </p:nvSpPr>
          <p:spPr>
            <a:xfrm>
              <a:off x="4429124" y="2071678"/>
              <a:ext cx="142876" cy="1214446"/>
            </a:xfrm>
            <a:prstGeom prst="downArrow">
              <a:avLst>
                <a:gd name="adj1" fmla="val 50000"/>
                <a:gd name="adj2" fmla="val 11213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5643570" y="1928802"/>
              <a:ext cx="142876" cy="571504"/>
            </a:xfrm>
            <a:prstGeom prst="downArrow">
              <a:avLst>
                <a:gd name="adj1" fmla="val 50000"/>
                <a:gd name="adj2" fmla="val 112136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357818" y="4071942"/>
              <a:ext cx="1000132" cy="500066"/>
              <a:chOff x="5357818" y="4071942"/>
              <a:chExt cx="1000132" cy="500066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5357818" y="4071942"/>
                <a:ext cx="428628" cy="42862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929322" y="4143380"/>
                <a:ext cx="428628" cy="42862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/>
          <a:srcRect l="908" t="1333" r="1018" b="1333"/>
          <a:stretch>
            <a:fillRect/>
          </a:stretch>
        </p:blipFill>
        <p:spPr bwMode="auto">
          <a:xfrm>
            <a:off x="714348" y="928670"/>
            <a:ext cx="771530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643042" y="428604"/>
            <a:ext cx="6143668" cy="35719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Геоботаническое зонирование Беларуси</a:t>
            </a:r>
            <a:endParaRPr lang="ru-RU" sz="1600" b="1" dirty="0">
              <a:solidFill>
                <a:prstClr val="black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071802" y="2714620"/>
            <a:ext cx="2797825" cy="2205825"/>
            <a:chOff x="3071802" y="2714620"/>
            <a:chExt cx="2797825" cy="2205825"/>
          </a:xfrm>
        </p:grpSpPr>
        <p:sp>
          <p:nvSpPr>
            <p:cNvPr id="9" name="TextBox 8"/>
            <p:cNvSpPr txBox="1"/>
            <p:nvPr/>
          </p:nvSpPr>
          <p:spPr>
            <a:xfrm>
              <a:off x="3714744" y="2714620"/>
              <a:ext cx="20502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+mj-lt"/>
                </a:rPr>
                <a:t>Дубово-темнохвойные леса</a:t>
              </a:r>
              <a:endParaRPr lang="ru-RU" sz="1200" b="1" dirty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43240" y="3786190"/>
              <a:ext cx="2726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+mj-lt"/>
                </a:rPr>
                <a:t>Грабово-дубово-темнохвойные леса</a:t>
              </a:r>
              <a:endParaRPr lang="ru-RU" sz="1200" b="1" dirty="0"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71802" y="4643446"/>
              <a:ext cx="24364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+mj-lt"/>
                </a:rPr>
                <a:t>Широколиственно-сосновые леса</a:t>
              </a:r>
              <a:endParaRPr lang="ru-RU" sz="1200" b="1" dirty="0">
                <a:latin typeface="+mj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320118" y="3055961"/>
            <a:ext cx="4395022" cy="1770797"/>
            <a:chOff x="2320118" y="3055961"/>
            <a:chExt cx="4395022" cy="1770797"/>
          </a:xfrm>
        </p:grpSpPr>
        <p:sp>
          <p:nvSpPr>
            <p:cNvPr id="13" name="Freeform 12"/>
            <p:cNvSpPr/>
            <p:nvPr/>
          </p:nvSpPr>
          <p:spPr>
            <a:xfrm>
              <a:off x="2320118" y="4467368"/>
              <a:ext cx="4037831" cy="359390"/>
            </a:xfrm>
            <a:custGeom>
              <a:avLst/>
              <a:gdLst>
                <a:gd name="connsiteX0" fmla="*/ 0 w 4019266"/>
                <a:gd name="connsiteY0" fmla="*/ 63689 h 359390"/>
                <a:gd name="connsiteX1" fmla="*/ 204717 w 4019266"/>
                <a:gd name="connsiteY1" fmla="*/ 159223 h 359390"/>
                <a:gd name="connsiteX2" fmla="*/ 348018 w 4019266"/>
                <a:gd name="connsiteY2" fmla="*/ 179695 h 359390"/>
                <a:gd name="connsiteX3" fmla="*/ 436729 w 4019266"/>
                <a:gd name="connsiteY3" fmla="*/ 213814 h 359390"/>
                <a:gd name="connsiteX4" fmla="*/ 477672 w 4019266"/>
                <a:gd name="connsiteY4" fmla="*/ 227462 h 359390"/>
                <a:gd name="connsiteX5" fmla="*/ 539087 w 4019266"/>
                <a:gd name="connsiteY5" fmla="*/ 213814 h 359390"/>
                <a:gd name="connsiteX6" fmla="*/ 641445 w 4019266"/>
                <a:gd name="connsiteY6" fmla="*/ 254757 h 359390"/>
                <a:gd name="connsiteX7" fmla="*/ 730156 w 4019266"/>
                <a:gd name="connsiteY7" fmla="*/ 241110 h 359390"/>
                <a:gd name="connsiteX8" fmla="*/ 893929 w 4019266"/>
                <a:gd name="connsiteY8" fmla="*/ 179695 h 359390"/>
                <a:gd name="connsiteX9" fmla="*/ 982639 w 4019266"/>
                <a:gd name="connsiteY9" fmla="*/ 166047 h 359390"/>
                <a:gd name="connsiteX10" fmla="*/ 1057702 w 4019266"/>
                <a:gd name="connsiteY10" fmla="*/ 186519 h 359390"/>
                <a:gd name="connsiteX11" fmla="*/ 1173708 w 4019266"/>
                <a:gd name="connsiteY11" fmla="*/ 254757 h 359390"/>
                <a:gd name="connsiteX12" fmla="*/ 1337481 w 4019266"/>
                <a:gd name="connsiteY12" fmla="*/ 241110 h 359390"/>
                <a:gd name="connsiteX13" fmla="*/ 1480782 w 4019266"/>
                <a:gd name="connsiteY13" fmla="*/ 275229 h 359390"/>
                <a:gd name="connsiteX14" fmla="*/ 1535374 w 4019266"/>
                <a:gd name="connsiteY14" fmla="*/ 288877 h 359390"/>
                <a:gd name="connsiteX15" fmla="*/ 1637732 w 4019266"/>
                <a:gd name="connsiteY15" fmla="*/ 206990 h 359390"/>
                <a:gd name="connsiteX16" fmla="*/ 1746914 w 4019266"/>
                <a:gd name="connsiteY16" fmla="*/ 138751 h 359390"/>
                <a:gd name="connsiteX17" fmla="*/ 1856096 w 4019266"/>
                <a:gd name="connsiteY17" fmla="*/ 104632 h 359390"/>
                <a:gd name="connsiteX18" fmla="*/ 2040341 w 4019266"/>
                <a:gd name="connsiteY18" fmla="*/ 125104 h 359390"/>
                <a:gd name="connsiteX19" fmla="*/ 2217762 w 4019266"/>
                <a:gd name="connsiteY19" fmla="*/ 186519 h 359390"/>
                <a:gd name="connsiteX20" fmla="*/ 2272353 w 4019266"/>
                <a:gd name="connsiteY20" fmla="*/ 288877 h 359390"/>
                <a:gd name="connsiteX21" fmla="*/ 2354239 w 4019266"/>
                <a:gd name="connsiteY21" fmla="*/ 350292 h 359390"/>
                <a:gd name="connsiteX22" fmla="*/ 2402006 w 4019266"/>
                <a:gd name="connsiteY22" fmla="*/ 343468 h 359390"/>
                <a:gd name="connsiteX23" fmla="*/ 2422478 w 4019266"/>
                <a:gd name="connsiteY23" fmla="*/ 316172 h 359390"/>
                <a:gd name="connsiteX24" fmla="*/ 2422478 w 4019266"/>
                <a:gd name="connsiteY24" fmla="*/ 241110 h 359390"/>
                <a:gd name="connsiteX25" fmla="*/ 2477069 w 4019266"/>
                <a:gd name="connsiteY25" fmla="*/ 145575 h 359390"/>
                <a:gd name="connsiteX26" fmla="*/ 2524836 w 4019266"/>
                <a:gd name="connsiteY26" fmla="*/ 118280 h 359390"/>
                <a:gd name="connsiteX27" fmla="*/ 2654490 w 4019266"/>
                <a:gd name="connsiteY27" fmla="*/ 145575 h 359390"/>
                <a:gd name="connsiteX28" fmla="*/ 2750024 w 4019266"/>
                <a:gd name="connsiteY28" fmla="*/ 125104 h 359390"/>
                <a:gd name="connsiteX29" fmla="*/ 2825087 w 4019266"/>
                <a:gd name="connsiteY29" fmla="*/ 77336 h 359390"/>
                <a:gd name="connsiteX30" fmla="*/ 2859206 w 4019266"/>
                <a:gd name="connsiteY30" fmla="*/ 77336 h 359390"/>
                <a:gd name="connsiteX31" fmla="*/ 2961565 w 4019266"/>
                <a:gd name="connsiteY31" fmla="*/ 118280 h 359390"/>
                <a:gd name="connsiteX32" fmla="*/ 3009332 w 4019266"/>
                <a:gd name="connsiteY32" fmla="*/ 104632 h 359390"/>
                <a:gd name="connsiteX33" fmla="*/ 3070747 w 4019266"/>
                <a:gd name="connsiteY33" fmla="*/ 70513 h 359390"/>
                <a:gd name="connsiteX34" fmla="*/ 3145809 w 4019266"/>
                <a:gd name="connsiteY34" fmla="*/ 104632 h 359390"/>
                <a:gd name="connsiteX35" fmla="*/ 3282287 w 4019266"/>
                <a:gd name="connsiteY35" fmla="*/ 125104 h 359390"/>
                <a:gd name="connsiteX36" fmla="*/ 3377821 w 4019266"/>
                <a:gd name="connsiteY36" fmla="*/ 152399 h 359390"/>
                <a:gd name="connsiteX37" fmla="*/ 3452884 w 4019266"/>
                <a:gd name="connsiteY37" fmla="*/ 213814 h 359390"/>
                <a:gd name="connsiteX38" fmla="*/ 3500651 w 4019266"/>
                <a:gd name="connsiteY38" fmla="*/ 159223 h 359390"/>
                <a:gd name="connsiteX39" fmla="*/ 3507475 w 4019266"/>
                <a:gd name="connsiteY39" fmla="*/ 90984 h 359390"/>
                <a:gd name="connsiteX40" fmla="*/ 3514299 w 4019266"/>
                <a:gd name="connsiteY40" fmla="*/ 15922 h 359390"/>
                <a:gd name="connsiteX41" fmla="*/ 3575714 w 4019266"/>
                <a:gd name="connsiteY41" fmla="*/ 2274 h 359390"/>
                <a:gd name="connsiteX42" fmla="*/ 3780430 w 4019266"/>
                <a:gd name="connsiteY42" fmla="*/ 29569 h 359390"/>
                <a:gd name="connsiteX43" fmla="*/ 3923732 w 4019266"/>
                <a:gd name="connsiteY43" fmla="*/ 97808 h 359390"/>
                <a:gd name="connsiteX44" fmla="*/ 4019266 w 4019266"/>
                <a:gd name="connsiteY44" fmla="*/ 145575 h 35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019266" h="359390">
                  <a:moveTo>
                    <a:pt x="0" y="63689"/>
                  </a:moveTo>
                  <a:cubicBezTo>
                    <a:pt x="73357" y="101789"/>
                    <a:pt x="146714" y="139889"/>
                    <a:pt x="204717" y="159223"/>
                  </a:cubicBezTo>
                  <a:cubicBezTo>
                    <a:pt x="262720" y="178557"/>
                    <a:pt x="309349" y="170597"/>
                    <a:pt x="348018" y="179695"/>
                  </a:cubicBezTo>
                  <a:cubicBezTo>
                    <a:pt x="386687" y="188793"/>
                    <a:pt x="415120" y="205853"/>
                    <a:pt x="436729" y="213814"/>
                  </a:cubicBezTo>
                  <a:cubicBezTo>
                    <a:pt x="458338" y="221775"/>
                    <a:pt x="460612" y="227462"/>
                    <a:pt x="477672" y="227462"/>
                  </a:cubicBezTo>
                  <a:cubicBezTo>
                    <a:pt x="494732" y="227462"/>
                    <a:pt x="511792" y="209265"/>
                    <a:pt x="539087" y="213814"/>
                  </a:cubicBezTo>
                  <a:cubicBezTo>
                    <a:pt x="566382" y="218363"/>
                    <a:pt x="609600" y="250208"/>
                    <a:pt x="641445" y="254757"/>
                  </a:cubicBezTo>
                  <a:cubicBezTo>
                    <a:pt x="673290" y="259306"/>
                    <a:pt x="688075" y="253620"/>
                    <a:pt x="730156" y="241110"/>
                  </a:cubicBezTo>
                  <a:cubicBezTo>
                    <a:pt x="772237" y="228600"/>
                    <a:pt x="851848" y="192206"/>
                    <a:pt x="893929" y="179695"/>
                  </a:cubicBezTo>
                  <a:cubicBezTo>
                    <a:pt x="936010" y="167184"/>
                    <a:pt x="955344" y="164910"/>
                    <a:pt x="982639" y="166047"/>
                  </a:cubicBezTo>
                  <a:cubicBezTo>
                    <a:pt x="1009934" y="167184"/>
                    <a:pt x="1025857" y="171734"/>
                    <a:pt x="1057702" y="186519"/>
                  </a:cubicBezTo>
                  <a:cubicBezTo>
                    <a:pt x="1089547" y="201304"/>
                    <a:pt x="1127078" y="245659"/>
                    <a:pt x="1173708" y="254757"/>
                  </a:cubicBezTo>
                  <a:cubicBezTo>
                    <a:pt x="1220338" y="263855"/>
                    <a:pt x="1286302" y="237698"/>
                    <a:pt x="1337481" y="241110"/>
                  </a:cubicBezTo>
                  <a:cubicBezTo>
                    <a:pt x="1388660" y="244522"/>
                    <a:pt x="1480782" y="275229"/>
                    <a:pt x="1480782" y="275229"/>
                  </a:cubicBezTo>
                  <a:cubicBezTo>
                    <a:pt x="1513764" y="283190"/>
                    <a:pt x="1509216" y="300250"/>
                    <a:pt x="1535374" y="288877"/>
                  </a:cubicBezTo>
                  <a:cubicBezTo>
                    <a:pt x="1561532" y="277504"/>
                    <a:pt x="1602475" y="232011"/>
                    <a:pt x="1637732" y="206990"/>
                  </a:cubicBezTo>
                  <a:cubicBezTo>
                    <a:pt x="1672989" y="181969"/>
                    <a:pt x="1710520" y="155811"/>
                    <a:pt x="1746914" y="138751"/>
                  </a:cubicBezTo>
                  <a:cubicBezTo>
                    <a:pt x="1783308" y="121691"/>
                    <a:pt x="1807192" y="106906"/>
                    <a:pt x="1856096" y="104632"/>
                  </a:cubicBezTo>
                  <a:cubicBezTo>
                    <a:pt x="1905000" y="102358"/>
                    <a:pt x="1980063" y="111456"/>
                    <a:pt x="2040341" y="125104"/>
                  </a:cubicBezTo>
                  <a:cubicBezTo>
                    <a:pt x="2100619" y="138752"/>
                    <a:pt x="2179093" y="159223"/>
                    <a:pt x="2217762" y="186519"/>
                  </a:cubicBezTo>
                  <a:cubicBezTo>
                    <a:pt x="2256431" y="213815"/>
                    <a:pt x="2249607" y="261582"/>
                    <a:pt x="2272353" y="288877"/>
                  </a:cubicBezTo>
                  <a:cubicBezTo>
                    <a:pt x="2295099" y="316172"/>
                    <a:pt x="2332630" y="341194"/>
                    <a:pt x="2354239" y="350292"/>
                  </a:cubicBezTo>
                  <a:cubicBezTo>
                    <a:pt x="2375848" y="359390"/>
                    <a:pt x="2390633" y="349155"/>
                    <a:pt x="2402006" y="343468"/>
                  </a:cubicBezTo>
                  <a:cubicBezTo>
                    <a:pt x="2413379" y="337781"/>
                    <a:pt x="2419066" y="333232"/>
                    <a:pt x="2422478" y="316172"/>
                  </a:cubicBezTo>
                  <a:cubicBezTo>
                    <a:pt x="2425890" y="299112"/>
                    <a:pt x="2413380" y="269543"/>
                    <a:pt x="2422478" y="241110"/>
                  </a:cubicBezTo>
                  <a:cubicBezTo>
                    <a:pt x="2431576" y="212677"/>
                    <a:pt x="2460009" y="166047"/>
                    <a:pt x="2477069" y="145575"/>
                  </a:cubicBezTo>
                  <a:cubicBezTo>
                    <a:pt x="2494129" y="125103"/>
                    <a:pt x="2495266" y="118280"/>
                    <a:pt x="2524836" y="118280"/>
                  </a:cubicBezTo>
                  <a:cubicBezTo>
                    <a:pt x="2554406" y="118280"/>
                    <a:pt x="2616959" y="144438"/>
                    <a:pt x="2654490" y="145575"/>
                  </a:cubicBezTo>
                  <a:cubicBezTo>
                    <a:pt x="2692021" y="146712"/>
                    <a:pt x="2721591" y="136477"/>
                    <a:pt x="2750024" y="125104"/>
                  </a:cubicBezTo>
                  <a:cubicBezTo>
                    <a:pt x="2778457" y="113731"/>
                    <a:pt x="2806890" y="85297"/>
                    <a:pt x="2825087" y="77336"/>
                  </a:cubicBezTo>
                  <a:cubicBezTo>
                    <a:pt x="2843284" y="69375"/>
                    <a:pt x="2836460" y="70512"/>
                    <a:pt x="2859206" y="77336"/>
                  </a:cubicBezTo>
                  <a:cubicBezTo>
                    <a:pt x="2881952" y="84160"/>
                    <a:pt x="2936544" y="113731"/>
                    <a:pt x="2961565" y="118280"/>
                  </a:cubicBezTo>
                  <a:cubicBezTo>
                    <a:pt x="2986586" y="122829"/>
                    <a:pt x="2991135" y="112593"/>
                    <a:pt x="3009332" y="104632"/>
                  </a:cubicBezTo>
                  <a:cubicBezTo>
                    <a:pt x="3027529" y="96671"/>
                    <a:pt x="3048001" y="70513"/>
                    <a:pt x="3070747" y="70513"/>
                  </a:cubicBezTo>
                  <a:cubicBezTo>
                    <a:pt x="3093493" y="70513"/>
                    <a:pt x="3110552" y="95534"/>
                    <a:pt x="3145809" y="104632"/>
                  </a:cubicBezTo>
                  <a:cubicBezTo>
                    <a:pt x="3181066" y="113730"/>
                    <a:pt x="3243618" y="117143"/>
                    <a:pt x="3282287" y="125104"/>
                  </a:cubicBezTo>
                  <a:cubicBezTo>
                    <a:pt x="3320956" y="133065"/>
                    <a:pt x="3349388" y="137614"/>
                    <a:pt x="3377821" y="152399"/>
                  </a:cubicBezTo>
                  <a:cubicBezTo>
                    <a:pt x="3406254" y="167184"/>
                    <a:pt x="3432412" y="212677"/>
                    <a:pt x="3452884" y="213814"/>
                  </a:cubicBezTo>
                  <a:cubicBezTo>
                    <a:pt x="3473356" y="214951"/>
                    <a:pt x="3491553" y="179695"/>
                    <a:pt x="3500651" y="159223"/>
                  </a:cubicBezTo>
                  <a:cubicBezTo>
                    <a:pt x="3509749" y="138751"/>
                    <a:pt x="3505200" y="114867"/>
                    <a:pt x="3507475" y="90984"/>
                  </a:cubicBezTo>
                  <a:cubicBezTo>
                    <a:pt x="3509750" y="67101"/>
                    <a:pt x="3502926" y="30707"/>
                    <a:pt x="3514299" y="15922"/>
                  </a:cubicBezTo>
                  <a:cubicBezTo>
                    <a:pt x="3525672" y="1137"/>
                    <a:pt x="3531359" y="0"/>
                    <a:pt x="3575714" y="2274"/>
                  </a:cubicBezTo>
                  <a:cubicBezTo>
                    <a:pt x="3620069" y="4548"/>
                    <a:pt x="3722427" y="13647"/>
                    <a:pt x="3780430" y="29569"/>
                  </a:cubicBezTo>
                  <a:cubicBezTo>
                    <a:pt x="3838433" y="45491"/>
                    <a:pt x="3883926" y="78474"/>
                    <a:pt x="3923732" y="97808"/>
                  </a:cubicBezTo>
                  <a:cubicBezTo>
                    <a:pt x="3963538" y="117142"/>
                    <a:pt x="3991402" y="131358"/>
                    <a:pt x="4019266" y="145575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405116" y="3178014"/>
              <a:ext cx="2797791" cy="893928"/>
            </a:xfrm>
            <a:custGeom>
              <a:avLst/>
              <a:gdLst>
                <a:gd name="connsiteX0" fmla="*/ 0 w 2797791"/>
                <a:gd name="connsiteY0" fmla="*/ 0 h 893928"/>
                <a:gd name="connsiteX1" fmla="*/ 88711 w 2797791"/>
                <a:gd name="connsiteY1" fmla="*/ 232011 h 893928"/>
                <a:gd name="connsiteX2" fmla="*/ 177421 w 2797791"/>
                <a:gd name="connsiteY2" fmla="*/ 348017 h 893928"/>
                <a:gd name="connsiteX3" fmla="*/ 293427 w 2797791"/>
                <a:gd name="connsiteY3" fmla="*/ 436728 h 893928"/>
                <a:gd name="connsiteX4" fmla="*/ 423081 w 2797791"/>
                <a:gd name="connsiteY4" fmla="*/ 511791 h 893928"/>
                <a:gd name="connsiteX5" fmla="*/ 539087 w 2797791"/>
                <a:gd name="connsiteY5" fmla="*/ 518614 h 893928"/>
                <a:gd name="connsiteX6" fmla="*/ 641445 w 2797791"/>
                <a:gd name="connsiteY6" fmla="*/ 559558 h 893928"/>
                <a:gd name="connsiteX7" fmla="*/ 771099 w 2797791"/>
                <a:gd name="connsiteY7" fmla="*/ 607325 h 893928"/>
                <a:gd name="connsiteX8" fmla="*/ 859809 w 2797791"/>
                <a:gd name="connsiteY8" fmla="*/ 600501 h 893928"/>
                <a:gd name="connsiteX9" fmla="*/ 907577 w 2797791"/>
                <a:gd name="connsiteY9" fmla="*/ 634620 h 893928"/>
                <a:gd name="connsiteX10" fmla="*/ 1023583 w 2797791"/>
                <a:gd name="connsiteY10" fmla="*/ 702859 h 893928"/>
                <a:gd name="connsiteX11" fmla="*/ 1139588 w 2797791"/>
                <a:gd name="connsiteY11" fmla="*/ 730155 h 893928"/>
                <a:gd name="connsiteX12" fmla="*/ 1221475 w 2797791"/>
                <a:gd name="connsiteY12" fmla="*/ 716507 h 893928"/>
                <a:gd name="connsiteX13" fmla="*/ 1351129 w 2797791"/>
                <a:gd name="connsiteY13" fmla="*/ 661916 h 893928"/>
                <a:gd name="connsiteX14" fmla="*/ 1460311 w 2797791"/>
                <a:gd name="connsiteY14" fmla="*/ 614149 h 893928"/>
                <a:gd name="connsiteX15" fmla="*/ 1583141 w 2797791"/>
                <a:gd name="connsiteY15" fmla="*/ 641444 h 893928"/>
                <a:gd name="connsiteX16" fmla="*/ 1760562 w 2797791"/>
                <a:gd name="connsiteY16" fmla="*/ 696035 h 893928"/>
                <a:gd name="connsiteX17" fmla="*/ 1978926 w 2797791"/>
                <a:gd name="connsiteY17" fmla="*/ 675564 h 893928"/>
                <a:gd name="connsiteX18" fmla="*/ 2149523 w 2797791"/>
                <a:gd name="connsiteY18" fmla="*/ 730155 h 893928"/>
                <a:gd name="connsiteX19" fmla="*/ 2306472 w 2797791"/>
                <a:gd name="connsiteY19" fmla="*/ 771098 h 893928"/>
                <a:gd name="connsiteX20" fmla="*/ 2524836 w 2797791"/>
                <a:gd name="connsiteY20" fmla="*/ 852985 h 893928"/>
                <a:gd name="connsiteX21" fmla="*/ 2715905 w 2797791"/>
                <a:gd name="connsiteY21" fmla="*/ 852985 h 893928"/>
                <a:gd name="connsiteX22" fmla="*/ 2797791 w 2797791"/>
                <a:gd name="connsiteY22" fmla="*/ 893928 h 89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97791" h="893928">
                  <a:moveTo>
                    <a:pt x="0" y="0"/>
                  </a:moveTo>
                  <a:cubicBezTo>
                    <a:pt x="29570" y="87004"/>
                    <a:pt x="59141" y="174008"/>
                    <a:pt x="88711" y="232011"/>
                  </a:cubicBezTo>
                  <a:cubicBezTo>
                    <a:pt x="118281" y="290014"/>
                    <a:pt x="143302" y="313898"/>
                    <a:pt x="177421" y="348017"/>
                  </a:cubicBezTo>
                  <a:cubicBezTo>
                    <a:pt x="211540" y="382136"/>
                    <a:pt x="252484" y="409432"/>
                    <a:pt x="293427" y="436728"/>
                  </a:cubicBezTo>
                  <a:cubicBezTo>
                    <a:pt x="334370" y="464024"/>
                    <a:pt x="382138" y="498143"/>
                    <a:pt x="423081" y="511791"/>
                  </a:cubicBezTo>
                  <a:cubicBezTo>
                    <a:pt x="464024" y="525439"/>
                    <a:pt x="502693" y="510653"/>
                    <a:pt x="539087" y="518614"/>
                  </a:cubicBezTo>
                  <a:cubicBezTo>
                    <a:pt x="575481" y="526575"/>
                    <a:pt x="602776" y="544773"/>
                    <a:pt x="641445" y="559558"/>
                  </a:cubicBezTo>
                  <a:cubicBezTo>
                    <a:pt x="680114" y="574343"/>
                    <a:pt x="734705" y="600501"/>
                    <a:pt x="771099" y="607325"/>
                  </a:cubicBezTo>
                  <a:cubicBezTo>
                    <a:pt x="807493" y="614149"/>
                    <a:pt x="837063" y="595952"/>
                    <a:pt x="859809" y="600501"/>
                  </a:cubicBezTo>
                  <a:cubicBezTo>
                    <a:pt x="882555" y="605050"/>
                    <a:pt x="880281" y="617560"/>
                    <a:pt x="907577" y="634620"/>
                  </a:cubicBezTo>
                  <a:cubicBezTo>
                    <a:pt x="934873" y="651680"/>
                    <a:pt x="984915" y="686937"/>
                    <a:pt x="1023583" y="702859"/>
                  </a:cubicBezTo>
                  <a:cubicBezTo>
                    <a:pt x="1062251" y="718781"/>
                    <a:pt x="1106606" y="727880"/>
                    <a:pt x="1139588" y="730155"/>
                  </a:cubicBezTo>
                  <a:cubicBezTo>
                    <a:pt x="1172570" y="732430"/>
                    <a:pt x="1186218" y="727880"/>
                    <a:pt x="1221475" y="716507"/>
                  </a:cubicBezTo>
                  <a:cubicBezTo>
                    <a:pt x="1256732" y="705134"/>
                    <a:pt x="1351129" y="661916"/>
                    <a:pt x="1351129" y="661916"/>
                  </a:cubicBezTo>
                  <a:cubicBezTo>
                    <a:pt x="1390935" y="644856"/>
                    <a:pt x="1421642" y="617561"/>
                    <a:pt x="1460311" y="614149"/>
                  </a:cubicBezTo>
                  <a:cubicBezTo>
                    <a:pt x="1498980" y="610737"/>
                    <a:pt x="1533099" y="627796"/>
                    <a:pt x="1583141" y="641444"/>
                  </a:cubicBezTo>
                  <a:cubicBezTo>
                    <a:pt x="1633183" y="655092"/>
                    <a:pt x="1694598" y="690348"/>
                    <a:pt x="1760562" y="696035"/>
                  </a:cubicBezTo>
                  <a:cubicBezTo>
                    <a:pt x="1826526" y="701722"/>
                    <a:pt x="1914099" y="669877"/>
                    <a:pt x="1978926" y="675564"/>
                  </a:cubicBezTo>
                  <a:cubicBezTo>
                    <a:pt x="2043753" y="681251"/>
                    <a:pt x="2094932" y="714233"/>
                    <a:pt x="2149523" y="730155"/>
                  </a:cubicBezTo>
                  <a:cubicBezTo>
                    <a:pt x="2204114" y="746077"/>
                    <a:pt x="2243920" y="750626"/>
                    <a:pt x="2306472" y="771098"/>
                  </a:cubicBezTo>
                  <a:cubicBezTo>
                    <a:pt x="2369024" y="791570"/>
                    <a:pt x="2456597" y="839337"/>
                    <a:pt x="2524836" y="852985"/>
                  </a:cubicBezTo>
                  <a:cubicBezTo>
                    <a:pt x="2593075" y="866633"/>
                    <a:pt x="2670413" y="846161"/>
                    <a:pt x="2715905" y="852985"/>
                  </a:cubicBezTo>
                  <a:cubicBezTo>
                    <a:pt x="2761398" y="859809"/>
                    <a:pt x="2779594" y="876868"/>
                    <a:pt x="2797791" y="893928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480179" y="3055961"/>
              <a:ext cx="3234961" cy="602776"/>
            </a:xfrm>
            <a:custGeom>
              <a:avLst/>
              <a:gdLst>
                <a:gd name="connsiteX0" fmla="*/ 0 w 3166281"/>
                <a:gd name="connsiteY0" fmla="*/ 83024 h 602776"/>
                <a:gd name="connsiteX1" fmla="*/ 116006 w 3166281"/>
                <a:gd name="connsiteY1" fmla="*/ 14785 h 602776"/>
                <a:gd name="connsiteX2" fmla="*/ 245660 w 3166281"/>
                <a:gd name="connsiteY2" fmla="*/ 14785 h 602776"/>
                <a:gd name="connsiteX3" fmla="*/ 327546 w 3166281"/>
                <a:gd name="connsiteY3" fmla="*/ 103496 h 602776"/>
                <a:gd name="connsiteX4" fmla="*/ 409433 w 3166281"/>
                <a:gd name="connsiteY4" fmla="*/ 205854 h 602776"/>
                <a:gd name="connsiteX5" fmla="*/ 484496 w 3166281"/>
                <a:gd name="connsiteY5" fmla="*/ 287740 h 602776"/>
                <a:gd name="connsiteX6" fmla="*/ 545911 w 3166281"/>
                <a:gd name="connsiteY6" fmla="*/ 437866 h 602776"/>
                <a:gd name="connsiteX7" fmla="*/ 620973 w 3166281"/>
                <a:gd name="connsiteY7" fmla="*/ 540224 h 602776"/>
                <a:gd name="connsiteX8" fmla="*/ 730155 w 3166281"/>
                <a:gd name="connsiteY8" fmla="*/ 594815 h 602776"/>
                <a:gd name="connsiteX9" fmla="*/ 859809 w 3166281"/>
                <a:gd name="connsiteY9" fmla="*/ 587991 h 602776"/>
                <a:gd name="connsiteX10" fmla="*/ 975815 w 3166281"/>
                <a:gd name="connsiteY10" fmla="*/ 506105 h 602776"/>
                <a:gd name="connsiteX11" fmla="*/ 1044054 w 3166281"/>
                <a:gd name="connsiteY11" fmla="*/ 342332 h 602776"/>
                <a:gd name="connsiteX12" fmla="*/ 1098645 w 3166281"/>
                <a:gd name="connsiteY12" fmla="*/ 267269 h 602776"/>
                <a:gd name="connsiteX13" fmla="*/ 1214651 w 3166281"/>
                <a:gd name="connsiteY13" fmla="*/ 205854 h 602776"/>
                <a:gd name="connsiteX14" fmla="*/ 1310185 w 3166281"/>
                <a:gd name="connsiteY14" fmla="*/ 103496 h 602776"/>
                <a:gd name="connsiteX15" fmla="*/ 1378424 w 3166281"/>
                <a:gd name="connsiteY15" fmla="*/ 76200 h 602776"/>
                <a:gd name="connsiteX16" fmla="*/ 1542197 w 3166281"/>
                <a:gd name="connsiteY16" fmla="*/ 96672 h 602776"/>
                <a:gd name="connsiteX17" fmla="*/ 1678675 w 3166281"/>
                <a:gd name="connsiteY17" fmla="*/ 96672 h 602776"/>
                <a:gd name="connsiteX18" fmla="*/ 1753737 w 3166281"/>
                <a:gd name="connsiteY18" fmla="*/ 69376 h 602776"/>
                <a:gd name="connsiteX19" fmla="*/ 1821976 w 3166281"/>
                <a:gd name="connsiteY19" fmla="*/ 110320 h 602776"/>
                <a:gd name="connsiteX20" fmla="*/ 1917511 w 3166281"/>
                <a:gd name="connsiteY20" fmla="*/ 239973 h 602776"/>
                <a:gd name="connsiteX21" fmla="*/ 2033517 w 3166281"/>
                <a:gd name="connsiteY21" fmla="*/ 362803 h 602776"/>
                <a:gd name="connsiteX22" fmla="*/ 2210937 w 3166281"/>
                <a:gd name="connsiteY22" fmla="*/ 451514 h 602776"/>
                <a:gd name="connsiteX23" fmla="*/ 2415654 w 3166281"/>
                <a:gd name="connsiteY23" fmla="*/ 465161 h 602776"/>
                <a:gd name="connsiteX24" fmla="*/ 2722728 w 3166281"/>
                <a:gd name="connsiteY24" fmla="*/ 533400 h 602776"/>
                <a:gd name="connsiteX25" fmla="*/ 2995684 w 3166281"/>
                <a:gd name="connsiteY25" fmla="*/ 594815 h 602776"/>
                <a:gd name="connsiteX26" fmla="*/ 3166281 w 3166281"/>
                <a:gd name="connsiteY26" fmla="*/ 567520 h 60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66281" h="602776">
                  <a:moveTo>
                    <a:pt x="0" y="83024"/>
                  </a:moveTo>
                  <a:cubicBezTo>
                    <a:pt x="37531" y="54591"/>
                    <a:pt x="75063" y="26158"/>
                    <a:pt x="116006" y="14785"/>
                  </a:cubicBezTo>
                  <a:cubicBezTo>
                    <a:pt x="156949" y="3412"/>
                    <a:pt x="210403" y="0"/>
                    <a:pt x="245660" y="14785"/>
                  </a:cubicBezTo>
                  <a:cubicBezTo>
                    <a:pt x="280917" y="29570"/>
                    <a:pt x="300250" y="71651"/>
                    <a:pt x="327546" y="103496"/>
                  </a:cubicBezTo>
                  <a:cubicBezTo>
                    <a:pt x="354842" y="135341"/>
                    <a:pt x="383275" y="175147"/>
                    <a:pt x="409433" y="205854"/>
                  </a:cubicBezTo>
                  <a:cubicBezTo>
                    <a:pt x="435591" y="236561"/>
                    <a:pt x="461750" y="249071"/>
                    <a:pt x="484496" y="287740"/>
                  </a:cubicBezTo>
                  <a:cubicBezTo>
                    <a:pt x="507242" y="326409"/>
                    <a:pt x="523165" y="395785"/>
                    <a:pt x="545911" y="437866"/>
                  </a:cubicBezTo>
                  <a:cubicBezTo>
                    <a:pt x="568657" y="479947"/>
                    <a:pt x="590266" y="514066"/>
                    <a:pt x="620973" y="540224"/>
                  </a:cubicBezTo>
                  <a:cubicBezTo>
                    <a:pt x="651680" y="566382"/>
                    <a:pt x="690349" y="586854"/>
                    <a:pt x="730155" y="594815"/>
                  </a:cubicBezTo>
                  <a:cubicBezTo>
                    <a:pt x="769961" y="602776"/>
                    <a:pt x="818866" y="602776"/>
                    <a:pt x="859809" y="587991"/>
                  </a:cubicBezTo>
                  <a:cubicBezTo>
                    <a:pt x="900752" y="573206"/>
                    <a:pt x="945108" y="547048"/>
                    <a:pt x="975815" y="506105"/>
                  </a:cubicBezTo>
                  <a:cubicBezTo>
                    <a:pt x="1006522" y="465162"/>
                    <a:pt x="1023582" y="382138"/>
                    <a:pt x="1044054" y="342332"/>
                  </a:cubicBezTo>
                  <a:cubicBezTo>
                    <a:pt x="1064526" y="302526"/>
                    <a:pt x="1070212" y="290015"/>
                    <a:pt x="1098645" y="267269"/>
                  </a:cubicBezTo>
                  <a:cubicBezTo>
                    <a:pt x="1127078" y="244523"/>
                    <a:pt x="1179394" y="233150"/>
                    <a:pt x="1214651" y="205854"/>
                  </a:cubicBezTo>
                  <a:cubicBezTo>
                    <a:pt x="1249908" y="178559"/>
                    <a:pt x="1282890" y="125105"/>
                    <a:pt x="1310185" y="103496"/>
                  </a:cubicBezTo>
                  <a:cubicBezTo>
                    <a:pt x="1337480" y="81887"/>
                    <a:pt x="1339755" y="77337"/>
                    <a:pt x="1378424" y="76200"/>
                  </a:cubicBezTo>
                  <a:cubicBezTo>
                    <a:pt x="1417093" y="75063"/>
                    <a:pt x="1492155" y="93260"/>
                    <a:pt x="1542197" y="96672"/>
                  </a:cubicBezTo>
                  <a:cubicBezTo>
                    <a:pt x="1592239" y="100084"/>
                    <a:pt x="1643418" y="101221"/>
                    <a:pt x="1678675" y="96672"/>
                  </a:cubicBezTo>
                  <a:cubicBezTo>
                    <a:pt x="1713932" y="92123"/>
                    <a:pt x="1729854" y="67101"/>
                    <a:pt x="1753737" y="69376"/>
                  </a:cubicBezTo>
                  <a:cubicBezTo>
                    <a:pt x="1777620" y="71651"/>
                    <a:pt x="1794680" y="81887"/>
                    <a:pt x="1821976" y="110320"/>
                  </a:cubicBezTo>
                  <a:cubicBezTo>
                    <a:pt x="1849272" y="138753"/>
                    <a:pt x="1882254" y="197893"/>
                    <a:pt x="1917511" y="239973"/>
                  </a:cubicBezTo>
                  <a:cubicBezTo>
                    <a:pt x="1952768" y="282054"/>
                    <a:pt x="1984613" y="327546"/>
                    <a:pt x="2033517" y="362803"/>
                  </a:cubicBezTo>
                  <a:cubicBezTo>
                    <a:pt x="2082421" y="398060"/>
                    <a:pt x="2147248" y="434454"/>
                    <a:pt x="2210937" y="451514"/>
                  </a:cubicBezTo>
                  <a:cubicBezTo>
                    <a:pt x="2274627" y="468574"/>
                    <a:pt x="2330356" y="451513"/>
                    <a:pt x="2415654" y="465161"/>
                  </a:cubicBezTo>
                  <a:cubicBezTo>
                    <a:pt x="2500953" y="478809"/>
                    <a:pt x="2722728" y="533400"/>
                    <a:pt x="2722728" y="533400"/>
                  </a:cubicBezTo>
                  <a:cubicBezTo>
                    <a:pt x="2819400" y="555009"/>
                    <a:pt x="2921759" y="589128"/>
                    <a:pt x="2995684" y="594815"/>
                  </a:cubicBezTo>
                  <a:cubicBezTo>
                    <a:pt x="3069609" y="600502"/>
                    <a:pt x="3117945" y="584011"/>
                    <a:pt x="3166281" y="567520"/>
                  </a:cubicBezTo>
                </a:path>
              </a:pathLst>
            </a:cu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071802" y="3643314"/>
            <a:ext cx="2643460" cy="688865"/>
            <a:chOff x="3109024" y="3721133"/>
            <a:chExt cx="2643460" cy="688865"/>
          </a:xfrm>
        </p:grpSpPr>
        <p:sp>
          <p:nvSpPr>
            <p:cNvPr id="19" name="Right Arrow 18"/>
            <p:cNvSpPr/>
            <p:nvPr/>
          </p:nvSpPr>
          <p:spPr>
            <a:xfrm rot="16855157">
              <a:off x="4460619" y="4155488"/>
              <a:ext cx="403113" cy="105908"/>
            </a:xfrm>
            <a:prstGeom prst="rightArrow">
              <a:avLst>
                <a:gd name="adj1" fmla="val 50000"/>
                <a:gd name="adj2" fmla="val 953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Right Arrow 19"/>
            <p:cNvSpPr/>
            <p:nvPr/>
          </p:nvSpPr>
          <p:spPr>
            <a:xfrm rot="16855157">
              <a:off x="2960421" y="3869736"/>
              <a:ext cx="403113" cy="105908"/>
            </a:xfrm>
            <a:prstGeom prst="rightArrow">
              <a:avLst>
                <a:gd name="adj1" fmla="val 50000"/>
                <a:gd name="adj2" fmla="val 953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Right Arrow 20"/>
            <p:cNvSpPr/>
            <p:nvPr/>
          </p:nvSpPr>
          <p:spPr>
            <a:xfrm rot="16855157">
              <a:off x="3817678" y="4012612"/>
              <a:ext cx="403113" cy="105908"/>
            </a:xfrm>
            <a:prstGeom prst="rightArrow">
              <a:avLst>
                <a:gd name="adj1" fmla="val 50000"/>
                <a:gd name="adj2" fmla="val 953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Right Arrow 21"/>
            <p:cNvSpPr/>
            <p:nvPr/>
          </p:nvSpPr>
          <p:spPr>
            <a:xfrm rot="16855157">
              <a:off x="5497973" y="4090431"/>
              <a:ext cx="403113" cy="105908"/>
            </a:xfrm>
            <a:prstGeom prst="rightArrow">
              <a:avLst>
                <a:gd name="adj1" fmla="val 50000"/>
                <a:gd name="adj2" fmla="val 953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00826" y="3429000"/>
            <a:ext cx="1490385" cy="1307909"/>
            <a:chOff x="6500826" y="3429000"/>
            <a:chExt cx="1490385" cy="1307909"/>
          </a:xfrm>
        </p:grpSpPr>
        <p:sp>
          <p:nvSpPr>
            <p:cNvPr id="24" name="TextBox 23"/>
            <p:cNvSpPr txBox="1"/>
            <p:nvPr/>
          </p:nvSpPr>
          <p:spPr>
            <a:xfrm>
              <a:off x="6858016" y="3429000"/>
              <a:ext cx="11331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Ольха серая</a:t>
              </a:r>
              <a:endParaRPr lang="ru-RU" sz="1400" b="1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500826" y="4000504"/>
              <a:ext cx="5323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Граб</a:t>
              </a:r>
              <a:endParaRPr lang="ru-RU" sz="1400" b="1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00826" y="4429132"/>
              <a:ext cx="14889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FF0000"/>
                  </a:solidFill>
                  <a:latin typeface="+mj-lt"/>
                </a:rPr>
                <a:t>Ель европейская</a:t>
              </a:r>
              <a:endParaRPr lang="ru-RU" sz="1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0.00608 -0.0430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-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643</TotalTime>
  <Words>1013</Words>
  <Application>Microsoft Office PowerPoint</Application>
  <PresentationFormat>On-screen Show (4:3)</PresentationFormat>
  <Paragraphs>150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Theme1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LenMax</dc:creator>
  <cp:lastModifiedBy>User</cp:lastModifiedBy>
  <cp:revision>64</cp:revision>
  <dcterms:created xsi:type="dcterms:W3CDTF">2012-04-12T06:09:19Z</dcterms:created>
  <dcterms:modified xsi:type="dcterms:W3CDTF">2012-10-01T02:44:38Z</dcterms:modified>
</cp:coreProperties>
</file>