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comments/comment1.xml" ContentType="application/vnd.openxmlformats-officedocument.presentationml.comments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98" r:id="rId2"/>
    <p:sldId id="311" r:id="rId3"/>
    <p:sldId id="310" r:id="rId4"/>
    <p:sldId id="302" r:id="rId5"/>
    <p:sldId id="312" r:id="rId6"/>
    <p:sldId id="313" r:id="rId7"/>
    <p:sldId id="303" r:id="rId8"/>
    <p:sldId id="304" r:id="rId9"/>
    <p:sldId id="305" r:id="rId10"/>
    <p:sldId id="308" r:id="rId11"/>
    <p:sldId id="306" r:id="rId12"/>
    <p:sldId id="307" r:id="rId13"/>
    <p:sldId id="315" r:id="rId14"/>
    <p:sldId id="314" r:id="rId15"/>
    <p:sldId id="309" r:id="rId16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Bill Gates" initials="BG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00"/>
    <a:srgbClr val="006600"/>
    <a:srgbClr val="99FF66"/>
    <a:srgbClr val="C0C04C"/>
    <a:srgbClr val="006666"/>
    <a:srgbClr val="9A9EF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344" autoAdjust="0"/>
    <p:restoredTop sz="96137" autoAdjust="0"/>
  </p:normalViewPr>
  <p:slideViewPr>
    <p:cSldViewPr>
      <p:cViewPr>
        <p:scale>
          <a:sx n="110" d="100"/>
          <a:sy n="110" d="100"/>
        </p:scale>
        <p:origin x="-1158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2-10-08T10:13:49.515" idx="1">
    <p:pos x="10" y="10"/>
    <p:text/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7DFD133-1EAB-47CD-BB0E-09771F658E4A}" type="doc">
      <dgm:prSet loTypeId="urn:microsoft.com/office/officeart/2005/8/layout/vList2" loCatId="list" qsTypeId="urn:microsoft.com/office/officeart/2005/8/quickstyle/3d2" qsCatId="3D" csTypeId="urn:microsoft.com/office/officeart/2005/8/colors/accent2_4" csCatId="accent2" phldr="1"/>
      <dgm:spPr/>
      <dgm:t>
        <a:bodyPr/>
        <a:lstStyle/>
        <a:p>
          <a:endParaRPr lang="ru-RU"/>
        </a:p>
      </dgm:t>
    </dgm:pt>
    <dgm:pt modelId="{200D2683-2F93-40D3-B5EE-C1385010F61B}">
      <dgm:prSet custT="1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pPr algn="ctr" rtl="0"/>
          <a:r>
            <a:rPr lang="ru-RU" sz="2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ПОЖАРЫ НА ЗАГРЯЗНЕННЫХ ТЕРРИТОРИЯХ</a:t>
          </a:r>
        </a:p>
        <a:p>
          <a:pPr algn="ctr" rtl="0"/>
          <a:r>
            <a:rPr lang="en-US" sz="20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FOREST FIRES ON TERRITORY</a:t>
          </a:r>
          <a:r>
            <a:rPr lang="ru-RU" sz="20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sz="20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POLESSIAN RESERVE</a:t>
          </a:r>
          <a:endParaRPr lang="ru-RU" sz="2000" b="1" dirty="0"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gm:t>
    </dgm:pt>
    <dgm:pt modelId="{66936E9E-25AC-4782-9C40-2C85C53F2F3F}" type="parTrans" cxnId="{BC504342-8AB5-4254-93E0-A07A2F1C8DA8}">
      <dgm:prSet/>
      <dgm:spPr/>
      <dgm:t>
        <a:bodyPr/>
        <a:lstStyle/>
        <a:p>
          <a:endParaRPr lang="ru-RU"/>
        </a:p>
      </dgm:t>
    </dgm:pt>
    <dgm:pt modelId="{02588EB8-6143-4814-A46B-DFF9E5F66D09}" type="sibTrans" cxnId="{BC504342-8AB5-4254-93E0-A07A2F1C8DA8}">
      <dgm:prSet/>
      <dgm:spPr/>
      <dgm:t>
        <a:bodyPr/>
        <a:lstStyle/>
        <a:p>
          <a:endParaRPr lang="ru-RU"/>
        </a:p>
      </dgm:t>
    </dgm:pt>
    <dgm:pt modelId="{B91DE260-9980-4739-8172-B66E3EE220B3}" type="pres">
      <dgm:prSet presAssocID="{87DFD133-1EAB-47CD-BB0E-09771F658E4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2FABE6C-870E-4022-B8EE-84A10DA6110B}" type="pres">
      <dgm:prSet presAssocID="{200D2683-2F93-40D3-B5EE-C1385010F61B}" presName="parentText" presStyleLbl="node1" presStyleIdx="0" presStyleCnt="1" custLinFactNeighborX="-1970" custLinFactNeighborY="74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C504342-8AB5-4254-93E0-A07A2F1C8DA8}" srcId="{87DFD133-1EAB-47CD-BB0E-09771F658E4A}" destId="{200D2683-2F93-40D3-B5EE-C1385010F61B}" srcOrd="0" destOrd="0" parTransId="{66936E9E-25AC-4782-9C40-2C85C53F2F3F}" sibTransId="{02588EB8-6143-4814-A46B-DFF9E5F66D09}"/>
    <dgm:cxn modelId="{B1FF2350-BECE-468C-ABFE-2CB405F1C4C8}" type="presOf" srcId="{200D2683-2F93-40D3-B5EE-C1385010F61B}" destId="{82FABE6C-870E-4022-B8EE-84A10DA6110B}" srcOrd="0" destOrd="0" presId="urn:microsoft.com/office/officeart/2005/8/layout/vList2"/>
    <dgm:cxn modelId="{36A8A703-BD92-4912-A9A2-733E82E74524}" type="presOf" srcId="{87DFD133-1EAB-47CD-BB0E-09771F658E4A}" destId="{B91DE260-9980-4739-8172-B66E3EE220B3}" srcOrd="0" destOrd="0" presId="urn:microsoft.com/office/officeart/2005/8/layout/vList2"/>
    <dgm:cxn modelId="{0EDB056D-218E-4E7A-B358-CEB8009E0A33}" type="presParOf" srcId="{B91DE260-9980-4739-8172-B66E3EE220B3}" destId="{82FABE6C-870E-4022-B8EE-84A10DA6110B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2FABE6C-870E-4022-B8EE-84A10DA6110B}">
      <dsp:nvSpPr>
        <dsp:cNvPr id="0" name=""/>
        <dsp:cNvSpPr/>
      </dsp:nvSpPr>
      <dsp:spPr>
        <a:xfrm>
          <a:off x="0" y="116627"/>
          <a:ext cx="7311186" cy="1216800"/>
        </a:xfrm>
        <a:prstGeom prst="roundRect">
          <a:avLst/>
        </a:prstGeom>
        <a:gradFill rotWithShape="1">
          <a:gsLst>
            <a:gs pos="0">
              <a:schemeClr val="accent2">
                <a:shade val="15000"/>
                <a:satMod val="180000"/>
              </a:schemeClr>
            </a:gs>
            <a:gs pos="50000">
              <a:schemeClr val="accent2">
                <a:shade val="45000"/>
                <a:satMod val="170000"/>
              </a:schemeClr>
            </a:gs>
            <a:gs pos="70000">
              <a:schemeClr val="accent2">
                <a:tint val="99000"/>
                <a:shade val="65000"/>
                <a:satMod val="155000"/>
              </a:schemeClr>
            </a:gs>
            <a:gs pos="100000">
              <a:schemeClr val="accent2"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63500" dist="381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contourW="1000" prstMaterial="flat">
          <a:bevelT w="95250" h="101600"/>
          <a:contourClr>
            <a:schemeClr val="accent2">
              <a:satMod val="300000"/>
            </a:schemeClr>
          </a:contourClr>
        </a:sp3d>
      </dsp:spPr>
      <dsp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ПОЖАРЫ НА ЗАГРЯЗНЕННЫХ ТЕРРИТОРИЯХ</a:t>
          </a:r>
        </a:p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FOREST FIRES ON TERRITORY</a:t>
          </a:r>
          <a:r>
            <a:rPr lang="ru-RU" sz="2000" b="1" kern="12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en-US" sz="2000" b="1" kern="12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POLESSIAN RESERVE</a:t>
          </a:r>
          <a:endParaRPr lang="ru-RU" sz="2000" b="1" kern="1200" dirty="0"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sp:txBody>
      <dsp:txXfrm>
        <a:off x="0" y="116627"/>
        <a:ext cx="7311186" cy="12168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FDCC08A4-BD43-4D7F-86B7-B8E2F2BB176C}" type="datetimeFigureOut">
              <a:rPr lang="ru-RU"/>
              <a:pPr>
                <a:defRPr/>
              </a:pPr>
              <a:t>08.10.2012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B8CB5DA3-32CC-4B60-8FA8-32CE9471524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69636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F040DD8-4457-447B-88C1-970CF4B24A9E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C5567E-F5AF-4406-B62F-CCF1DC31A75B}" type="datetimeFigureOut">
              <a:rPr lang="ru-RU"/>
              <a:pPr>
                <a:defRPr/>
              </a:pPr>
              <a:t>08.10.2012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889460-9C33-4679-A0F1-981BF6F9A39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FF3C17-C6B1-408C-A9D2-2227634D8E4A}" type="datetimeFigureOut">
              <a:rPr lang="ru-RU"/>
              <a:pPr>
                <a:defRPr/>
              </a:pPr>
              <a:t>08.10.2012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DC179D-DD0C-41EE-A6D2-32FDF068D85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8E97D8-1E6E-469A-A980-01DDF2EAE5C4}" type="datetimeFigureOut">
              <a:rPr lang="ru-RU"/>
              <a:pPr>
                <a:defRPr/>
              </a:pPr>
              <a:t>08.10.2012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7EE7FA-8D75-4663-A23C-59E9A8DDD72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Заголовок, текст и кли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304800"/>
            <a:ext cx="7543800" cy="14319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1066800" y="1981200"/>
            <a:ext cx="36957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Клип 3"/>
          <p:cNvSpPr>
            <a:spLocks noGrp="1"/>
          </p:cNvSpPr>
          <p:nvPr>
            <p:ph type="clipArt" sz="half" idx="2"/>
          </p:nvPr>
        </p:nvSpPr>
        <p:spPr>
          <a:xfrm>
            <a:off x="4914900" y="1981200"/>
            <a:ext cx="3695700" cy="4114800"/>
          </a:xfrm>
        </p:spPr>
        <p:txBody>
          <a:bodyPr/>
          <a:lstStyle/>
          <a:p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1066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4290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7056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34761F9A-2B7C-4D8C-81AF-F2BBC82F55DE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304800"/>
            <a:ext cx="7543800" cy="14319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1066800" y="1981200"/>
            <a:ext cx="7543800" cy="4114800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1066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4290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7056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3FE54445-06B3-4D6B-B9EB-B5F4A98A5353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Заголовок и текст над объек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304800"/>
            <a:ext cx="7543800" cy="14319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1066800" y="1981200"/>
            <a:ext cx="75438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1066800" y="4114800"/>
            <a:ext cx="75438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1066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4290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7056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247BC695-3CF5-44F0-AABB-37189B4049F5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BFAA7E-161E-4194-9D5B-39B4E8B69804}" type="datetimeFigureOut">
              <a:rPr lang="ru-RU"/>
              <a:pPr>
                <a:defRPr/>
              </a:pPr>
              <a:t>08.10.2012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055D5D-C73A-4B57-9B03-CAC86A935AA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16B617-15C3-4247-9692-04197388EAA8}" type="datetimeFigureOut">
              <a:rPr lang="ru-RU"/>
              <a:pPr>
                <a:defRPr/>
              </a:pPr>
              <a:t>08.10.2012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159528-64C7-4D74-B53F-EDB267FB793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1CF8F8-19CC-424E-A01A-75CF564D4553}" type="datetimeFigureOut">
              <a:rPr lang="ru-RU"/>
              <a:pPr>
                <a:defRPr/>
              </a:pPr>
              <a:t>08.10.2012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A4CA31-05AD-4B2D-BE19-17D71FD3608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23740E-BFA8-4A24-B282-2A31824D675A}" type="datetimeFigureOut">
              <a:rPr lang="ru-RU"/>
              <a:pPr>
                <a:defRPr/>
              </a:pPr>
              <a:t>08.10.2012</a:t>
            </a:fld>
            <a:endParaRPr lang="ru-RU" dirty="0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45029E-2743-443E-A633-0336A73AE3C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0B65A7-8A4C-4795-8036-832E8E9FD4FE}" type="datetimeFigureOut">
              <a:rPr lang="ru-RU"/>
              <a:pPr>
                <a:defRPr/>
              </a:pPr>
              <a:t>08.10.2012</a:t>
            </a:fld>
            <a:endParaRPr lang="ru-RU" dirty="0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456FBB-8318-44CB-A491-969C73CEFA2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5F581B-0902-42C2-A39A-F1291C31AFD6}" type="datetimeFigureOut">
              <a:rPr lang="ru-RU"/>
              <a:pPr>
                <a:defRPr/>
              </a:pPr>
              <a:t>08.10.2012</a:t>
            </a:fld>
            <a:endParaRPr lang="ru-RU" dirty="0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404AEA-F6F6-4BBF-801D-4D897AC48E5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694614-F32A-43D9-940A-8D34C43DFE81}" type="datetimeFigureOut">
              <a:rPr lang="ru-RU"/>
              <a:pPr>
                <a:defRPr/>
              </a:pPr>
              <a:t>08.10.2012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4C390B-9CB5-4FE1-97A8-65D83D23D5D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DF82F9-13A9-462E-A4FB-1C9685AC2BEF}" type="datetimeFigureOut">
              <a:rPr lang="ru-RU"/>
              <a:pPr>
                <a:defRPr/>
              </a:pPr>
              <a:t>08.10.2012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21BE87-CA29-46DE-862E-BD6A9EB49C6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lumMod val="65000"/>
              </a:schemeClr>
            </a:gs>
            <a:gs pos="17999">
              <a:schemeClr val="accent4">
                <a:lumMod val="40000"/>
                <a:lumOff val="60000"/>
              </a:schemeClr>
            </a:gs>
            <a:gs pos="36000">
              <a:schemeClr val="accent3">
                <a:lumMod val="20000"/>
                <a:lumOff val="80000"/>
              </a:schemeClr>
            </a:gs>
            <a:gs pos="61000">
              <a:schemeClr val="accent3">
                <a:lumMod val="40000"/>
                <a:lumOff val="60000"/>
              </a:schemeClr>
            </a:gs>
            <a:gs pos="82001">
              <a:schemeClr val="accent3">
                <a:lumMod val="40000"/>
                <a:lumOff val="60000"/>
              </a:schemeClr>
            </a:gs>
            <a:gs pos="100000">
              <a:srgbClr val="FEE7F2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AC6AE4A-3323-4162-985E-F144268E5C27}" type="datetimeFigureOut">
              <a:rPr lang="ru-RU"/>
              <a:pPr>
                <a:defRPr/>
              </a:pPr>
              <a:t>08.10.2012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ABAE35E-F1AF-49D8-964E-71FFED3C907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  <p:sldLayoutId id="2147483660" r:id="rId12"/>
    <p:sldLayoutId id="2147483661" r:id="rId13"/>
    <p:sldLayoutId id="2147483662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 kern="1200">
          <a:solidFill>
            <a:srgbClr val="953735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953735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953735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953735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953735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rgbClr val="953735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rgbClr val="953735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rgbClr val="953735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rgbClr val="953735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sfu.ru/news/news228.shtml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4" Type="http://schemas.openxmlformats.org/officeDocument/2006/relationships/comments" Target="../comments/commen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jpeg"/><Relationship Id="rId4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3.bin"/><Relationship Id="rId4" Type="http://schemas.openxmlformats.org/officeDocument/2006/relationships/oleObject" Target="../embeddings/oleObject2.bin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4.jpeg"/><Relationship Id="rId7" Type="http://schemas.openxmlformats.org/officeDocument/2006/relationships/diagramColors" Target="../diagrams/colors1.xm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7" name="Прямая соединительная линия 56"/>
          <p:cNvCxnSpPr/>
          <p:nvPr/>
        </p:nvCxnSpPr>
        <p:spPr>
          <a:xfrm>
            <a:off x="3924300" y="404813"/>
            <a:ext cx="4895850" cy="0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59" name="Прямая соединительная линия 58"/>
          <p:cNvCxnSpPr/>
          <p:nvPr/>
        </p:nvCxnSpPr>
        <p:spPr>
          <a:xfrm>
            <a:off x="8675688" y="115888"/>
            <a:ext cx="0" cy="3817937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61" name="Прямая соединительная линия 60"/>
          <p:cNvCxnSpPr/>
          <p:nvPr/>
        </p:nvCxnSpPr>
        <p:spPr>
          <a:xfrm>
            <a:off x="8459788" y="115888"/>
            <a:ext cx="0" cy="2781300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1187624" y="836712"/>
            <a:ext cx="6736972" cy="1938992"/>
          </a:xfrm>
          <a:prstGeom prst="rect">
            <a:avLst/>
          </a:prstGeom>
          <a:scene3d>
            <a:camera prst="perspectiveLeft"/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accent3">
                <a:satMod val="300000"/>
              </a:schemeClr>
            </a:contourClr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ru-RU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Московский государственный университет леса </a:t>
            </a:r>
          </a:p>
        </p:txBody>
      </p:sp>
      <p:cxnSp>
        <p:nvCxnSpPr>
          <p:cNvPr id="60" name="Прямая соединительная линия 59"/>
          <p:cNvCxnSpPr/>
          <p:nvPr/>
        </p:nvCxnSpPr>
        <p:spPr>
          <a:xfrm>
            <a:off x="323850" y="5300663"/>
            <a:ext cx="0" cy="1368425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63" name="Прямая соединительная линия 62"/>
          <p:cNvCxnSpPr/>
          <p:nvPr/>
        </p:nvCxnSpPr>
        <p:spPr>
          <a:xfrm>
            <a:off x="107950" y="6381750"/>
            <a:ext cx="1619250" cy="0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55" name="Picture 29" descr="LOGO_MGUL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46000"/>
          </a:blip>
          <a:srcRect/>
          <a:stretch>
            <a:fillRect/>
          </a:stretch>
        </p:blipFill>
        <p:spPr bwMode="auto">
          <a:xfrm>
            <a:off x="179512" y="188640"/>
            <a:ext cx="864096" cy="110942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perspectiveLeft"/>
            <a:lightRig rig="threePt" dir="t"/>
          </a:scene3d>
        </p:spPr>
      </p:pic>
      <p:sp>
        <p:nvSpPr>
          <p:cNvPr id="58" name="Прямоугольник 57"/>
          <p:cNvSpPr/>
          <p:nvPr/>
        </p:nvSpPr>
        <p:spPr>
          <a:xfrm>
            <a:off x="827088" y="3500438"/>
            <a:ext cx="7416800" cy="148907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2000" b="1">
                <a:solidFill>
                  <a:srgbClr val="006600"/>
                </a:solidFill>
                <a:cs typeface="Arial" charset="0"/>
              </a:rPr>
              <a:t>ХII Международная конференция молодых ученых</a:t>
            </a:r>
            <a:r>
              <a:rPr lang="ru-RU" sz="2000" b="1">
                <a:solidFill>
                  <a:srgbClr val="000000"/>
                </a:solidFill>
                <a:cs typeface="Arial" charset="0"/>
              </a:rPr>
              <a:t> </a:t>
            </a:r>
          </a:p>
          <a:p>
            <a:pPr algn="ctr">
              <a:defRPr/>
            </a:pPr>
            <a:r>
              <a:rPr lang="ru-RU" sz="2800" b="1">
                <a:solidFill>
                  <a:srgbClr val="000000"/>
                </a:solidFill>
                <a:cs typeface="Arial" charset="0"/>
                <a:hlinkClick r:id="rId3"/>
              </a:rPr>
              <a:t>Леса Евразии — Белорусское Поозерье</a:t>
            </a:r>
            <a:r>
              <a:rPr lang="ru-RU" sz="2000" b="1">
                <a:solidFill>
                  <a:srgbClr val="000000"/>
                </a:solidFill>
                <a:cs typeface="Arial" charset="0"/>
              </a:rPr>
              <a:t>,</a:t>
            </a:r>
            <a:r>
              <a:rPr lang="ru-RU" sz="2800">
                <a:solidFill>
                  <a:srgbClr val="000000"/>
                </a:solidFill>
                <a:cs typeface="Arial" charset="0"/>
              </a:rPr>
              <a:t> </a:t>
            </a:r>
            <a:r>
              <a:rPr lang="ru-RU" sz="2000" b="1" i="1">
                <a:solidFill>
                  <a:srgbClr val="006600"/>
                </a:solidFill>
                <a:cs typeface="Arial" charset="0"/>
              </a:rPr>
              <a:t>посвященная 145-летию со дня рождения профессора Г. Ф. Морозова</a:t>
            </a:r>
          </a:p>
        </p:txBody>
      </p:sp>
      <p:sp>
        <p:nvSpPr>
          <p:cNvPr id="14345" name="TextBox 61"/>
          <p:cNvSpPr txBox="1">
            <a:spLocks noChangeArrowheads="1"/>
          </p:cNvSpPr>
          <p:nvPr/>
        </p:nvSpPr>
        <p:spPr bwMode="auto">
          <a:xfrm>
            <a:off x="2638425" y="5516563"/>
            <a:ext cx="375443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b="1">
                <a:latin typeface="Calibri" pitchFamily="34" charset="0"/>
              </a:rPr>
              <a:t>г. Браслав (Беларусь) </a:t>
            </a:r>
          </a:p>
          <a:p>
            <a:pPr algn="ctr"/>
            <a:r>
              <a:rPr lang="ru-RU" b="1">
                <a:latin typeface="Calibri" pitchFamily="34" charset="0"/>
              </a:rPr>
              <a:t>30 сентября — 06 октября 2012 г.</a:t>
            </a:r>
            <a:endParaRPr lang="ru-RU" b="1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Rectangle 2"/>
          <p:cNvSpPr>
            <a:spLocks noGrp="1" noChangeArrowheads="1"/>
          </p:cNvSpPr>
          <p:nvPr>
            <p:ph type="title"/>
          </p:nvPr>
        </p:nvSpPr>
        <p:spPr>
          <a:xfrm>
            <a:off x="1691680" y="116632"/>
            <a:ext cx="6572200" cy="1431925"/>
          </a:xfrm>
          <a:prstGeom prst="flowChartAlternateProcess">
            <a:avLst/>
          </a:prstGeom>
          <a:solidFill>
            <a:srgbClr val="99FF66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sz="3600" dirty="0">
                <a:solidFill>
                  <a:srgbClr val="FF0066"/>
                </a:solidFill>
              </a:rPr>
              <a:t>Лесные пожары</a:t>
            </a:r>
            <a:r>
              <a:rPr lang="en-US" sz="3600" dirty="0"/>
              <a:t/>
            </a:r>
            <a:br>
              <a:rPr lang="en-US" sz="3600" dirty="0"/>
            </a:br>
            <a:r>
              <a:rPr lang="en-US" sz="3600" dirty="0">
                <a:solidFill>
                  <a:srgbClr val="FFFF00"/>
                </a:solidFill>
              </a:rPr>
              <a:t>Forest fires</a:t>
            </a:r>
            <a:r>
              <a:rPr lang="en-US" sz="3600" dirty="0"/>
              <a:t> </a:t>
            </a:r>
            <a:endParaRPr lang="ru-RU" sz="3600" dirty="0"/>
          </a:p>
        </p:txBody>
      </p:sp>
      <p:graphicFrame>
        <p:nvGraphicFramePr>
          <p:cNvPr id="236548" name="Object 4"/>
          <p:cNvGraphicFramePr>
            <a:graphicFrameLocks noChangeAspect="1"/>
          </p:cNvGraphicFramePr>
          <p:nvPr>
            <p:ph type="chart" idx="1"/>
          </p:nvPr>
        </p:nvGraphicFramePr>
        <p:xfrm>
          <a:off x="987425" y="1844675"/>
          <a:ext cx="8156575" cy="5013325"/>
        </p:xfrm>
        <a:graphic>
          <a:graphicData uri="http://schemas.openxmlformats.org/presentationml/2006/ole">
            <p:oleObj spid="_x0000_s2050" name="Диаграмма" r:id="rId3" imgW="8172450" imgH="4800600" progId="MSGraph.Chart.8">
              <p:embed followColorScheme="full"/>
            </p:oleObj>
          </a:graphicData>
        </a:graphic>
      </p:graphicFrame>
      <p:pic>
        <p:nvPicPr>
          <p:cNvPr id="4" name="Picture 29" descr="LOGO_MGUL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46000"/>
          </a:blip>
          <a:srcRect/>
          <a:stretch>
            <a:fillRect/>
          </a:stretch>
        </p:blipFill>
        <p:spPr bwMode="auto">
          <a:xfrm>
            <a:off x="179512" y="188640"/>
            <a:ext cx="864096" cy="110942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perspectiveLeft"/>
            <a:lightRig rig="threePt" dir="t"/>
          </a:scene3d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152400"/>
            <a:ext cx="7543800" cy="1219200"/>
          </a:xfrm>
        </p:spPr>
        <p:txBody>
          <a:bodyPr/>
          <a:lstStyle/>
          <a:p>
            <a:pPr algn="ctr"/>
            <a:r>
              <a:rPr lang="ru-RU" sz="2000">
                <a:solidFill>
                  <a:srgbClr val="FF0066"/>
                </a:solidFill>
              </a:rPr>
              <a:t>Лесной фонд Республики Беларусь</a:t>
            </a:r>
            <a:br>
              <a:rPr lang="ru-RU" sz="2000">
                <a:solidFill>
                  <a:srgbClr val="FF0066"/>
                </a:solidFill>
              </a:rPr>
            </a:br>
            <a:r>
              <a:rPr lang="en-US" sz="2000">
                <a:solidFill>
                  <a:srgbClr val="FFFF00"/>
                </a:solidFill>
                <a:latin typeface="Arial" charset="0"/>
              </a:rPr>
              <a:t>Forest Fund of the Republic of Belarus</a:t>
            </a:r>
            <a:endParaRPr lang="ru-RU" sz="200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8432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914400" y="1905000"/>
            <a:ext cx="4038600" cy="4953000"/>
          </a:xfrm>
        </p:spPr>
        <p:txBody>
          <a:bodyPr/>
          <a:lstStyle/>
          <a:p>
            <a:pPr>
              <a:lnSpc>
                <a:spcPct val="11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sz="1600">
                <a:effectLst/>
                <a:latin typeface="Arial" charset="0"/>
                <a:cs typeface="Times New Roman" pitchFamily="18" charset="0"/>
              </a:rPr>
              <a:t>Лесистость территории, %</a:t>
            </a:r>
            <a:endParaRPr lang="en-US" sz="1600">
              <a:effectLst/>
              <a:latin typeface="Arial" charset="0"/>
              <a:cs typeface="Times New Roman" pitchFamily="18" charset="0"/>
            </a:endParaRPr>
          </a:p>
          <a:p>
            <a:pPr>
              <a:lnSpc>
                <a:spcPct val="11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sz="1600" b="1">
                <a:solidFill>
                  <a:srgbClr val="FFFF00"/>
                </a:solidFill>
                <a:effectLst/>
                <a:latin typeface="Arial Narrow" pitchFamily="34" charset="0"/>
                <a:cs typeface="Times New Roman" pitchFamily="18" charset="0"/>
              </a:rPr>
              <a:t>Forest coverage, </a:t>
            </a:r>
            <a:r>
              <a:rPr lang="ru-RU" sz="1600" b="1">
                <a:solidFill>
                  <a:srgbClr val="FFFF00"/>
                </a:solidFill>
                <a:effectLst/>
                <a:latin typeface="Arial Narrow" pitchFamily="34" charset="0"/>
              </a:rPr>
              <a:t>%                                    - 3</a:t>
            </a:r>
            <a:r>
              <a:rPr lang="ru-RU" sz="1600" b="1">
                <a:solidFill>
                  <a:srgbClr val="FFFF00"/>
                </a:solidFill>
                <a:effectLst/>
                <a:latin typeface="Arial" charset="0"/>
              </a:rPr>
              <a:t>9</a:t>
            </a:r>
            <a:r>
              <a:rPr lang="ru-RU" sz="1600" b="1">
                <a:solidFill>
                  <a:srgbClr val="FFFF00"/>
                </a:solidFill>
                <a:effectLst/>
                <a:latin typeface="Arial Narrow" pitchFamily="34" charset="0"/>
              </a:rPr>
              <a:t>,</a:t>
            </a:r>
            <a:r>
              <a:rPr lang="ru-RU" sz="1600" b="1">
                <a:solidFill>
                  <a:srgbClr val="FFFF00"/>
                </a:solidFill>
                <a:effectLst/>
                <a:latin typeface="Arial" charset="0"/>
              </a:rPr>
              <a:t>0</a:t>
            </a:r>
            <a:endParaRPr lang="en-US" sz="1600" b="1">
              <a:solidFill>
                <a:srgbClr val="FFFF00"/>
              </a:solidFill>
              <a:effectLst/>
              <a:latin typeface="Arial Narrow" pitchFamily="34" charset="0"/>
            </a:endParaRPr>
          </a:p>
          <a:p>
            <a:pPr>
              <a:lnSpc>
                <a:spcPct val="11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sz="1600">
                <a:effectLst/>
                <a:latin typeface="Arial" charset="0"/>
                <a:cs typeface="Times New Roman" pitchFamily="18" charset="0"/>
              </a:rPr>
              <a:t>Общая площадь лесного фонда</a:t>
            </a:r>
            <a:r>
              <a:rPr lang="ru-RU" sz="1600">
                <a:effectLst/>
                <a:latin typeface="Arial" charset="0"/>
              </a:rPr>
              <a:t> </a:t>
            </a:r>
            <a:r>
              <a:rPr lang="ru-RU" sz="1600">
                <a:effectLst/>
                <a:latin typeface="Arial" charset="0"/>
                <a:cs typeface="Times New Roman" pitchFamily="18" charset="0"/>
              </a:rPr>
              <a:t>(млн.га</a:t>
            </a:r>
            <a:r>
              <a:rPr lang="ru-RU" sz="1600">
                <a:effectLst/>
                <a:latin typeface="Arial" charset="0"/>
              </a:rPr>
              <a:t>)</a:t>
            </a:r>
          </a:p>
          <a:p>
            <a:pPr eaLnBrk="0" hangingPunct="0">
              <a:lnSpc>
                <a:spcPct val="11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sz="1600" b="1">
                <a:solidFill>
                  <a:srgbClr val="FFFF00"/>
                </a:solidFill>
                <a:effectLst/>
                <a:latin typeface="Arial Narrow" pitchFamily="34" charset="0"/>
                <a:cs typeface="Times New Roman" pitchFamily="18" charset="0"/>
              </a:rPr>
              <a:t>Total area of forest fund, mill</a:t>
            </a:r>
            <a:r>
              <a:rPr lang="ru-RU" sz="1600" b="1">
                <a:solidFill>
                  <a:srgbClr val="FFFF00"/>
                </a:solidFill>
                <a:effectLst/>
                <a:latin typeface="Arial Narrow" pitchFamily="34" charset="0"/>
              </a:rPr>
              <a:t>.</a:t>
            </a:r>
            <a:r>
              <a:rPr lang="en-US" sz="1600" b="1">
                <a:solidFill>
                  <a:srgbClr val="FFFF00"/>
                </a:solidFill>
                <a:effectLst/>
                <a:latin typeface="Arial Narrow" pitchFamily="34" charset="0"/>
                <a:cs typeface="Times New Roman" pitchFamily="18" charset="0"/>
              </a:rPr>
              <a:t>ha</a:t>
            </a:r>
            <a:r>
              <a:rPr lang="ru-RU" sz="1600" b="1">
                <a:solidFill>
                  <a:srgbClr val="FFFF00"/>
                </a:solidFill>
                <a:effectLst/>
                <a:latin typeface="Arial Narrow" pitchFamily="34" charset="0"/>
              </a:rPr>
              <a:t>              - </a:t>
            </a:r>
            <a:r>
              <a:rPr lang="ru-RU" sz="1600" b="1">
                <a:solidFill>
                  <a:srgbClr val="FFFF00"/>
                </a:solidFill>
                <a:effectLst/>
                <a:latin typeface="Arial Narrow" pitchFamily="34" charset="0"/>
                <a:cs typeface="Times New Roman" pitchFamily="18" charset="0"/>
              </a:rPr>
              <a:t>9,</a:t>
            </a:r>
            <a:r>
              <a:rPr lang="ru-RU" sz="1600" b="1">
                <a:solidFill>
                  <a:srgbClr val="FFFF00"/>
                </a:solidFill>
                <a:effectLst/>
                <a:latin typeface="Arial" charset="0"/>
                <a:cs typeface="Times New Roman" pitchFamily="18" charset="0"/>
              </a:rPr>
              <a:t>5</a:t>
            </a:r>
            <a:r>
              <a:rPr lang="ru-RU" sz="1600" b="1">
                <a:solidFill>
                  <a:srgbClr val="FFFF00"/>
                </a:solidFill>
                <a:effectLst/>
                <a:latin typeface="Arial Narrow" pitchFamily="34" charset="0"/>
              </a:rPr>
              <a:t> </a:t>
            </a:r>
            <a:endParaRPr lang="en-US" sz="1600" b="1">
              <a:solidFill>
                <a:srgbClr val="FFFF00"/>
              </a:solidFill>
              <a:effectLst/>
              <a:latin typeface="Arial Narrow" pitchFamily="34" charset="0"/>
            </a:endParaRPr>
          </a:p>
          <a:p>
            <a:pPr eaLnBrk="0" hangingPunct="0">
              <a:lnSpc>
                <a:spcPct val="11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sz="1600">
                <a:effectLst/>
                <a:latin typeface="Arial" charset="0"/>
                <a:cs typeface="Times New Roman" pitchFamily="18" charset="0"/>
              </a:rPr>
              <a:t>Лесные земли (млн.га</a:t>
            </a:r>
            <a:r>
              <a:rPr lang="ru-RU" sz="1600">
                <a:effectLst/>
                <a:latin typeface="Arial" charset="0"/>
              </a:rPr>
              <a:t>)</a:t>
            </a:r>
          </a:p>
          <a:p>
            <a:pPr eaLnBrk="0" hangingPunct="0">
              <a:lnSpc>
                <a:spcPct val="11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sz="1600" b="1">
                <a:solidFill>
                  <a:srgbClr val="FFFF00"/>
                </a:solidFill>
                <a:effectLst/>
                <a:latin typeface="Arial Narrow" pitchFamily="34" charset="0"/>
                <a:cs typeface="Times New Roman" pitchFamily="18" charset="0"/>
              </a:rPr>
              <a:t>Forest land area, mill</a:t>
            </a:r>
            <a:r>
              <a:rPr lang="ru-RU" sz="1600" b="1">
                <a:solidFill>
                  <a:srgbClr val="FFFF00"/>
                </a:solidFill>
                <a:effectLst/>
                <a:latin typeface="Arial Narrow" pitchFamily="34" charset="0"/>
              </a:rPr>
              <a:t>.</a:t>
            </a:r>
            <a:r>
              <a:rPr lang="en-US" sz="1600" b="1">
                <a:solidFill>
                  <a:srgbClr val="FFFF00"/>
                </a:solidFill>
                <a:effectLst/>
                <a:latin typeface="Arial Narrow" pitchFamily="34" charset="0"/>
                <a:cs typeface="Times New Roman" pitchFamily="18" charset="0"/>
              </a:rPr>
              <a:t>ha</a:t>
            </a:r>
            <a:r>
              <a:rPr lang="ru-RU" sz="1600" b="1">
                <a:solidFill>
                  <a:srgbClr val="FFFF00"/>
                </a:solidFill>
                <a:effectLst/>
                <a:latin typeface="Arial Narrow" pitchFamily="34" charset="0"/>
              </a:rPr>
              <a:t> </a:t>
            </a:r>
            <a:r>
              <a:rPr lang="en-US" sz="1600" b="1">
                <a:solidFill>
                  <a:srgbClr val="FFFF00"/>
                </a:solidFill>
                <a:effectLst/>
                <a:latin typeface="Arial Narrow" pitchFamily="34" charset="0"/>
              </a:rPr>
              <a:t>                           </a:t>
            </a:r>
            <a:r>
              <a:rPr lang="ru-RU" sz="1600" b="1">
                <a:solidFill>
                  <a:srgbClr val="FFFF00"/>
                </a:solidFill>
                <a:effectLst/>
                <a:latin typeface="Arial Narrow" pitchFamily="34" charset="0"/>
              </a:rPr>
              <a:t>- </a:t>
            </a:r>
            <a:r>
              <a:rPr lang="ru-RU" sz="1600" b="1">
                <a:solidFill>
                  <a:srgbClr val="FFFF00"/>
                </a:solidFill>
                <a:effectLst/>
                <a:latin typeface="Arial Narrow" pitchFamily="34" charset="0"/>
                <a:cs typeface="Times New Roman" pitchFamily="18" charset="0"/>
              </a:rPr>
              <a:t>8,</a:t>
            </a:r>
            <a:r>
              <a:rPr lang="ru-RU" sz="1600" b="1">
                <a:solidFill>
                  <a:srgbClr val="FFFF00"/>
                </a:solidFill>
                <a:effectLst/>
                <a:latin typeface="Arial" charset="0"/>
                <a:cs typeface="Times New Roman" pitchFamily="18" charset="0"/>
              </a:rPr>
              <a:t>61</a:t>
            </a:r>
            <a:endParaRPr lang="en-US" sz="1600" b="1">
              <a:solidFill>
                <a:srgbClr val="FFFF00"/>
              </a:solidFill>
              <a:effectLst/>
              <a:latin typeface="Arial Narrow" pitchFamily="34" charset="0"/>
            </a:endParaRPr>
          </a:p>
          <a:p>
            <a:pPr algn="just">
              <a:lnSpc>
                <a:spcPct val="11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sz="1600">
                <a:effectLst/>
                <a:latin typeface="Arial" charset="0"/>
                <a:cs typeface="Times New Roman" pitchFamily="18" charset="0"/>
              </a:rPr>
              <a:t>Покрытые лесом земли (млн.га)</a:t>
            </a:r>
            <a:endParaRPr lang="ru-RU" sz="1600">
              <a:effectLst/>
              <a:latin typeface="Arial" charset="0"/>
            </a:endParaRPr>
          </a:p>
          <a:p>
            <a:pPr algn="just">
              <a:lnSpc>
                <a:spcPct val="11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sz="1600" b="1">
                <a:solidFill>
                  <a:srgbClr val="FFFF00"/>
                </a:solidFill>
                <a:effectLst/>
                <a:latin typeface="Arial Narrow" pitchFamily="34" charset="0"/>
                <a:cs typeface="Times New Roman" pitchFamily="18" charset="0"/>
              </a:rPr>
              <a:t>Forest area, mill</a:t>
            </a:r>
            <a:r>
              <a:rPr lang="ru-RU" sz="1600" b="1">
                <a:solidFill>
                  <a:srgbClr val="FFFF00"/>
                </a:solidFill>
                <a:effectLst/>
                <a:latin typeface="Arial Narrow" pitchFamily="34" charset="0"/>
              </a:rPr>
              <a:t>.</a:t>
            </a:r>
            <a:r>
              <a:rPr lang="en-US" sz="1600" b="1">
                <a:solidFill>
                  <a:srgbClr val="FFFF00"/>
                </a:solidFill>
                <a:effectLst/>
                <a:latin typeface="Arial Narrow" pitchFamily="34" charset="0"/>
                <a:cs typeface="Times New Roman" pitchFamily="18" charset="0"/>
              </a:rPr>
              <a:t>ha</a:t>
            </a:r>
            <a:r>
              <a:rPr lang="ru-RU" sz="1600">
                <a:solidFill>
                  <a:schemeClr val="folHlink"/>
                </a:solidFill>
                <a:effectLst/>
                <a:latin typeface="Arial" charset="0"/>
              </a:rPr>
              <a:t> </a:t>
            </a:r>
            <a:r>
              <a:rPr lang="en-US" sz="1600">
                <a:solidFill>
                  <a:schemeClr val="folHlink"/>
                </a:solidFill>
                <a:effectLst/>
                <a:latin typeface="Arial" charset="0"/>
              </a:rPr>
              <a:t>                            </a:t>
            </a:r>
            <a:r>
              <a:rPr lang="ru-RU" sz="1600" b="1">
                <a:solidFill>
                  <a:srgbClr val="FFFF00"/>
                </a:solidFill>
                <a:effectLst/>
                <a:latin typeface="Arial Narrow" pitchFamily="34" charset="0"/>
              </a:rPr>
              <a:t>- 8,09</a:t>
            </a:r>
            <a:endParaRPr lang="en-US" sz="1600" b="1">
              <a:solidFill>
                <a:srgbClr val="FFFF00"/>
              </a:solidFill>
              <a:effectLst/>
              <a:latin typeface="Arial Narrow" pitchFamily="34" charset="0"/>
            </a:endParaRPr>
          </a:p>
          <a:p>
            <a:pPr eaLnBrk="0" hangingPunct="0">
              <a:lnSpc>
                <a:spcPct val="11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sz="1600">
                <a:effectLst/>
                <a:latin typeface="Times New Roman" pitchFamily="18" charset="0"/>
              </a:rPr>
              <a:t>Общий запас растущей древесины, млрд.м</a:t>
            </a:r>
            <a:r>
              <a:rPr lang="ru-RU" sz="1600" baseline="30000">
                <a:effectLst/>
                <a:latin typeface="Times New Roman" pitchFamily="18" charset="0"/>
              </a:rPr>
              <a:t>3</a:t>
            </a:r>
          </a:p>
          <a:p>
            <a:pPr eaLnBrk="0" hangingPunct="0">
              <a:lnSpc>
                <a:spcPct val="11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sz="1600" b="1">
                <a:solidFill>
                  <a:srgbClr val="FFFF00"/>
                </a:solidFill>
                <a:effectLst/>
                <a:latin typeface="Arial Narrow" pitchFamily="34" charset="0"/>
              </a:rPr>
              <a:t>Total timber stock, bill.m</a:t>
            </a:r>
            <a:r>
              <a:rPr lang="en-US" sz="1600" b="1" baseline="30000">
                <a:solidFill>
                  <a:srgbClr val="FFFF00"/>
                </a:solidFill>
                <a:effectLst/>
                <a:latin typeface="Arial Narrow" pitchFamily="34" charset="0"/>
              </a:rPr>
              <a:t>3</a:t>
            </a:r>
            <a:r>
              <a:rPr lang="en-US" sz="1600" b="1">
                <a:solidFill>
                  <a:srgbClr val="FFFF00"/>
                </a:solidFill>
                <a:effectLst/>
                <a:latin typeface="Arial Narrow" pitchFamily="34" charset="0"/>
              </a:rPr>
              <a:t>                </a:t>
            </a:r>
            <a:r>
              <a:rPr lang="ru-RU" sz="1600" b="1">
                <a:solidFill>
                  <a:srgbClr val="FFFF00"/>
                </a:solidFill>
                <a:effectLst/>
                <a:latin typeface="Arial Narrow" pitchFamily="34" charset="0"/>
              </a:rPr>
              <a:t>         </a:t>
            </a:r>
            <a:r>
              <a:rPr lang="en-US" sz="1600" b="1">
                <a:solidFill>
                  <a:srgbClr val="FFFF00"/>
                </a:solidFill>
                <a:effectLst/>
                <a:latin typeface="Arial Narrow" pitchFamily="34" charset="0"/>
              </a:rPr>
              <a:t>- 1,</a:t>
            </a:r>
            <a:r>
              <a:rPr lang="ru-RU" sz="1600" b="1">
                <a:solidFill>
                  <a:srgbClr val="FFFF00"/>
                </a:solidFill>
                <a:effectLst/>
                <a:latin typeface="Arial Narrow" pitchFamily="34" charset="0"/>
              </a:rPr>
              <a:t>64</a:t>
            </a:r>
          </a:p>
          <a:p>
            <a:pPr algn="just">
              <a:lnSpc>
                <a:spcPct val="110000"/>
              </a:lnSpc>
              <a:buFont typeface="Wingdings" pitchFamily="2" charset="2"/>
              <a:buNone/>
            </a:pPr>
            <a:r>
              <a:rPr lang="ru-RU" sz="1600">
                <a:cs typeface="Times New Roman" pitchFamily="18" charset="0"/>
              </a:rPr>
              <a:t>Средний запас насаждений на 1 га (м</a:t>
            </a:r>
            <a:r>
              <a:rPr lang="en-US" sz="1600" baseline="30000">
                <a:cs typeface="Times New Roman" pitchFamily="18" charset="0"/>
              </a:rPr>
              <a:t>3</a:t>
            </a:r>
            <a:r>
              <a:rPr lang="ru-RU" sz="1600">
                <a:cs typeface="Times New Roman" pitchFamily="18" charset="0"/>
              </a:rPr>
              <a:t>)</a:t>
            </a:r>
          </a:p>
          <a:p>
            <a:pPr algn="just">
              <a:lnSpc>
                <a:spcPct val="110000"/>
              </a:lnSpc>
              <a:buFont typeface="Wingdings" pitchFamily="2" charset="2"/>
              <a:buNone/>
            </a:pPr>
            <a:r>
              <a:rPr lang="en-US" sz="1600" b="1">
                <a:solidFill>
                  <a:srgbClr val="FFFF00"/>
                </a:solidFill>
                <a:latin typeface="Arial Narrow" pitchFamily="34" charset="0"/>
                <a:cs typeface="Times New Roman" pitchFamily="18" charset="0"/>
              </a:rPr>
              <a:t>Average stock</a:t>
            </a:r>
            <a:r>
              <a:rPr lang="ru-RU" sz="1600" b="1">
                <a:solidFill>
                  <a:srgbClr val="FFFF00"/>
                </a:solidFill>
                <a:latin typeface="Arial Narrow" pitchFamily="34" charset="0"/>
              </a:rPr>
              <a:t> </a:t>
            </a:r>
            <a:r>
              <a:rPr lang="en-US" sz="1600" b="1">
                <a:solidFill>
                  <a:srgbClr val="FFFF00"/>
                </a:solidFill>
                <a:latin typeface="Arial Narrow" pitchFamily="34" charset="0"/>
              </a:rPr>
              <a:t>per 1 ha, m</a:t>
            </a:r>
            <a:r>
              <a:rPr lang="en-US" sz="1600" b="1" baseline="30000">
                <a:solidFill>
                  <a:srgbClr val="FFFF00"/>
                </a:solidFill>
                <a:latin typeface="Arial Narrow" pitchFamily="34" charset="0"/>
              </a:rPr>
              <a:t>3</a:t>
            </a:r>
            <a:r>
              <a:rPr lang="en-US" sz="1600" b="1">
                <a:solidFill>
                  <a:srgbClr val="FFFF00"/>
                </a:solidFill>
                <a:latin typeface="Arial Narrow" pitchFamily="34" charset="0"/>
              </a:rPr>
              <a:t>          </a:t>
            </a:r>
            <a:r>
              <a:rPr lang="ru-RU" sz="1600" b="1">
                <a:solidFill>
                  <a:srgbClr val="FFFF00"/>
                </a:solidFill>
                <a:latin typeface="Arial Narrow" pitchFamily="34" charset="0"/>
              </a:rPr>
              <a:t>            </a:t>
            </a:r>
            <a:r>
              <a:rPr lang="en-US" sz="1600" b="1">
                <a:solidFill>
                  <a:srgbClr val="FFFF00"/>
                </a:solidFill>
                <a:latin typeface="Arial Narrow" pitchFamily="34" charset="0"/>
              </a:rPr>
              <a:t> - </a:t>
            </a:r>
            <a:r>
              <a:rPr lang="ru-RU" sz="1600" b="1">
                <a:solidFill>
                  <a:srgbClr val="FFFF00"/>
                </a:solidFill>
                <a:effectLst/>
                <a:latin typeface="Arial" charset="0"/>
              </a:rPr>
              <a:t>202,0</a:t>
            </a:r>
            <a:endParaRPr lang="en-US" sz="1600" b="1">
              <a:solidFill>
                <a:srgbClr val="FFFF00"/>
              </a:solidFill>
              <a:effectLst/>
              <a:latin typeface="Arial Narrow" pitchFamily="34" charset="0"/>
            </a:endParaRPr>
          </a:p>
          <a:p>
            <a:pPr algn="just">
              <a:lnSpc>
                <a:spcPct val="110000"/>
              </a:lnSpc>
              <a:buFont typeface="Wingdings" pitchFamily="2" charset="2"/>
              <a:buNone/>
            </a:pPr>
            <a:r>
              <a:rPr lang="ru-RU" sz="1600">
                <a:cs typeface="Times New Roman" pitchFamily="18" charset="0"/>
              </a:rPr>
              <a:t>Общий </a:t>
            </a:r>
            <a:r>
              <a:rPr lang="ru-RU" sz="1600">
                <a:latin typeface="Times New Roman" pitchFamily="18" charset="0"/>
              </a:rPr>
              <a:t>ежегодный </a:t>
            </a:r>
            <a:r>
              <a:rPr lang="ru-RU" sz="1600">
                <a:cs typeface="Times New Roman" pitchFamily="18" charset="0"/>
              </a:rPr>
              <a:t>прирост (млн.м</a:t>
            </a:r>
            <a:r>
              <a:rPr lang="en-US" sz="1600" baseline="30000">
                <a:cs typeface="Times New Roman" pitchFamily="18" charset="0"/>
              </a:rPr>
              <a:t>3</a:t>
            </a:r>
            <a:r>
              <a:rPr lang="ru-RU" sz="1600">
                <a:cs typeface="Times New Roman" pitchFamily="18" charset="0"/>
              </a:rPr>
              <a:t>)</a:t>
            </a:r>
          </a:p>
          <a:p>
            <a:pPr>
              <a:lnSpc>
                <a:spcPct val="110000"/>
              </a:lnSpc>
              <a:buFont typeface="Wingdings" pitchFamily="2" charset="2"/>
              <a:buNone/>
            </a:pPr>
            <a:r>
              <a:rPr lang="en-US" sz="1600" b="1">
                <a:solidFill>
                  <a:srgbClr val="FFFF00"/>
                </a:solidFill>
                <a:effectLst/>
                <a:latin typeface="Arial Narrow" pitchFamily="34" charset="0"/>
              </a:rPr>
              <a:t>Annual increment of timber, mill.m</a:t>
            </a:r>
            <a:r>
              <a:rPr lang="en-US" sz="1600" b="1" baseline="30000">
                <a:solidFill>
                  <a:srgbClr val="FFFF00"/>
                </a:solidFill>
                <a:effectLst/>
                <a:latin typeface="Arial Narrow" pitchFamily="34" charset="0"/>
              </a:rPr>
              <a:t>3</a:t>
            </a:r>
            <a:r>
              <a:rPr lang="en-US" sz="1600" b="1">
                <a:solidFill>
                  <a:srgbClr val="FFFF00"/>
                </a:solidFill>
                <a:effectLst/>
                <a:latin typeface="Arial Narrow" pitchFamily="34" charset="0"/>
              </a:rPr>
              <a:t> </a:t>
            </a:r>
            <a:r>
              <a:rPr lang="ru-RU" sz="1600" b="1">
                <a:solidFill>
                  <a:srgbClr val="FFFF00"/>
                </a:solidFill>
                <a:effectLst/>
                <a:latin typeface="Arial Narrow" pitchFamily="34" charset="0"/>
              </a:rPr>
              <a:t>       </a:t>
            </a:r>
            <a:r>
              <a:rPr lang="en-US" sz="1600" b="1">
                <a:solidFill>
                  <a:srgbClr val="FFFF00"/>
                </a:solidFill>
                <a:effectLst/>
                <a:latin typeface="Arial Narrow" pitchFamily="34" charset="0"/>
              </a:rPr>
              <a:t>-</a:t>
            </a:r>
            <a:r>
              <a:rPr lang="ru-RU" sz="1600" b="1">
                <a:solidFill>
                  <a:srgbClr val="FFFF00"/>
                </a:solidFill>
                <a:effectLst/>
                <a:latin typeface="Arial" charset="0"/>
              </a:rPr>
              <a:t> 31,4</a:t>
            </a:r>
            <a:r>
              <a:rPr lang="en-US" sz="1600" b="1">
                <a:solidFill>
                  <a:srgbClr val="FFFF00"/>
                </a:solidFill>
                <a:effectLst/>
                <a:latin typeface="Arial Narrow" pitchFamily="34" charset="0"/>
              </a:rPr>
              <a:t> </a:t>
            </a:r>
            <a:r>
              <a:rPr lang="en-US" sz="1600" b="1">
                <a:solidFill>
                  <a:srgbClr val="FFFF00"/>
                </a:solidFill>
                <a:latin typeface="Arial Narrow" pitchFamily="34" charset="0"/>
                <a:cs typeface="Times New Roman" pitchFamily="18" charset="0"/>
              </a:rPr>
              <a:t> </a:t>
            </a:r>
            <a:endParaRPr lang="en-US" sz="1600" b="1">
              <a:latin typeface="Arial Narrow" pitchFamily="34" charset="0"/>
              <a:cs typeface="Times New Roman" pitchFamily="18" charset="0"/>
            </a:endParaRPr>
          </a:p>
          <a:p>
            <a:pPr>
              <a:lnSpc>
                <a:spcPct val="110000"/>
              </a:lnSpc>
              <a:buFont typeface="Wingdings" pitchFamily="2" charset="2"/>
              <a:buNone/>
            </a:pPr>
            <a:r>
              <a:rPr lang="ru-RU" sz="1600">
                <a:cs typeface="Times New Roman" pitchFamily="18" charset="0"/>
              </a:rPr>
              <a:t>Средний прирост на 1 га (м</a:t>
            </a:r>
            <a:r>
              <a:rPr lang="en-US" sz="1600" baseline="30000">
                <a:cs typeface="Times New Roman" pitchFamily="18" charset="0"/>
              </a:rPr>
              <a:t>3</a:t>
            </a:r>
            <a:r>
              <a:rPr lang="ru-RU" sz="1600">
                <a:cs typeface="Times New Roman" pitchFamily="18" charset="0"/>
              </a:rPr>
              <a:t>)</a:t>
            </a:r>
            <a:endParaRPr lang="en-US" sz="1600">
              <a:cs typeface="Times New Roman" pitchFamily="18" charset="0"/>
            </a:endParaRPr>
          </a:p>
          <a:p>
            <a:pPr>
              <a:lnSpc>
                <a:spcPct val="110000"/>
              </a:lnSpc>
              <a:buFont typeface="Wingdings" pitchFamily="2" charset="2"/>
              <a:buNone/>
            </a:pPr>
            <a:r>
              <a:rPr lang="en-US" sz="1600" b="1">
                <a:solidFill>
                  <a:srgbClr val="FFFF00"/>
                </a:solidFill>
                <a:latin typeface="Arial Narrow" pitchFamily="34" charset="0"/>
                <a:cs typeface="Times New Roman" pitchFamily="18" charset="0"/>
              </a:rPr>
              <a:t>Average </a:t>
            </a:r>
            <a:r>
              <a:rPr lang="en-US" sz="1600" b="1">
                <a:solidFill>
                  <a:srgbClr val="FFFF00"/>
                </a:solidFill>
                <a:effectLst/>
                <a:latin typeface="Arial Narrow" pitchFamily="34" charset="0"/>
              </a:rPr>
              <a:t>increment of timber per 1 ha(m</a:t>
            </a:r>
            <a:r>
              <a:rPr lang="en-US" sz="1600" b="1" baseline="30000">
                <a:solidFill>
                  <a:srgbClr val="FFFF00"/>
                </a:solidFill>
                <a:effectLst/>
                <a:latin typeface="Arial Narrow" pitchFamily="34" charset="0"/>
              </a:rPr>
              <a:t>3)</a:t>
            </a:r>
            <a:r>
              <a:rPr lang="ru-RU" sz="1600" b="1" baseline="30000">
                <a:solidFill>
                  <a:srgbClr val="FFFF00"/>
                </a:solidFill>
                <a:effectLst/>
                <a:latin typeface="Arial Narrow" pitchFamily="34" charset="0"/>
              </a:rPr>
              <a:t> </a:t>
            </a:r>
            <a:r>
              <a:rPr lang="en-US" sz="1600" b="1">
                <a:solidFill>
                  <a:srgbClr val="FFFF00"/>
                </a:solidFill>
                <a:effectLst/>
                <a:latin typeface="Arial Narrow" pitchFamily="34" charset="0"/>
              </a:rPr>
              <a:t>- 3,</a:t>
            </a:r>
            <a:r>
              <a:rPr lang="ru-RU" sz="1600" b="1">
                <a:solidFill>
                  <a:srgbClr val="FFFF00"/>
                </a:solidFill>
                <a:effectLst/>
                <a:latin typeface="Arial" charset="0"/>
              </a:rPr>
              <a:t>9</a:t>
            </a:r>
            <a:endParaRPr lang="ru-RU" sz="1600" b="1">
              <a:solidFill>
                <a:srgbClr val="FFFF00"/>
              </a:solidFill>
              <a:effectLst/>
              <a:latin typeface="Arial Narrow" pitchFamily="34" charset="0"/>
            </a:endParaRPr>
          </a:p>
        </p:txBody>
      </p:sp>
      <p:pic>
        <p:nvPicPr>
          <p:cNvPr id="184324" name="Picture 4"/>
          <p:cNvPicPr>
            <a:picLocks noChangeAspect="1" noChangeArrowheads="1"/>
          </p:cNvPicPr>
          <p:nvPr>
            <p:ph type="clipArt"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029200" y="1905000"/>
            <a:ext cx="4114800" cy="4953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9" descr="LOGO_MGUL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46000"/>
          </a:blip>
          <a:srcRect/>
          <a:stretch>
            <a:fillRect/>
          </a:stretch>
        </p:blipFill>
        <p:spPr bwMode="auto">
          <a:xfrm>
            <a:off x="179512" y="188640"/>
            <a:ext cx="864096" cy="110942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perspectiveLeft"/>
            <a:lightRig rig="threePt" dir="t"/>
          </a:scene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Rectangle 2"/>
          <p:cNvSpPr>
            <a:spLocks noGrp="1" noChangeArrowheads="1"/>
          </p:cNvSpPr>
          <p:nvPr>
            <p:ph type="title"/>
          </p:nvPr>
        </p:nvSpPr>
        <p:spPr>
          <a:xfrm>
            <a:off x="1403648" y="188640"/>
            <a:ext cx="7543800" cy="1431925"/>
          </a:xfrm>
          <a:prstGeom prst="flowChartAlternateProcess">
            <a:avLst/>
          </a:prstGeom>
          <a:solidFill>
            <a:srgbClr val="00330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sz="2800" dirty="0">
                <a:solidFill>
                  <a:srgbClr val="FF0066"/>
                </a:solidFill>
              </a:rPr>
              <a:t>Мониторинг лесов Беларуси</a:t>
            </a:r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>
                <a:solidFill>
                  <a:srgbClr val="FFFF00"/>
                </a:solidFill>
              </a:rPr>
              <a:t>Forest monitoring in Belarus</a:t>
            </a:r>
            <a:r>
              <a:rPr lang="en-US" sz="2800" dirty="0"/>
              <a:t> </a:t>
            </a:r>
            <a:endParaRPr lang="ru-RU" sz="2800" dirty="0"/>
          </a:p>
        </p:txBody>
      </p:sp>
      <p:sp>
        <p:nvSpPr>
          <p:cNvPr id="23859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900113" y="1981200"/>
            <a:ext cx="3862387" cy="4876800"/>
          </a:xfrm>
        </p:spPr>
        <p:txBody>
          <a:bodyPr/>
          <a:lstStyle/>
          <a:p>
            <a:pPr algn="ctr" eaLnBrk="0" hangingPunct="0">
              <a:lnSpc>
                <a:spcPct val="70000"/>
              </a:lnSpc>
              <a:spcBef>
                <a:spcPct val="10000"/>
              </a:spcBef>
              <a:spcAft>
                <a:spcPct val="10000"/>
              </a:spcAft>
              <a:buClrTx/>
              <a:buSzTx/>
              <a:buFontTx/>
              <a:buNone/>
            </a:pPr>
            <a:r>
              <a:rPr lang="ru-RU" sz="1800" dirty="0">
                <a:effectLst/>
                <a:latin typeface="Times New Roman" pitchFamily="18" charset="0"/>
              </a:rPr>
              <a:t>Виды мониторинга лесов: </a:t>
            </a:r>
            <a:endParaRPr lang="en-US" sz="1800" dirty="0">
              <a:effectLst/>
              <a:latin typeface="Times New Roman" pitchFamily="18" charset="0"/>
            </a:endParaRPr>
          </a:p>
          <a:p>
            <a:pPr algn="just" eaLnBrk="0" hangingPunct="0">
              <a:lnSpc>
                <a:spcPct val="70000"/>
              </a:lnSpc>
              <a:spcBef>
                <a:spcPct val="10000"/>
              </a:spcBef>
              <a:spcAft>
                <a:spcPct val="10000"/>
              </a:spcAft>
              <a:buClrTx/>
              <a:buSzTx/>
              <a:buFontTx/>
              <a:buChar char="•"/>
            </a:pPr>
            <a:r>
              <a:rPr lang="ru-RU" sz="1800" dirty="0">
                <a:effectLst/>
                <a:latin typeface="Times New Roman" pitchFamily="18" charset="0"/>
                <a:cs typeface="Times New Roman" pitchFamily="18" charset="0"/>
              </a:rPr>
              <a:t>Лесной мониторинг</a:t>
            </a:r>
            <a:r>
              <a:rPr lang="ru-RU" sz="1800" dirty="0">
                <a:effectLst/>
                <a:latin typeface="Times New Roman" pitchFamily="18" charset="0"/>
              </a:rPr>
              <a:t> (</a:t>
            </a:r>
            <a:r>
              <a:rPr lang="en-US" sz="1800" dirty="0">
                <a:effectLst/>
                <a:latin typeface="Times New Roman" pitchFamily="18" charset="0"/>
              </a:rPr>
              <a:t>ICP)</a:t>
            </a:r>
            <a:endParaRPr lang="ru-RU" sz="1800" dirty="0">
              <a:effectLst/>
              <a:latin typeface="Times New Roman" pitchFamily="18" charset="0"/>
            </a:endParaRPr>
          </a:p>
          <a:p>
            <a:pPr eaLnBrk="0" hangingPunct="0">
              <a:lnSpc>
                <a:spcPct val="70000"/>
              </a:lnSpc>
              <a:spcBef>
                <a:spcPct val="10000"/>
              </a:spcBef>
              <a:spcAft>
                <a:spcPct val="10000"/>
              </a:spcAft>
              <a:buClrTx/>
              <a:buSzTx/>
              <a:buFontTx/>
              <a:buChar char="•"/>
            </a:pPr>
            <a:r>
              <a:rPr lang="ru-RU" sz="1800" dirty="0">
                <a:effectLst/>
                <a:latin typeface="Times New Roman" pitchFamily="18" charset="0"/>
                <a:cs typeface="Times New Roman" pitchFamily="18" charset="0"/>
              </a:rPr>
              <a:t>Мониторинг лесных избыточно</a:t>
            </a:r>
            <a:r>
              <a:rPr lang="en-US" sz="1800" dirty="0">
                <a:effectLst/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eaLnBrk="0" hangingPunct="0">
              <a:lnSpc>
                <a:spcPct val="70000"/>
              </a:lnSpc>
              <a:spcBef>
                <a:spcPct val="10000"/>
              </a:spcBef>
              <a:spcAft>
                <a:spcPct val="10000"/>
              </a:spcAft>
              <a:buClrTx/>
              <a:buSzTx/>
              <a:buFontTx/>
              <a:buNone/>
            </a:pPr>
            <a:r>
              <a:rPr lang="ru-RU" sz="1800" dirty="0">
                <a:effectLst/>
                <a:latin typeface="Times New Roman" pitchFamily="18" charset="0"/>
              </a:rPr>
              <a:t>       </a:t>
            </a:r>
            <a:r>
              <a:rPr lang="ru-RU" sz="1800" dirty="0">
                <a:effectLst/>
                <a:latin typeface="Times New Roman" pitchFamily="18" charset="0"/>
                <a:cs typeface="Times New Roman" pitchFamily="18" charset="0"/>
              </a:rPr>
              <a:t>увлажненных земель</a:t>
            </a:r>
          </a:p>
          <a:p>
            <a:pPr algn="just" eaLnBrk="0" hangingPunct="0">
              <a:lnSpc>
                <a:spcPct val="70000"/>
              </a:lnSpc>
              <a:spcBef>
                <a:spcPct val="10000"/>
              </a:spcBef>
              <a:spcAft>
                <a:spcPct val="10000"/>
              </a:spcAft>
              <a:buClrTx/>
              <a:buSzTx/>
              <a:buFontTx/>
              <a:buChar char="•"/>
            </a:pPr>
            <a:r>
              <a:rPr lang="ru-RU" sz="1800" dirty="0">
                <a:effectLst/>
                <a:latin typeface="Times New Roman" pitchFamily="18" charset="0"/>
                <a:cs typeface="Times New Roman" pitchFamily="18" charset="0"/>
              </a:rPr>
              <a:t>Радиационный лесной мониторинг </a:t>
            </a:r>
            <a:endParaRPr lang="ru-RU" sz="1800" dirty="0">
              <a:effectLst/>
              <a:latin typeface="Times New Roman" pitchFamily="18" charset="0"/>
            </a:endParaRPr>
          </a:p>
          <a:p>
            <a:pPr algn="just" eaLnBrk="0" hangingPunct="0">
              <a:lnSpc>
                <a:spcPct val="70000"/>
              </a:lnSpc>
              <a:spcBef>
                <a:spcPct val="10000"/>
              </a:spcBef>
              <a:spcAft>
                <a:spcPct val="10000"/>
              </a:spcAft>
              <a:buClrTx/>
              <a:buSzTx/>
              <a:buFontTx/>
              <a:buChar char="•"/>
            </a:pPr>
            <a:r>
              <a:rPr lang="ru-RU" sz="1800" dirty="0">
                <a:effectLst/>
                <a:latin typeface="Times New Roman" pitchFamily="18" charset="0"/>
                <a:cs typeface="Times New Roman" pitchFamily="18" charset="0"/>
              </a:rPr>
              <a:t>Лесопатологический мониторинг</a:t>
            </a:r>
          </a:p>
          <a:p>
            <a:pPr algn="just" eaLnBrk="0" hangingPunct="0">
              <a:lnSpc>
                <a:spcPct val="70000"/>
              </a:lnSpc>
              <a:spcBef>
                <a:spcPct val="10000"/>
              </a:spcBef>
              <a:spcAft>
                <a:spcPct val="10000"/>
              </a:spcAft>
              <a:buClrTx/>
              <a:buSzTx/>
              <a:buFontTx/>
              <a:buChar char="•"/>
            </a:pPr>
            <a:r>
              <a:rPr lang="ru-RU" sz="1800" dirty="0">
                <a:effectLst/>
                <a:latin typeface="Times New Roman" pitchFamily="18" charset="0"/>
              </a:rPr>
              <a:t>Дистанционный (</a:t>
            </a:r>
            <a:r>
              <a:rPr lang="ru-RU" sz="1800" dirty="0">
                <a:effectLst/>
                <a:latin typeface="Times New Roman" pitchFamily="18" charset="0"/>
                <a:cs typeface="Times New Roman" pitchFamily="18" charset="0"/>
              </a:rPr>
              <a:t>аэрокосмический</a:t>
            </a:r>
            <a:r>
              <a:rPr lang="ru-RU" sz="1800" dirty="0">
                <a:effectLst/>
                <a:latin typeface="Times New Roman" pitchFamily="18" charset="0"/>
              </a:rPr>
              <a:t>)</a:t>
            </a:r>
            <a:r>
              <a:rPr lang="ru-RU" sz="1800" dirty="0">
                <a:effectLst/>
                <a:latin typeface="Times New Roman" pitchFamily="18" charset="0"/>
                <a:cs typeface="Times New Roman" pitchFamily="18" charset="0"/>
              </a:rPr>
              <a:t> мониторинг</a:t>
            </a:r>
            <a:endParaRPr lang="en-US" sz="1800" dirty="0">
              <a:effectLst/>
              <a:latin typeface="Times New Roman" pitchFamily="18" charset="0"/>
              <a:cs typeface="Times New Roman" pitchFamily="18" charset="0"/>
            </a:endParaRPr>
          </a:p>
          <a:p>
            <a:pPr algn="just" eaLnBrk="0" hangingPunct="0">
              <a:lnSpc>
                <a:spcPct val="70000"/>
              </a:lnSpc>
              <a:spcBef>
                <a:spcPct val="10000"/>
              </a:spcBef>
              <a:spcAft>
                <a:spcPct val="10000"/>
              </a:spcAft>
              <a:buClrTx/>
              <a:buSzTx/>
              <a:buFontTx/>
              <a:buChar char="•"/>
            </a:pPr>
            <a:endParaRPr lang="en-US" sz="1800" dirty="0">
              <a:effectLst/>
              <a:latin typeface="Times New Roman" pitchFamily="18" charset="0"/>
              <a:cs typeface="Times New Roman" pitchFamily="18" charset="0"/>
            </a:endParaRPr>
          </a:p>
          <a:p>
            <a:pPr algn="just" eaLnBrk="0" hangingPunct="0">
              <a:lnSpc>
                <a:spcPct val="70000"/>
              </a:lnSpc>
              <a:spcBef>
                <a:spcPct val="10000"/>
              </a:spcBef>
              <a:spcAft>
                <a:spcPct val="10000"/>
              </a:spcAft>
              <a:buClrTx/>
              <a:buSzTx/>
              <a:buFontTx/>
              <a:buNone/>
            </a:pPr>
            <a:r>
              <a:rPr lang="en-US" sz="1800" dirty="0">
                <a:effectLst/>
                <a:latin typeface="Times New Roman" pitchFamily="18" charset="0"/>
              </a:rPr>
              <a:t>	</a:t>
            </a:r>
            <a:endParaRPr lang="ru-RU" sz="1800" dirty="0">
              <a:effectLst/>
              <a:latin typeface="Times New Roman" pitchFamily="18" charset="0"/>
            </a:endParaRPr>
          </a:p>
          <a:p>
            <a:pPr algn="ctr" eaLnBrk="0" hangingPunct="0">
              <a:lnSpc>
                <a:spcPct val="70000"/>
              </a:lnSpc>
              <a:spcBef>
                <a:spcPct val="10000"/>
              </a:spcBef>
              <a:spcAft>
                <a:spcPct val="10000"/>
              </a:spcAft>
              <a:buClrTx/>
              <a:buSzTx/>
              <a:buFontTx/>
              <a:buNone/>
            </a:pPr>
            <a:r>
              <a:rPr lang="en-US" sz="2000" dirty="0">
                <a:solidFill>
                  <a:srgbClr val="FFFF00"/>
                </a:solidFill>
                <a:effectLst/>
                <a:latin typeface="Times New Roman" pitchFamily="18" charset="0"/>
              </a:rPr>
              <a:t>Types of forest monitoring:</a:t>
            </a:r>
          </a:p>
          <a:p>
            <a:pPr algn="just" eaLnBrk="0" hangingPunct="0">
              <a:lnSpc>
                <a:spcPct val="70000"/>
              </a:lnSpc>
              <a:spcBef>
                <a:spcPct val="10000"/>
              </a:spcBef>
              <a:spcAft>
                <a:spcPct val="10000"/>
              </a:spcAft>
              <a:buClrTx/>
              <a:buSzTx/>
              <a:buFontTx/>
              <a:buChar char="•"/>
            </a:pPr>
            <a:r>
              <a:rPr lang="en-US" sz="1800" dirty="0">
                <a:solidFill>
                  <a:srgbClr val="FFFF00"/>
                </a:solidFill>
                <a:effectLst/>
                <a:latin typeface="Times New Roman" pitchFamily="18" charset="0"/>
              </a:rPr>
              <a:t>Forest monitoring (ICP)</a:t>
            </a:r>
          </a:p>
          <a:p>
            <a:pPr algn="just" eaLnBrk="0" hangingPunct="0">
              <a:lnSpc>
                <a:spcPct val="70000"/>
              </a:lnSpc>
              <a:spcBef>
                <a:spcPct val="10000"/>
              </a:spcBef>
              <a:spcAft>
                <a:spcPct val="10000"/>
              </a:spcAft>
              <a:buClrTx/>
              <a:buSzTx/>
              <a:buFontTx/>
              <a:buChar char="•"/>
            </a:pPr>
            <a:r>
              <a:rPr lang="en-US" sz="1800" dirty="0">
                <a:solidFill>
                  <a:srgbClr val="FFFF00"/>
                </a:solidFill>
                <a:effectLst/>
                <a:latin typeface="Times New Roman" pitchFamily="18" charset="0"/>
              </a:rPr>
              <a:t>Monitoring of forest wetlands</a:t>
            </a:r>
          </a:p>
          <a:p>
            <a:pPr algn="just" eaLnBrk="0" hangingPunct="0">
              <a:lnSpc>
                <a:spcPct val="70000"/>
              </a:lnSpc>
              <a:spcBef>
                <a:spcPct val="10000"/>
              </a:spcBef>
              <a:spcAft>
                <a:spcPct val="10000"/>
              </a:spcAft>
              <a:buClrTx/>
              <a:buSzTx/>
              <a:buFontTx/>
              <a:buChar char="•"/>
            </a:pPr>
            <a:r>
              <a:rPr lang="en-US" sz="1800" dirty="0">
                <a:solidFill>
                  <a:srgbClr val="FFFF00"/>
                </a:solidFill>
                <a:effectLst/>
                <a:latin typeface="Times New Roman" pitchFamily="18" charset="0"/>
              </a:rPr>
              <a:t>Radiation forest monitoring</a:t>
            </a:r>
          </a:p>
          <a:p>
            <a:pPr algn="just" eaLnBrk="0" hangingPunct="0">
              <a:lnSpc>
                <a:spcPct val="70000"/>
              </a:lnSpc>
              <a:spcBef>
                <a:spcPct val="10000"/>
              </a:spcBef>
              <a:spcAft>
                <a:spcPct val="10000"/>
              </a:spcAft>
              <a:buClrTx/>
              <a:buSzTx/>
              <a:buFontTx/>
              <a:buChar char="•"/>
            </a:pPr>
            <a:r>
              <a:rPr lang="en-US" sz="1800" dirty="0">
                <a:solidFill>
                  <a:srgbClr val="FFFF00"/>
                </a:solidFill>
                <a:effectLst/>
                <a:latin typeface="Times New Roman" pitchFamily="18" charset="0"/>
              </a:rPr>
              <a:t>Forest pathological monitoring</a:t>
            </a:r>
          </a:p>
          <a:p>
            <a:pPr algn="just" eaLnBrk="0" hangingPunct="0">
              <a:lnSpc>
                <a:spcPct val="70000"/>
              </a:lnSpc>
              <a:spcBef>
                <a:spcPct val="10000"/>
              </a:spcBef>
              <a:spcAft>
                <a:spcPct val="10000"/>
              </a:spcAft>
              <a:buClrTx/>
              <a:buSzTx/>
              <a:buFontTx/>
              <a:buChar char="•"/>
            </a:pPr>
            <a:r>
              <a:rPr lang="en-US" sz="1800" dirty="0">
                <a:solidFill>
                  <a:srgbClr val="FFFF00"/>
                </a:solidFill>
                <a:effectLst/>
                <a:latin typeface="Times New Roman" pitchFamily="18" charset="0"/>
              </a:rPr>
              <a:t>Distance (air cosmic) monitoring</a:t>
            </a:r>
          </a:p>
          <a:p>
            <a:pPr algn="just" eaLnBrk="0" hangingPunct="0">
              <a:lnSpc>
                <a:spcPct val="70000"/>
              </a:lnSpc>
              <a:spcBef>
                <a:spcPct val="10000"/>
              </a:spcBef>
              <a:spcAft>
                <a:spcPct val="10000"/>
              </a:spcAft>
              <a:buClrTx/>
              <a:buSzTx/>
              <a:buFontTx/>
              <a:buChar char="•"/>
            </a:pPr>
            <a:endParaRPr lang="en-US" sz="1800" dirty="0">
              <a:solidFill>
                <a:srgbClr val="FFFF00"/>
              </a:solidFill>
              <a:effectLst/>
              <a:latin typeface="Times New Roman" pitchFamily="18" charset="0"/>
            </a:endParaRPr>
          </a:p>
          <a:p>
            <a:pPr algn="just" eaLnBrk="0" hangingPunct="0">
              <a:lnSpc>
                <a:spcPct val="70000"/>
              </a:lnSpc>
              <a:spcBef>
                <a:spcPct val="10000"/>
              </a:spcBef>
              <a:spcAft>
                <a:spcPct val="10000"/>
              </a:spcAft>
              <a:buClrTx/>
              <a:buSzTx/>
              <a:buFontTx/>
              <a:buChar char="•"/>
            </a:pPr>
            <a:endParaRPr lang="ru-RU" sz="1600" dirty="0">
              <a:solidFill>
                <a:srgbClr val="FFFF00"/>
              </a:solidFill>
              <a:effectLst/>
              <a:latin typeface="Times New Roman" pitchFamily="18" charset="0"/>
            </a:endParaRPr>
          </a:p>
          <a:p>
            <a:pPr>
              <a:buFont typeface="Wingdings" pitchFamily="2" charset="2"/>
              <a:buNone/>
            </a:pPr>
            <a:endParaRPr lang="ru-RU" dirty="0"/>
          </a:p>
        </p:txBody>
      </p:sp>
      <p:pic>
        <p:nvPicPr>
          <p:cNvPr id="238596" name="Picture 4" descr="После 18072004m_pruj_gorod"/>
          <p:cNvPicPr>
            <a:picLocks noChangeAspect="1" noChangeArrowheads="1"/>
          </p:cNvPicPr>
          <p:nvPr>
            <p:ph type="clipArt"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876800" y="1905000"/>
            <a:ext cx="4267200" cy="2590800"/>
          </a:xfrm>
          <a:noFill/>
          <a:ln>
            <a:solidFill>
              <a:schemeClr val="tx1"/>
            </a:solidFill>
          </a:ln>
        </p:spPr>
      </p:pic>
      <p:pic>
        <p:nvPicPr>
          <p:cNvPr id="238597" name="Picture 5" descr="Т Карта ветровалов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4495800"/>
            <a:ext cx="4267200" cy="2362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6" name="Picture 29" descr="LOGO_MGUL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46000"/>
          </a:blip>
          <a:srcRect/>
          <a:stretch>
            <a:fillRect/>
          </a:stretch>
        </p:blipFill>
        <p:spPr bwMode="auto">
          <a:xfrm>
            <a:off x="179512" y="188640"/>
            <a:ext cx="864096" cy="110942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perspectiveLeft"/>
            <a:lightRig rig="threePt" dir="t"/>
          </a:scene3d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2546" name="Text Box 2"/>
          <p:cNvSpPr txBox="1">
            <a:spLocks noChangeArrowheads="1"/>
          </p:cNvSpPr>
          <p:nvPr/>
        </p:nvSpPr>
        <p:spPr bwMode="auto">
          <a:xfrm>
            <a:off x="914400" y="838200"/>
            <a:ext cx="6508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lv-LV"/>
              <a:t> </a:t>
            </a:r>
            <a:endParaRPr lang="en-GB" sz="4400">
              <a:solidFill>
                <a:srgbClr val="FF9999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772547" name="Text Box 3"/>
          <p:cNvSpPr txBox="1">
            <a:spLocks noChangeArrowheads="1"/>
          </p:cNvSpPr>
          <p:nvPr/>
        </p:nvSpPr>
        <p:spPr bwMode="auto">
          <a:xfrm>
            <a:off x="357188" y="3516313"/>
            <a:ext cx="8786812" cy="334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Clr>
                <a:schemeClr val="tx1"/>
              </a:buClr>
              <a:buSzPct val="75000"/>
              <a:buFont typeface="Wingdings" pitchFamily="2" charset="2"/>
              <a:buChar char="Ø"/>
              <a:defRPr/>
            </a:pPr>
            <a:r>
              <a:rPr lang="lv-LV" sz="40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Characterise</a:t>
            </a:r>
            <a:r>
              <a:rPr lang="lv-LV" sz="4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lv-LV" sz="40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mire</a:t>
            </a:r>
            <a:r>
              <a:rPr lang="lv-LV" sz="4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lv-LV" sz="40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habitat</a:t>
            </a:r>
            <a:r>
              <a:rPr lang="lv-LV" sz="4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lv-LV" sz="40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restoration</a:t>
            </a:r>
            <a:r>
              <a:rPr lang="lv-LV" sz="4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lv-LV" sz="40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in</a:t>
            </a:r>
            <a:r>
              <a:rPr lang="lv-LV" sz="4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lv-LV" sz="40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the</a:t>
            </a:r>
            <a:r>
              <a:rPr lang="lv-LV" sz="4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LIFE </a:t>
            </a:r>
            <a:r>
              <a:rPr lang="lv-LV" sz="40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project</a:t>
            </a:r>
            <a:r>
              <a:rPr lang="lv-LV" sz="4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lv-LV" sz="40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sites</a:t>
            </a:r>
            <a:endParaRPr lang="lv-LV" sz="40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buClr>
                <a:schemeClr val="tx1"/>
              </a:buClr>
              <a:buSzPct val="75000"/>
              <a:buFont typeface="Wingdings" pitchFamily="2" charset="2"/>
              <a:buChar char="Ø"/>
              <a:defRPr/>
            </a:pPr>
            <a:r>
              <a:rPr lang="lv-LV" sz="40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Reveal</a:t>
            </a:r>
            <a:r>
              <a:rPr lang="lv-LV" sz="4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lv-LV" sz="40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the</a:t>
            </a:r>
            <a:r>
              <a:rPr lang="lv-LV" sz="4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lv-LV" sz="40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problems</a:t>
            </a:r>
            <a:r>
              <a:rPr lang="lv-LV" sz="4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lv-LV" sz="40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in</a:t>
            </a:r>
            <a:r>
              <a:rPr lang="lv-LV" sz="4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lv-LV" sz="40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raised</a:t>
            </a:r>
            <a:r>
              <a:rPr lang="lv-LV" sz="4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lv-LV" sz="40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bog</a:t>
            </a:r>
            <a:r>
              <a:rPr lang="lv-LV" sz="4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lv-LV" sz="40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management</a:t>
            </a:r>
            <a:endParaRPr lang="lv-LV" sz="40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buClr>
                <a:schemeClr val="tx1"/>
              </a:buClr>
              <a:buSzPct val="75000"/>
              <a:buFont typeface="Wingdings" pitchFamily="2" charset="2"/>
              <a:buNone/>
              <a:defRPr/>
            </a:pPr>
            <a:endParaRPr lang="en-GB" sz="36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772548" name="Text Box 4"/>
          <p:cNvSpPr txBox="1">
            <a:spLocks noChangeArrowheads="1"/>
          </p:cNvSpPr>
          <p:nvPr/>
        </p:nvSpPr>
        <p:spPr bwMode="auto">
          <a:xfrm>
            <a:off x="0" y="857250"/>
            <a:ext cx="4929188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lv-LV" sz="4400" dirty="0" err="1">
                <a:solidFill>
                  <a:schemeClr val="accent6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Aim</a:t>
            </a:r>
            <a:r>
              <a:rPr lang="lv-LV" sz="4400" dirty="0">
                <a:solidFill>
                  <a:schemeClr val="accent6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lv-LV" sz="4400" dirty="0" err="1">
                <a:solidFill>
                  <a:schemeClr val="accent6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of</a:t>
            </a:r>
            <a:r>
              <a:rPr lang="lv-LV" sz="4400" dirty="0">
                <a:solidFill>
                  <a:schemeClr val="accent6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lv-LV" sz="4400" dirty="0" err="1">
                <a:solidFill>
                  <a:schemeClr val="accent6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presentation</a:t>
            </a:r>
            <a:endParaRPr lang="en-GB" sz="4400" dirty="0">
              <a:solidFill>
                <a:schemeClr val="accent6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5125" name="Picture 2" descr="K:\MARA_2011\Bildes_2011_lidz_augustam\Vācieši_1-6.06.11\Izkase_ainavas\Melnais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6313" y="428625"/>
            <a:ext cx="4357687" cy="290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Virsraksts 1"/>
          <p:cNvSpPr>
            <a:spLocks noGrp="1"/>
          </p:cNvSpPr>
          <p:nvPr>
            <p:ph type="title"/>
          </p:nvPr>
        </p:nvSpPr>
        <p:spPr>
          <a:xfrm>
            <a:off x="1116013" y="0"/>
            <a:ext cx="6643687" cy="1143000"/>
          </a:xfrm>
        </p:spPr>
        <p:txBody>
          <a:bodyPr/>
          <a:lstStyle/>
          <a:p>
            <a:pPr eaLnBrk="1" hangingPunct="1"/>
            <a:r>
              <a:rPr lang="lv-LV" smtClean="0"/>
              <a:t>Melnais Lake Mire</a:t>
            </a:r>
            <a:endParaRPr lang="lv-LV" smtClean="0">
              <a:latin typeface="Cambria" pitchFamily="18" charset="0"/>
            </a:endParaRPr>
          </a:p>
        </p:txBody>
      </p:sp>
      <p:pic>
        <p:nvPicPr>
          <p:cNvPr id="20483" name="Picture 5" descr="L:\MARA_2012\Fotogrāfijas_2012\Igauni_17.-20.04.12\Izlase\Foto_Aivars_Slisans_IMG_242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68313" y="1196975"/>
            <a:ext cx="8315325" cy="5364163"/>
          </a:xfrm>
          <a:noFill/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066800" y="2133600"/>
            <a:ext cx="8077200" cy="790575"/>
          </a:xfrm>
        </p:spPr>
        <p:txBody>
          <a:bodyPr/>
          <a:lstStyle/>
          <a:p>
            <a:pPr algn="ctr">
              <a:lnSpc>
                <a:spcPct val="11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sz="1700" b="1">
                <a:solidFill>
                  <a:schemeClr val="tx2"/>
                </a:solidFill>
              </a:rPr>
              <a:t>«Управление лесами</a:t>
            </a:r>
            <a:r>
              <a:rPr lang="en-US" sz="1700" b="1">
                <a:solidFill>
                  <a:schemeClr val="tx2"/>
                </a:solidFill>
              </a:rPr>
              <a:t> </a:t>
            </a:r>
            <a:r>
              <a:rPr lang="ru-RU" sz="1700" b="1">
                <a:solidFill>
                  <a:schemeClr val="tx2"/>
                </a:solidFill>
              </a:rPr>
              <a:t>и лесопользование в Республике Беларусь»</a:t>
            </a:r>
            <a:endParaRPr lang="en-US" sz="1700" b="1">
              <a:solidFill>
                <a:schemeClr val="tx2"/>
              </a:solidFill>
            </a:endParaRPr>
          </a:p>
          <a:p>
            <a:pPr algn="ctr"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sz="1700" b="1">
                <a:solidFill>
                  <a:srgbClr val="FFFF00"/>
                </a:solidFill>
              </a:rPr>
              <a:t>“Forest Management and Utilization in</a:t>
            </a:r>
            <a:r>
              <a:rPr lang="ru-RU" sz="1700" b="1">
                <a:solidFill>
                  <a:srgbClr val="FFFF00"/>
                </a:solidFill>
              </a:rPr>
              <a:t> </a:t>
            </a:r>
            <a:r>
              <a:rPr lang="en-US" sz="1700" b="1">
                <a:solidFill>
                  <a:srgbClr val="FFFF00"/>
                </a:solidFill>
              </a:rPr>
              <a:t>the Republic of Belarus”</a:t>
            </a:r>
            <a:r>
              <a:rPr lang="ru-RU" sz="1700" b="1" i="1">
                <a:solidFill>
                  <a:schemeClr val="tx2"/>
                </a:solidFill>
              </a:rPr>
              <a:t> 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ru-RU" sz="1700"/>
          </a:p>
        </p:txBody>
      </p:sp>
      <p:pic>
        <p:nvPicPr>
          <p:cNvPr id="218120" name="Picture 8" descr="forest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0113" y="1871663"/>
            <a:ext cx="8243887" cy="4986337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1619672" y="836712"/>
            <a:ext cx="653768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  <a:buFont typeface="Wingdings" pitchFamily="2" charset="2"/>
              <a:buNone/>
            </a:pPr>
            <a:r>
              <a:rPr lang="ru-RU" sz="4000" b="1" dirty="0" smtClean="0">
                <a:solidFill>
                  <a:srgbClr val="FFFF00"/>
                </a:solidFill>
              </a:rPr>
              <a:t>Благодарю за внимание!</a:t>
            </a:r>
            <a:endParaRPr lang="be-BY" sz="4000" b="1" dirty="0">
              <a:solidFill>
                <a:srgbClr val="FFFF00"/>
              </a:solidFill>
            </a:endParaRPr>
          </a:p>
        </p:txBody>
      </p:sp>
      <p:pic>
        <p:nvPicPr>
          <p:cNvPr id="9" name="Picture 29" descr="LOGO_MGUL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46000"/>
          </a:blip>
          <a:srcRect/>
          <a:stretch>
            <a:fillRect/>
          </a:stretch>
        </p:blipFill>
        <p:spPr bwMode="auto">
          <a:xfrm>
            <a:off x="179512" y="188640"/>
            <a:ext cx="864096" cy="110942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perspectiveLeft"/>
            <a:lightRig rig="threePt" dir="t"/>
          </a:scene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539552" y="1268760"/>
            <a:ext cx="8208912" cy="4524315"/>
          </a:xfrm>
          <a:prstGeom prst="rect">
            <a:avLst/>
          </a:prstGeom>
          <a:solidFill>
            <a:schemeClr val="lt1">
              <a:alpha val="44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Организаторами конференции выступили Управление делами Президента Республики Беларусь, Министерство образования и науки Российской Федерации, Министерство лесного хозяйства Республики Беларусь, Российская академия наук, Российский фонд фундаментальных исследований (РФФИ), Национальный Парк "</a:t>
            </a:r>
            <a:r>
              <a:rPr lang="ru-RU" sz="2400" b="1" dirty="0" err="1" smtClean="0"/>
              <a:t>Браславские</a:t>
            </a:r>
            <a:r>
              <a:rPr lang="ru-RU" sz="2400" b="1" dirty="0" smtClean="0"/>
              <a:t> Озера", Московский государственный университет леса, Институт экспериментальной ботаники НАН Беларуси, Институт леса НАН Беларуси, Белорусский государственный технологический университет, Институт биохимии им. А.Н. Баха РАН, ООО "Инновации и высокие технологии МГУ</a:t>
            </a:r>
            <a:r>
              <a:rPr lang="ru-RU" sz="2400" b="1" dirty="0" smtClean="0"/>
              <a:t>"</a:t>
            </a:r>
            <a:endParaRPr lang="ru-RU" sz="2400" b="1" dirty="0"/>
          </a:p>
        </p:txBody>
      </p:sp>
      <p:pic>
        <p:nvPicPr>
          <p:cNvPr id="7" name="Picture 29" descr="LOGO_MGUL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46000"/>
          </a:blip>
          <a:srcRect/>
          <a:stretch>
            <a:fillRect/>
          </a:stretch>
        </p:blipFill>
        <p:spPr bwMode="auto">
          <a:xfrm>
            <a:off x="179512" y="188640"/>
            <a:ext cx="864096" cy="110942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perspectiveLeft"/>
            <a:lightRig rig="threePt" dir="t"/>
          </a:scene3d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ebattach.mail.yandex.net/message_part_real/DSCN2503.jpg?sid=BO%2F%2AUmjaFUi%2Agz27%2FstuhyHS71MVOLbJKaxOCchvZPfOMLCmdSCiJ4nNx81%2AFIsEKKBYR02lzir8troeFsGfnA%3D%3D&amp;hid=1.3&amp;ids=2370000000383478610&amp;name=DSCN2503.jpg&amp;no_disposition=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404664"/>
            <a:ext cx="6336704" cy="47525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6" name="Picture 4" descr="C:\Documents and Settings\Bill Gates\Рабочий стол\DSCN246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789040"/>
            <a:ext cx="3672408" cy="27543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29" descr="LOGO_MGUL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46000"/>
          </a:blip>
          <a:srcRect/>
          <a:stretch>
            <a:fillRect/>
          </a:stretch>
        </p:blipFill>
        <p:spPr bwMode="auto">
          <a:xfrm>
            <a:off x="179512" y="188640"/>
            <a:ext cx="864096" cy="110942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perspectiveLeft"/>
            <a:lightRig rig="threePt" dir="t"/>
          </a:scene3d>
        </p:spPr>
      </p:pic>
      <p:pic>
        <p:nvPicPr>
          <p:cNvPr id="3077" name="Picture 5" descr="C:\Documents and Settings\Bill Gates\Рабочий стол\DSCN243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40152" y="3573016"/>
            <a:ext cx="2304256" cy="30723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WordArt 5"/>
          <p:cNvSpPr>
            <a:spLocks noChangeArrowheads="1" noChangeShapeType="1" noTextEdit="1"/>
          </p:cNvSpPr>
          <p:nvPr/>
        </p:nvSpPr>
        <p:spPr bwMode="auto">
          <a:xfrm>
            <a:off x="215900" y="260350"/>
            <a:ext cx="8748713" cy="11779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dirty="0">
                <a:ln w="9525">
                  <a:noFill/>
                  <a:round/>
                  <a:headEnd/>
                  <a:tailEnd/>
                </a:ln>
                <a:solidFill>
                  <a:srgbClr val="FFFFFF"/>
                </a:solidFill>
                <a:latin typeface="Impact"/>
              </a:rPr>
              <a:t>МЕРОПРИЯТИЯ ПО СОВЕРШЕСТВОВАНИЮ</a:t>
            </a:r>
          </a:p>
          <a:p>
            <a:pPr algn="ctr"/>
            <a:r>
              <a:rPr lang="ru-RU" sz="3600" kern="10" dirty="0">
                <a:ln w="9525">
                  <a:noFill/>
                  <a:round/>
                  <a:headEnd/>
                  <a:tailEnd/>
                </a:ln>
                <a:solidFill>
                  <a:srgbClr val="FFFFFF"/>
                </a:solidFill>
                <a:latin typeface="Impact"/>
              </a:rPr>
              <a:t>ЛЕСОСЕМЕННОЙ БАЗЫ </a:t>
            </a:r>
          </a:p>
        </p:txBody>
      </p:sp>
      <p:pic>
        <p:nvPicPr>
          <p:cNvPr id="61443" name="Picture 6" descr="D:\DOCUM\statya\Москва 2008\Архивно-маточна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816" y="1752600"/>
            <a:ext cx="4648200" cy="4800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44" name="Picture 8" descr="D:\DOCUM\statya\Москва 2008\Кобрин9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1752600"/>
            <a:ext cx="4267200" cy="4800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29" descr="LOGO_MGUL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46000"/>
          </a:blip>
          <a:srcRect/>
          <a:stretch>
            <a:fillRect/>
          </a:stretch>
        </p:blipFill>
        <p:spPr bwMode="auto">
          <a:xfrm>
            <a:off x="179512" y="188640"/>
            <a:ext cx="864096" cy="110942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perspectiveLeft"/>
            <a:lightRig rig="threePt" dir="t"/>
          </a:scene3d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7" descr="E:\.work fold\УД презентация\30.08\1\titu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63050" cy="687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Заголовок 1"/>
          <p:cNvSpPr>
            <a:spLocks noGrp="1"/>
          </p:cNvSpPr>
          <p:nvPr>
            <p:ph type="ctrTitle"/>
          </p:nvPr>
        </p:nvSpPr>
        <p:spPr>
          <a:xfrm>
            <a:off x="285750" y="4500563"/>
            <a:ext cx="8821738" cy="1500187"/>
          </a:xfrm>
        </p:spPr>
        <p:txBody>
          <a:bodyPr/>
          <a:lstStyle/>
          <a:p>
            <a:pPr eaLnBrk="1" hangingPunct="1"/>
            <a:r>
              <a:rPr lang="ru-RU" sz="26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Государственные природоохранные учреждения  Управления делами Президента Республики </a:t>
            </a:r>
            <a:r>
              <a:rPr lang="ru-RU" sz="26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Беларусь</a:t>
            </a:r>
            <a:endParaRPr lang="ru-RU" sz="2600" b="1" dirty="0" smtClean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9" descr="E:\.work fold\УД презентация\30.08\1\MA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9050"/>
            <a:ext cx="9163050" cy="687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Прямоугольник 8"/>
          <p:cNvSpPr>
            <a:spLocks noChangeArrowheads="1"/>
          </p:cNvSpPr>
          <p:nvPr/>
        </p:nvSpPr>
        <p:spPr bwMode="auto">
          <a:xfrm>
            <a:off x="214313" y="71438"/>
            <a:ext cx="90582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400" b="1">
                <a:latin typeface="Tahoma" pitchFamily="34" charset="0"/>
                <a:cs typeface="Tahoma" pitchFamily="34" charset="0"/>
              </a:rPr>
              <a:t>Схема расположения государственных природоохранных и лесохозяйственных учреждений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/>
          <p:cNvSpPr>
            <a:spLocks noChangeArrowheads="1"/>
          </p:cNvSpPr>
          <p:nvPr/>
        </p:nvSpPr>
        <p:spPr bwMode="auto">
          <a:xfrm>
            <a:off x="323850" y="1066800"/>
            <a:ext cx="8496300" cy="283527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tabLst>
                <a:tab pos="5411788" algn="l"/>
              </a:tabLst>
              <a:defRPr/>
            </a:pPr>
            <a:r>
              <a:rPr lang="ru-RU" sz="2000" i="1" dirty="0">
                <a:solidFill>
                  <a:schemeClr val="tx1"/>
                </a:solidFill>
              </a:rPr>
              <a:t>Позволяют:</a:t>
            </a:r>
            <a:endParaRPr lang="ru-RU" sz="2000" dirty="0">
              <a:solidFill>
                <a:schemeClr val="tx1"/>
              </a:solidFill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tabLst>
                <a:tab pos="5411788" algn="l"/>
              </a:tabLst>
              <a:defRPr/>
            </a:pPr>
            <a:r>
              <a:rPr lang="ru-RU" sz="2000" dirty="0">
                <a:solidFill>
                  <a:schemeClr val="tx1"/>
                </a:solidFill>
              </a:rPr>
              <a:t>- определить порядок организации экологического туризма в лесном хозяйстве;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tabLst>
                <a:tab pos="5411788" algn="l"/>
              </a:tabLst>
              <a:defRPr/>
            </a:pPr>
            <a:r>
              <a:rPr lang="ru-RU" sz="2000" dirty="0">
                <a:solidFill>
                  <a:schemeClr val="tx1"/>
                </a:solidFill>
              </a:rPr>
              <a:t>- установить требования к материальной базе лесхозов, лесоохотничьих хозяйств для организации экологического туризма;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tabLst>
                <a:tab pos="5411788" algn="l"/>
              </a:tabLst>
              <a:defRPr/>
            </a:pPr>
            <a:r>
              <a:rPr lang="ru-RU" sz="2000" dirty="0">
                <a:solidFill>
                  <a:schemeClr val="tx1"/>
                </a:solidFill>
              </a:rPr>
              <a:t>- определить перечень предоставляемых туристических услуг;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tabLst>
                <a:tab pos="5411788" algn="l"/>
              </a:tabLst>
              <a:defRPr/>
            </a:pPr>
            <a:r>
              <a:rPr lang="ru-RU" sz="2000" dirty="0">
                <a:solidFill>
                  <a:schemeClr val="tx1"/>
                </a:solidFill>
              </a:rPr>
              <a:t>- повысить на 50-60% ежегодный уровень доходов лесного хозяйства республики от туризма;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tabLst>
                <a:tab pos="5411788" algn="l"/>
              </a:tabLst>
              <a:defRPr/>
            </a:pPr>
            <a:r>
              <a:rPr lang="ru-RU" sz="2000" i="1" dirty="0">
                <a:solidFill>
                  <a:schemeClr val="tx1"/>
                </a:solidFill>
              </a:rPr>
              <a:t>Внедрение</a:t>
            </a:r>
            <a:r>
              <a:rPr lang="ru-RU" sz="2000" dirty="0">
                <a:solidFill>
                  <a:schemeClr val="tx1"/>
                </a:solidFill>
              </a:rPr>
              <a:t> осуществляется с 2008 года в лесхозах республики.</a:t>
            </a:r>
          </a:p>
        </p:txBody>
      </p:sp>
      <p:sp>
        <p:nvSpPr>
          <p:cNvPr id="181251" name="Rectangle 3"/>
          <p:cNvSpPr>
            <a:spLocks noChangeArrowheads="1"/>
          </p:cNvSpPr>
          <p:nvPr/>
        </p:nvSpPr>
        <p:spPr bwMode="auto">
          <a:xfrm>
            <a:off x="250825" y="214313"/>
            <a:ext cx="8497888" cy="646331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РЕКОМЕНДАЦИИ ПО РАЗВИТИЮ ЭКОЛОГИЧЕСКОГО ТУРИЗМА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 ЛЕСНОМ ХОЗЯЙСТВЕ БЕЛАРУСИ</a:t>
            </a:r>
          </a:p>
        </p:txBody>
      </p:sp>
      <p:sp>
        <p:nvSpPr>
          <p:cNvPr id="8203" name="Rectangle 4"/>
          <p:cNvSpPr>
            <a:spLocks noChangeArrowheads="1"/>
          </p:cNvSpPr>
          <p:nvPr/>
        </p:nvSpPr>
        <p:spPr bwMode="auto">
          <a:xfrm>
            <a:off x="0" y="26193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graphicFrame>
        <p:nvGraphicFramePr>
          <p:cNvPr id="8194" name="Object 2"/>
          <p:cNvGraphicFramePr>
            <a:graphicFrameLocks noChangeAspect="1"/>
          </p:cNvGraphicFramePr>
          <p:nvPr/>
        </p:nvGraphicFramePr>
        <p:xfrm>
          <a:off x="395288" y="4076700"/>
          <a:ext cx="2503487" cy="2195513"/>
        </p:xfrm>
        <a:graphic>
          <a:graphicData uri="http://schemas.openxmlformats.org/presentationml/2006/ole">
            <p:oleObj spid="_x0000_s1026" name="Фотография Photo Editor" r:id="rId3" imgW="2857899" imgH="2142857" progId="">
              <p:embed/>
            </p:oleObj>
          </a:graphicData>
        </a:graphic>
      </p:graphicFrame>
      <p:sp>
        <p:nvSpPr>
          <p:cNvPr id="8204" name="Rectangle 6"/>
          <p:cNvSpPr>
            <a:spLocks noChangeArrowheads="1"/>
          </p:cNvSpPr>
          <p:nvPr/>
        </p:nvSpPr>
        <p:spPr bwMode="auto">
          <a:xfrm>
            <a:off x="179388" y="44370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8205" name="Rectangle 7"/>
          <p:cNvSpPr>
            <a:spLocks noChangeArrowheads="1"/>
          </p:cNvSpPr>
          <p:nvPr/>
        </p:nvSpPr>
        <p:spPr bwMode="auto">
          <a:xfrm>
            <a:off x="0" y="26193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8206" name="Rectangle 8"/>
          <p:cNvSpPr>
            <a:spLocks noChangeArrowheads="1"/>
          </p:cNvSpPr>
          <p:nvPr/>
        </p:nvSpPr>
        <p:spPr bwMode="auto">
          <a:xfrm>
            <a:off x="0" y="40767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graphicFrame>
        <p:nvGraphicFramePr>
          <p:cNvPr id="8195" name="Object 3"/>
          <p:cNvGraphicFramePr>
            <a:graphicFrameLocks noChangeAspect="1"/>
          </p:cNvGraphicFramePr>
          <p:nvPr/>
        </p:nvGraphicFramePr>
        <p:xfrm>
          <a:off x="3348038" y="4076700"/>
          <a:ext cx="2447925" cy="2187575"/>
        </p:xfrm>
        <a:graphic>
          <a:graphicData uri="http://schemas.openxmlformats.org/presentationml/2006/ole">
            <p:oleObj spid="_x0000_s1027" name="Фотография Photo Editor" r:id="rId4" imgW="26819048" imgH="20114286" progId="">
              <p:embed/>
            </p:oleObj>
          </a:graphicData>
        </a:graphic>
      </p:graphicFrame>
      <p:sp>
        <p:nvSpPr>
          <p:cNvPr id="8207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graphicFrame>
        <p:nvGraphicFramePr>
          <p:cNvPr id="8196" name="Object 4"/>
          <p:cNvGraphicFramePr>
            <a:graphicFrameLocks noChangeAspect="1"/>
          </p:cNvGraphicFramePr>
          <p:nvPr/>
        </p:nvGraphicFramePr>
        <p:xfrm>
          <a:off x="6300788" y="4076700"/>
          <a:ext cx="2592387" cy="2206625"/>
        </p:xfrm>
        <a:graphic>
          <a:graphicData uri="http://schemas.openxmlformats.org/presentationml/2006/ole">
            <p:oleObj spid="_x0000_s1028" name="Фотография Photo Editor" r:id="rId5" imgW="26819048" imgH="20114286" progId="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038600" y="1524000"/>
            <a:ext cx="5105400" cy="5334000"/>
          </a:xfrm>
          <a:ln>
            <a:solidFill>
              <a:srgbClr val="800000"/>
            </a:solidFill>
          </a:ln>
        </p:spPr>
      </p:pic>
      <p:pic>
        <p:nvPicPr>
          <p:cNvPr id="88067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24000"/>
            <a:ext cx="4038600" cy="5334000"/>
          </a:xfrm>
          <a:prstGeom prst="rect">
            <a:avLst/>
          </a:prstGeom>
          <a:noFill/>
          <a:ln w="9525">
            <a:solidFill>
              <a:srgbClr val="800000"/>
            </a:solidFill>
            <a:miter lim="800000"/>
            <a:headEnd/>
            <a:tailEnd/>
          </a:ln>
        </p:spPr>
      </p:pic>
      <p:graphicFrame>
        <p:nvGraphicFramePr>
          <p:cNvPr id="9" name="Diagram 8"/>
          <p:cNvGraphicFramePr/>
          <p:nvPr/>
        </p:nvGraphicFramePr>
        <p:xfrm>
          <a:off x="1475656" y="0"/>
          <a:ext cx="7311186" cy="14319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5" name="Picture 29" descr="LOGO_MGUL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46000"/>
          </a:blip>
          <a:srcRect/>
          <a:stretch>
            <a:fillRect/>
          </a:stretch>
        </p:blipFill>
        <p:spPr bwMode="auto">
          <a:xfrm>
            <a:off x="179512" y="188640"/>
            <a:ext cx="864096" cy="110942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perspectiveLeft"/>
            <a:lightRig rig="threePt" dir="t"/>
          </a:scene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>
          <a:xfrm>
            <a:off x="1691680" y="404664"/>
            <a:ext cx="6629400" cy="11430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2000" dirty="0" smtClean="0"/>
              <a:t>Разработаны современные принципы </a:t>
            </a:r>
            <a:r>
              <a:rPr lang="ru-RU" sz="2000" dirty="0"/>
              <a:t>и </a:t>
            </a:r>
            <a:r>
              <a:rPr lang="ru-RU" sz="2000" dirty="0" smtClean="0"/>
              <a:t>методы </a:t>
            </a:r>
            <a:r>
              <a:rPr lang="ru-RU" sz="2000" dirty="0"/>
              <a:t>защиты лесных насаждений от стволовых вредителей на основе совместного использования </a:t>
            </a:r>
            <a:r>
              <a:rPr lang="ru-RU" sz="2000" dirty="0" err="1"/>
              <a:t>феромонов</a:t>
            </a:r>
            <a:r>
              <a:rPr lang="ru-RU" sz="2000" dirty="0"/>
              <a:t> и энтомопатогенных грибов</a:t>
            </a:r>
          </a:p>
        </p:txBody>
      </p:sp>
      <p:pic>
        <p:nvPicPr>
          <p:cNvPr id="92163" name="Picture 4" descr="DSC00677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23850" y="1916113"/>
            <a:ext cx="3459163" cy="46116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164" name="Picture 6" descr="IMG_6418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b="-993"/>
          <a:stretch>
            <a:fillRect/>
          </a:stretch>
        </p:blipFill>
        <p:spPr>
          <a:xfrm>
            <a:off x="4067175" y="2349500"/>
            <a:ext cx="4752975" cy="35655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9" descr="LOGO_MGUL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46000"/>
          </a:blip>
          <a:srcRect/>
          <a:stretch>
            <a:fillRect/>
          </a:stretch>
        </p:blipFill>
        <p:spPr bwMode="auto">
          <a:xfrm>
            <a:off x="179512" y="188640"/>
            <a:ext cx="864096" cy="110942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perspectiveLeft"/>
            <a:lightRig rig="threePt" dir="t"/>
          </a:scene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P101886092_templat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TP101886092_template</Template>
  <TotalTime>2118</TotalTime>
  <Words>405</Words>
  <Application>Microsoft Office PowerPoint</Application>
  <PresentationFormat>Экран (4:3)</PresentationFormat>
  <Paragraphs>65</Paragraphs>
  <Slides>15</Slides>
  <Notes>1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15</vt:i4>
      </vt:variant>
    </vt:vector>
  </HeadingPairs>
  <TitlesOfParts>
    <vt:vector size="18" baseType="lpstr">
      <vt:lpstr>TP101886092_template</vt:lpstr>
      <vt:lpstr>Фотография Photo Editor</vt:lpstr>
      <vt:lpstr>Диаграмма Microsoft Graph</vt:lpstr>
      <vt:lpstr>Слайд 1</vt:lpstr>
      <vt:lpstr>Слайд 2</vt:lpstr>
      <vt:lpstr>Слайд 3</vt:lpstr>
      <vt:lpstr>Слайд 4</vt:lpstr>
      <vt:lpstr>Государственные природоохранные учреждения  Управления делами Президента Республики Беларусь</vt:lpstr>
      <vt:lpstr>Слайд 6</vt:lpstr>
      <vt:lpstr>Слайд 7</vt:lpstr>
      <vt:lpstr>Слайд 8</vt:lpstr>
      <vt:lpstr>Разработаны современные принципы и методы защиты лесных насаждений от стволовых вредителей на основе совместного использования феромонов и энтомопатогенных грибов</vt:lpstr>
      <vt:lpstr>Лесные пожары Forest fires </vt:lpstr>
      <vt:lpstr>Лесной фонд Республики Беларусь Forest Fund of the Republic of Belarus</vt:lpstr>
      <vt:lpstr>Мониторинг лесов Беларуси Forest monitoring in Belarus </vt:lpstr>
      <vt:lpstr>Слайд 13</vt:lpstr>
      <vt:lpstr>Melnais Lake Mire</vt:lpstr>
      <vt:lpstr>Слайд 15</vt:lpstr>
    </vt:vector>
  </TitlesOfParts>
  <Company>MSFU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Lena</dc:creator>
  <cp:keywords/>
  <cp:lastModifiedBy>Bill Gates</cp:lastModifiedBy>
  <cp:revision>225</cp:revision>
  <dcterms:created xsi:type="dcterms:W3CDTF">2012-09-21T08:11:13Z</dcterms:created>
  <dcterms:modified xsi:type="dcterms:W3CDTF">2012-10-08T06:44:05Z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TC018860939991</vt:lpwstr>
  </property>
</Properties>
</file>