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352" r:id="rId3"/>
    <p:sldId id="353" r:id="rId4"/>
    <p:sldId id="354" r:id="rId5"/>
    <p:sldId id="363" r:id="rId6"/>
    <p:sldId id="360" r:id="rId7"/>
    <p:sldId id="342" r:id="rId8"/>
    <p:sldId id="344" r:id="rId9"/>
    <p:sldId id="351" r:id="rId10"/>
    <p:sldId id="364" r:id="rId11"/>
    <p:sldId id="355" r:id="rId12"/>
    <p:sldId id="332" r:id="rId13"/>
    <p:sldId id="347" r:id="rId14"/>
    <p:sldId id="358" r:id="rId15"/>
    <p:sldId id="341" r:id="rId16"/>
    <p:sldId id="356" r:id="rId17"/>
    <p:sldId id="3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4660"/>
  </p:normalViewPr>
  <p:slideViewPr>
    <p:cSldViewPr>
      <p:cViewPr varScale="1">
        <p:scale>
          <a:sx n="111" d="100"/>
          <a:sy n="111" d="100"/>
        </p:scale>
        <p:origin x="-17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02CA4-BE25-4CB2-B272-C557444DF97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EDDE40-089C-4DD1-9717-67EDEC974543}">
      <dgm:prSet phldrT="[Текст]"/>
      <dgm:spPr/>
      <dgm:t>
        <a:bodyPr/>
        <a:lstStyle/>
        <a:p>
          <a:r>
            <a:rPr lang="ru-RU" b="1" i="0" dirty="0" smtClean="0">
              <a:solidFill>
                <a:srgbClr val="C00000"/>
              </a:solidFill>
            </a:rPr>
            <a:t>Задачи МОРЦ по формированию прикладных квалификаций</a:t>
          </a:r>
          <a:endParaRPr lang="ru-RU" b="1" i="0" dirty="0">
            <a:solidFill>
              <a:srgbClr val="C00000"/>
            </a:solidFill>
          </a:endParaRPr>
        </a:p>
      </dgm:t>
    </dgm:pt>
    <dgm:pt modelId="{5E4920DC-845E-41AF-8B2B-8552707E42D1}" type="parTrans" cxnId="{B80D926D-CEC6-4F7D-A325-6E3A3AB04421}">
      <dgm:prSet/>
      <dgm:spPr/>
      <dgm:t>
        <a:bodyPr/>
        <a:lstStyle/>
        <a:p>
          <a:endParaRPr lang="ru-RU"/>
        </a:p>
      </dgm:t>
    </dgm:pt>
    <dgm:pt modelId="{DF29BAD9-C7FF-4839-950D-3538A3DECD0E}" type="sibTrans" cxnId="{B80D926D-CEC6-4F7D-A325-6E3A3AB04421}">
      <dgm:prSet/>
      <dgm:spPr/>
      <dgm:t>
        <a:bodyPr/>
        <a:lstStyle/>
        <a:p>
          <a:endParaRPr lang="ru-RU"/>
        </a:p>
      </dgm:t>
    </dgm:pt>
    <dgm:pt modelId="{C4B8EACE-8CFD-45E6-81C5-AD5B2E9FE46C}">
      <dgm:prSet phldrT="[Текст]"/>
      <dgm:spPr/>
      <dgm:t>
        <a:bodyPr/>
        <a:lstStyle/>
        <a:p>
          <a:r>
            <a:rPr lang="ru-RU" dirty="0" smtClean="0"/>
            <a:t>Мониторинг и прогнозирование потребностей рынка труда в лесном комплексе</a:t>
          </a:r>
          <a:endParaRPr lang="ru-RU" dirty="0"/>
        </a:p>
      </dgm:t>
    </dgm:pt>
    <dgm:pt modelId="{00529A88-D9D6-4673-B2BB-A211C837B49A}" type="parTrans" cxnId="{A57E24F0-3948-468D-B6ED-B683621E8756}">
      <dgm:prSet/>
      <dgm:spPr/>
      <dgm:t>
        <a:bodyPr/>
        <a:lstStyle/>
        <a:p>
          <a:endParaRPr lang="ru-RU"/>
        </a:p>
      </dgm:t>
    </dgm:pt>
    <dgm:pt modelId="{74A31F3A-B96B-4049-B31E-DEA3934FAF7C}" type="sibTrans" cxnId="{A57E24F0-3948-468D-B6ED-B683621E8756}">
      <dgm:prSet/>
      <dgm:spPr/>
      <dgm:t>
        <a:bodyPr/>
        <a:lstStyle/>
        <a:p>
          <a:endParaRPr lang="ru-RU"/>
        </a:p>
      </dgm:t>
    </dgm:pt>
    <dgm:pt modelId="{3DAAD1B8-0F1C-442F-AC40-CFFD6CB6F3E3}">
      <dgm:prSet phldrT="[Текст]"/>
      <dgm:spPr/>
      <dgm:t>
        <a:bodyPr/>
        <a:lstStyle/>
        <a:p>
          <a:r>
            <a:rPr lang="ru-RU" dirty="0" smtClean="0"/>
            <a:t>Мониторинг и прогнозирование развития передовых образовательных технологий</a:t>
          </a:r>
          <a:endParaRPr lang="ru-RU" dirty="0"/>
        </a:p>
      </dgm:t>
    </dgm:pt>
    <dgm:pt modelId="{52BAD487-30C6-4713-8F97-74D99285DC19}" type="parTrans" cxnId="{65D2DE05-1A5D-4058-B549-42ABE3292E2A}">
      <dgm:prSet/>
      <dgm:spPr/>
      <dgm:t>
        <a:bodyPr/>
        <a:lstStyle/>
        <a:p>
          <a:endParaRPr lang="ru-RU"/>
        </a:p>
      </dgm:t>
    </dgm:pt>
    <dgm:pt modelId="{F48E3A59-2455-4F0D-9079-D9650485EC9C}" type="sibTrans" cxnId="{65D2DE05-1A5D-4058-B549-42ABE3292E2A}">
      <dgm:prSet/>
      <dgm:spPr/>
      <dgm:t>
        <a:bodyPr/>
        <a:lstStyle/>
        <a:p>
          <a:endParaRPr lang="ru-RU"/>
        </a:p>
      </dgm:t>
    </dgm:pt>
    <dgm:pt modelId="{89683E04-D547-4146-A088-5F4AD28B2DA0}">
      <dgm:prSet phldrT="[Текст]"/>
      <dgm:spPr/>
      <dgm:t>
        <a:bodyPr/>
        <a:lstStyle/>
        <a:p>
          <a:r>
            <a:rPr lang="ru-RU" dirty="0" smtClean="0"/>
            <a:t>Формирование системы профессиональных стандартов и общественной сертификации</a:t>
          </a:r>
          <a:endParaRPr lang="ru-RU" dirty="0"/>
        </a:p>
      </dgm:t>
    </dgm:pt>
    <dgm:pt modelId="{06D603B7-15B3-4C82-ACEC-6502383ABA53}" type="parTrans" cxnId="{F935BFCD-0997-4001-8D90-5FE7FA8C0117}">
      <dgm:prSet/>
      <dgm:spPr/>
      <dgm:t>
        <a:bodyPr/>
        <a:lstStyle/>
        <a:p>
          <a:endParaRPr lang="ru-RU"/>
        </a:p>
      </dgm:t>
    </dgm:pt>
    <dgm:pt modelId="{771F2016-CBF0-4E3C-B882-11A35B1311F8}" type="sibTrans" cxnId="{F935BFCD-0997-4001-8D90-5FE7FA8C0117}">
      <dgm:prSet/>
      <dgm:spPr/>
      <dgm:t>
        <a:bodyPr/>
        <a:lstStyle/>
        <a:p>
          <a:endParaRPr lang="ru-RU"/>
        </a:p>
      </dgm:t>
    </dgm:pt>
    <dgm:pt modelId="{81FEDFDC-6B6E-417D-8BDC-913E2209E4FE}">
      <dgm:prSet phldrT="[Текст]"/>
      <dgm:spPr/>
      <dgm:t>
        <a:bodyPr/>
        <a:lstStyle/>
        <a:p>
          <a:r>
            <a:rPr lang="ru-RU" dirty="0" smtClean="0"/>
            <a:t>Формирование системы </a:t>
          </a:r>
          <a:r>
            <a:rPr lang="ru-RU" dirty="0" err="1" smtClean="0"/>
            <a:t>инфотелекоммуникационной</a:t>
          </a:r>
          <a:r>
            <a:rPr lang="ru-RU" dirty="0" smtClean="0"/>
            <a:t> поддержки</a:t>
          </a:r>
          <a:endParaRPr lang="ru-RU" dirty="0"/>
        </a:p>
      </dgm:t>
    </dgm:pt>
    <dgm:pt modelId="{8CCADED8-9CBF-4694-BC8D-421F143FCE78}" type="parTrans" cxnId="{6E5FA2D6-0FF9-476A-A2BC-009BFF0C841E}">
      <dgm:prSet/>
      <dgm:spPr/>
      <dgm:t>
        <a:bodyPr/>
        <a:lstStyle/>
        <a:p>
          <a:endParaRPr lang="ru-RU"/>
        </a:p>
      </dgm:t>
    </dgm:pt>
    <dgm:pt modelId="{2B789D46-42F5-44FC-9B77-D2F0584EF976}" type="sibTrans" cxnId="{6E5FA2D6-0FF9-476A-A2BC-009BFF0C841E}">
      <dgm:prSet/>
      <dgm:spPr/>
      <dgm:t>
        <a:bodyPr/>
        <a:lstStyle/>
        <a:p>
          <a:endParaRPr lang="ru-RU"/>
        </a:p>
      </dgm:t>
    </dgm:pt>
    <dgm:pt modelId="{339D310E-3298-4EB0-A598-984C7FC4DAF4}" type="pres">
      <dgm:prSet presAssocID="{74202CA4-BE25-4CB2-B272-C557444DF97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D0C34B-7F39-4A21-A9C6-C494C8750D0D}" type="pres">
      <dgm:prSet presAssocID="{65EDDE40-089C-4DD1-9717-67EDEC974543}" presName="root" presStyleCnt="0">
        <dgm:presLayoutVars>
          <dgm:chMax/>
          <dgm:chPref val="4"/>
        </dgm:presLayoutVars>
      </dgm:prSet>
      <dgm:spPr/>
    </dgm:pt>
    <dgm:pt modelId="{DABEB66E-5040-45CB-AEF8-9CFBDDB36D81}" type="pres">
      <dgm:prSet presAssocID="{65EDDE40-089C-4DD1-9717-67EDEC974543}" presName="rootComposite" presStyleCnt="0">
        <dgm:presLayoutVars/>
      </dgm:prSet>
      <dgm:spPr/>
    </dgm:pt>
    <dgm:pt modelId="{BE5771AE-AB7A-425F-9157-6002E7E2335C}" type="pres">
      <dgm:prSet presAssocID="{65EDDE40-089C-4DD1-9717-67EDEC974543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5876F6D8-23AC-4008-938E-E629D890EF69}" type="pres">
      <dgm:prSet presAssocID="{65EDDE40-089C-4DD1-9717-67EDEC974543}" presName="childShape" presStyleCnt="0">
        <dgm:presLayoutVars>
          <dgm:chMax val="0"/>
          <dgm:chPref val="0"/>
        </dgm:presLayoutVars>
      </dgm:prSet>
      <dgm:spPr/>
    </dgm:pt>
    <dgm:pt modelId="{A1C69901-CA46-4715-980A-7B8844B3C23C}" type="pres">
      <dgm:prSet presAssocID="{C4B8EACE-8CFD-45E6-81C5-AD5B2E9FE46C}" presName="childComposite" presStyleCnt="0">
        <dgm:presLayoutVars>
          <dgm:chMax val="0"/>
          <dgm:chPref val="0"/>
        </dgm:presLayoutVars>
      </dgm:prSet>
      <dgm:spPr/>
    </dgm:pt>
    <dgm:pt modelId="{8D54A70B-EEFF-4167-BF55-EAAF6A8D2100}" type="pres">
      <dgm:prSet presAssocID="{C4B8EACE-8CFD-45E6-81C5-AD5B2E9FE46C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CA9037D2-DB76-444B-9005-2919900206BF}" type="pres">
      <dgm:prSet presAssocID="{C4B8EACE-8CFD-45E6-81C5-AD5B2E9FE46C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26958-32A1-4154-8A7C-45917BC98D96}" type="pres">
      <dgm:prSet presAssocID="{3DAAD1B8-0F1C-442F-AC40-CFFD6CB6F3E3}" presName="childComposite" presStyleCnt="0">
        <dgm:presLayoutVars>
          <dgm:chMax val="0"/>
          <dgm:chPref val="0"/>
        </dgm:presLayoutVars>
      </dgm:prSet>
      <dgm:spPr/>
    </dgm:pt>
    <dgm:pt modelId="{9F8BFCB8-88B4-4953-973E-D5E161D1A1AC}" type="pres">
      <dgm:prSet presAssocID="{3DAAD1B8-0F1C-442F-AC40-CFFD6CB6F3E3}" presName="Image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EB09D6A1-946E-47B2-B70A-CCC12401BE67}" type="pres">
      <dgm:prSet presAssocID="{3DAAD1B8-0F1C-442F-AC40-CFFD6CB6F3E3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CDBFC-56EC-4C48-9C7E-B966E9E853AD}" type="pres">
      <dgm:prSet presAssocID="{81FEDFDC-6B6E-417D-8BDC-913E2209E4FE}" presName="childComposite" presStyleCnt="0">
        <dgm:presLayoutVars>
          <dgm:chMax val="0"/>
          <dgm:chPref val="0"/>
        </dgm:presLayoutVars>
      </dgm:prSet>
      <dgm:spPr/>
    </dgm:pt>
    <dgm:pt modelId="{D1510B0D-0C26-4A50-B0BF-98EE59947A76}" type="pres">
      <dgm:prSet presAssocID="{81FEDFDC-6B6E-417D-8BDC-913E2209E4FE}" presName="Image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B889E5C0-86E4-4AFE-94E8-9CA3ED39F83B}" type="pres">
      <dgm:prSet presAssocID="{81FEDFDC-6B6E-417D-8BDC-913E2209E4FE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54A8A-5A31-4966-A6D9-C8802AB7E115}" type="pres">
      <dgm:prSet presAssocID="{89683E04-D547-4146-A088-5F4AD28B2DA0}" presName="childComposite" presStyleCnt="0">
        <dgm:presLayoutVars>
          <dgm:chMax val="0"/>
          <dgm:chPref val="0"/>
        </dgm:presLayoutVars>
      </dgm:prSet>
      <dgm:spPr/>
    </dgm:pt>
    <dgm:pt modelId="{641BC869-41AA-4458-B740-03C7A91CCFC1}" type="pres">
      <dgm:prSet presAssocID="{89683E04-D547-4146-A088-5F4AD28B2DA0}" presName="Image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B11C6D47-4FA1-4618-B641-5C13ADB9D6A3}" type="pres">
      <dgm:prSet presAssocID="{89683E04-D547-4146-A088-5F4AD28B2DA0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80780-342B-4858-9812-4126C4A64B6E}" type="presOf" srcId="{65EDDE40-089C-4DD1-9717-67EDEC974543}" destId="{BE5771AE-AB7A-425F-9157-6002E7E2335C}" srcOrd="0" destOrd="0" presId="urn:microsoft.com/office/officeart/2008/layout/PictureAccentList"/>
    <dgm:cxn modelId="{F935BFCD-0997-4001-8D90-5FE7FA8C0117}" srcId="{65EDDE40-089C-4DD1-9717-67EDEC974543}" destId="{89683E04-D547-4146-A088-5F4AD28B2DA0}" srcOrd="3" destOrd="0" parTransId="{06D603B7-15B3-4C82-ACEC-6502383ABA53}" sibTransId="{771F2016-CBF0-4E3C-B882-11A35B1311F8}"/>
    <dgm:cxn modelId="{65D2DE05-1A5D-4058-B549-42ABE3292E2A}" srcId="{65EDDE40-089C-4DD1-9717-67EDEC974543}" destId="{3DAAD1B8-0F1C-442F-AC40-CFFD6CB6F3E3}" srcOrd="1" destOrd="0" parTransId="{52BAD487-30C6-4713-8F97-74D99285DC19}" sibTransId="{F48E3A59-2455-4F0D-9079-D9650485EC9C}"/>
    <dgm:cxn modelId="{F241A93B-1266-4CDB-BCC7-A4A9C8A1D30C}" type="presOf" srcId="{3DAAD1B8-0F1C-442F-AC40-CFFD6CB6F3E3}" destId="{EB09D6A1-946E-47B2-B70A-CCC12401BE67}" srcOrd="0" destOrd="0" presId="urn:microsoft.com/office/officeart/2008/layout/PictureAccentList"/>
    <dgm:cxn modelId="{7C42F37B-F92B-4DC6-9CF9-08BDD62F88B3}" type="presOf" srcId="{74202CA4-BE25-4CB2-B272-C557444DF979}" destId="{339D310E-3298-4EB0-A598-984C7FC4DAF4}" srcOrd="0" destOrd="0" presId="urn:microsoft.com/office/officeart/2008/layout/PictureAccentList"/>
    <dgm:cxn modelId="{D62D88F3-E46E-4078-901F-E8588274ACEA}" type="presOf" srcId="{81FEDFDC-6B6E-417D-8BDC-913E2209E4FE}" destId="{B889E5C0-86E4-4AFE-94E8-9CA3ED39F83B}" srcOrd="0" destOrd="0" presId="urn:microsoft.com/office/officeart/2008/layout/PictureAccentList"/>
    <dgm:cxn modelId="{B80D926D-CEC6-4F7D-A325-6E3A3AB04421}" srcId="{74202CA4-BE25-4CB2-B272-C557444DF979}" destId="{65EDDE40-089C-4DD1-9717-67EDEC974543}" srcOrd="0" destOrd="0" parTransId="{5E4920DC-845E-41AF-8B2B-8552707E42D1}" sibTransId="{DF29BAD9-C7FF-4839-950D-3538A3DECD0E}"/>
    <dgm:cxn modelId="{6E5FA2D6-0FF9-476A-A2BC-009BFF0C841E}" srcId="{65EDDE40-089C-4DD1-9717-67EDEC974543}" destId="{81FEDFDC-6B6E-417D-8BDC-913E2209E4FE}" srcOrd="2" destOrd="0" parTransId="{8CCADED8-9CBF-4694-BC8D-421F143FCE78}" sibTransId="{2B789D46-42F5-44FC-9B77-D2F0584EF976}"/>
    <dgm:cxn modelId="{18B07946-E213-4CA5-B98F-0E8BC6BF0D55}" type="presOf" srcId="{C4B8EACE-8CFD-45E6-81C5-AD5B2E9FE46C}" destId="{CA9037D2-DB76-444B-9005-2919900206BF}" srcOrd="0" destOrd="0" presId="urn:microsoft.com/office/officeart/2008/layout/PictureAccentList"/>
    <dgm:cxn modelId="{A57E24F0-3948-468D-B6ED-B683621E8756}" srcId="{65EDDE40-089C-4DD1-9717-67EDEC974543}" destId="{C4B8EACE-8CFD-45E6-81C5-AD5B2E9FE46C}" srcOrd="0" destOrd="0" parTransId="{00529A88-D9D6-4673-B2BB-A211C837B49A}" sibTransId="{74A31F3A-B96B-4049-B31E-DEA3934FAF7C}"/>
    <dgm:cxn modelId="{9E085D52-3E40-44DA-ABF7-E38305B5BB60}" type="presOf" srcId="{89683E04-D547-4146-A088-5F4AD28B2DA0}" destId="{B11C6D47-4FA1-4618-B641-5C13ADB9D6A3}" srcOrd="0" destOrd="0" presId="urn:microsoft.com/office/officeart/2008/layout/PictureAccentList"/>
    <dgm:cxn modelId="{0144D08F-36BF-42C4-AA9E-0130946E56C2}" type="presParOf" srcId="{339D310E-3298-4EB0-A598-984C7FC4DAF4}" destId="{0BD0C34B-7F39-4A21-A9C6-C494C8750D0D}" srcOrd="0" destOrd="0" presId="urn:microsoft.com/office/officeart/2008/layout/PictureAccentList"/>
    <dgm:cxn modelId="{F0BCD6E2-4969-4A65-965C-EC0F4E3D72F0}" type="presParOf" srcId="{0BD0C34B-7F39-4A21-A9C6-C494C8750D0D}" destId="{DABEB66E-5040-45CB-AEF8-9CFBDDB36D81}" srcOrd="0" destOrd="0" presId="urn:microsoft.com/office/officeart/2008/layout/PictureAccentList"/>
    <dgm:cxn modelId="{AE7EC10C-4F0E-4DAA-B6B8-67E9A0CA1779}" type="presParOf" srcId="{DABEB66E-5040-45CB-AEF8-9CFBDDB36D81}" destId="{BE5771AE-AB7A-425F-9157-6002E7E2335C}" srcOrd="0" destOrd="0" presId="urn:microsoft.com/office/officeart/2008/layout/PictureAccentList"/>
    <dgm:cxn modelId="{7B8D7EF9-EBB2-487B-8C8A-9E2841988798}" type="presParOf" srcId="{0BD0C34B-7F39-4A21-A9C6-C494C8750D0D}" destId="{5876F6D8-23AC-4008-938E-E629D890EF69}" srcOrd="1" destOrd="0" presId="urn:microsoft.com/office/officeart/2008/layout/PictureAccentList"/>
    <dgm:cxn modelId="{138E2099-ABAB-4671-AE64-C530F0443945}" type="presParOf" srcId="{5876F6D8-23AC-4008-938E-E629D890EF69}" destId="{A1C69901-CA46-4715-980A-7B8844B3C23C}" srcOrd="0" destOrd="0" presId="urn:microsoft.com/office/officeart/2008/layout/PictureAccentList"/>
    <dgm:cxn modelId="{63C0A9C4-337C-4EBB-93F8-1438C685C4DB}" type="presParOf" srcId="{A1C69901-CA46-4715-980A-7B8844B3C23C}" destId="{8D54A70B-EEFF-4167-BF55-EAAF6A8D2100}" srcOrd="0" destOrd="0" presId="urn:microsoft.com/office/officeart/2008/layout/PictureAccentList"/>
    <dgm:cxn modelId="{97438696-69B9-4F59-8FAE-82371413653F}" type="presParOf" srcId="{A1C69901-CA46-4715-980A-7B8844B3C23C}" destId="{CA9037D2-DB76-444B-9005-2919900206BF}" srcOrd="1" destOrd="0" presId="urn:microsoft.com/office/officeart/2008/layout/PictureAccentList"/>
    <dgm:cxn modelId="{560891A6-E693-444A-B736-140ED9FDA318}" type="presParOf" srcId="{5876F6D8-23AC-4008-938E-E629D890EF69}" destId="{38126958-32A1-4154-8A7C-45917BC98D96}" srcOrd="1" destOrd="0" presId="urn:microsoft.com/office/officeart/2008/layout/PictureAccentList"/>
    <dgm:cxn modelId="{D327559B-FD33-4528-927C-1D5BB3946AF4}" type="presParOf" srcId="{38126958-32A1-4154-8A7C-45917BC98D96}" destId="{9F8BFCB8-88B4-4953-973E-D5E161D1A1AC}" srcOrd="0" destOrd="0" presId="urn:microsoft.com/office/officeart/2008/layout/PictureAccentList"/>
    <dgm:cxn modelId="{71DAA509-4BE6-404B-8DE1-BDB5F9F10EFA}" type="presParOf" srcId="{38126958-32A1-4154-8A7C-45917BC98D96}" destId="{EB09D6A1-946E-47B2-B70A-CCC12401BE67}" srcOrd="1" destOrd="0" presId="urn:microsoft.com/office/officeart/2008/layout/PictureAccentList"/>
    <dgm:cxn modelId="{E0058B05-982C-41BE-B227-BB8030FF8375}" type="presParOf" srcId="{5876F6D8-23AC-4008-938E-E629D890EF69}" destId="{6E1CDBFC-56EC-4C48-9C7E-B966E9E853AD}" srcOrd="2" destOrd="0" presId="urn:microsoft.com/office/officeart/2008/layout/PictureAccentList"/>
    <dgm:cxn modelId="{2271C31A-20E6-4622-9712-FECED3DAD70C}" type="presParOf" srcId="{6E1CDBFC-56EC-4C48-9C7E-B966E9E853AD}" destId="{D1510B0D-0C26-4A50-B0BF-98EE59947A76}" srcOrd="0" destOrd="0" presId="urn:microsoft.com/office/officeart/2008/layout/PictureAccentList"/>
    <dgm:cxn modelId="{E7C75F5F-E299-42EA-89D6-860510B78C2D}" type="presParOf" srcId="{6E1CDBFC-56EC-4C48-9C7E-B966E9E853AD}" destId="{B889E5C0-86E4-4AFE-94E8-9CA3ED39F83B}" srcOrd="1" destOrd="0" presId="urn:microsoft.com/office/officeart/2008/layout/PictureAccentList"/>
    <dgm:cxn modelId="{C6194EA5-1469-407A-8EF5-A29BA9191ECD}" type="presParOf" srcId="{5876F6D8-23AC-4008-938E-E629D890EF69}" destId="{10554A8A-5A31-4966-A6D9-C8802AB7E115}" srcOrd="3" destOrd="0" presId="urn:microsoft.com/office/officeart/2008/layout/PictureAccentList"/>
    <dgm:cxn modelId="{D19470A3-8699-4122-9490-730667743DE9}" type="presParOf" srcId="{10554A8A-5A31-4966-A6D9-C8802AB7E115}" destId="{641BC869-41AA-4458-B740-03C7A91CCFC1}" srcOrd="0" destOrd="0" presId="urn:microsoft.com/office/officeart/2008/layout/PictureAccentList"/>
    <dgm:cxn modelId="{2DF41DF8-470B-46BC-B84B-E14D434AFEBA}" type="presParOf" srcId="{10554A8A-5A31-4966-A6D9-C8802AB7E115}" destId="{B11C6D47-4FA1-4618-B641-5C13ADB9D6A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F7BA8-4B24-4F45-AFC0-FA3C6B8BC354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F8CB1BA0-4E60-4419-9E90-7DA1E3E46B16}">
      <dgm:prSet phldrT="[Текст]"/>
      <dgm:spPr/>
      <dgm:t>
        <a:bodyPr/>
        <a:lstStyle/>
        <a:p>
          <a:r>
            <a:rPr lang="ru-RU" dirty="0" smtClean="0"/>
            <a:t>Реализация сетевых образовательные программы</a:t>
          </a:r>
          <a:endParaRPr lang="ru-RU" dirty="0"/>
        </a:p>
      </dgm:t>
    </dgm:pt>
    <dgm:pt modelId="{7C58EDAB-1A92-4E01-A69E-D5EC11770DD1}" type="parTrans" cxnId="{FBE01FED-835C-4E77-B141-C3A3E1230FBC}">
      <dgm:prSet/>
      <dgm:spPr/>
      <dgm:t>
        <a:bodyPr/>
        <a:lstStyle/>
        <a:p>
          <a:endParaRPr lang="ru-RU"/>
        </a:p>
      </dgm:t>
    </dgm:pt>
    <dgm:pt modelId="{FFDE2122-9BED-4DC6-ABAD-E5817894D05A}" type="sibTrans" cxnId="{FBE01FED-835C-4E77-B141-C3A3E1230FBC}">
      <dgm:prSet/>
      <dgm:spPr/>
      <dgm:t>
        <a:bodyPr/>
        <a:lstStyle/>
        <a:p>
          <a:endParaRPr lang="ru-RU"/>
        </a:p>
      </dgm:t>
    </dgm:pt>
    <dgm:pt modelId="{961B808F-A7CB-4C41-BC99-AA35851BA868}">
      <dgm:prSet phldrT="[Текст]"/>
      <dgm:spPr/>
      <dgm:t>
        <a:bodyPr/>
        <a:lstStyle/>
        <a:p>
          <a:r>
            <a:rPr lang="ru-RU" dirty="0" err="1" smtClean="0"/>
            <a:t>Инфотеле-коммуника-ционный</a:t>
          </a:r>
          <a:r>
            <a:rPr lang="ru-RU" dirty="0" smtClean="0"/>
            <a:t> </a:t>
          </a:r>
          <a:r>
            <a:rPr lang="ru-RU" dirty="0" err="1" smtClean="0"/>
            <a:t>инстру-ментарий</a:t>
          </a:r>
          <a:endParaRPr lang="ru-RU" dirty="0"/>
        </a:p>
      </dgm:t>
    </dgm:pt>
    <dgm:pt modelId="{9DA56BC7-B6B4-4AE6-A92C-642128331902}" type="parTrans" cxnId="{602875A6-DDE9-4BC7-9DBE-FCB2A418D017}">
      <dgm:prSet/>
      <dgm:spPr/>
      <dgm:t>
        <a:bodyPr/>
        <a:lstStyle/>
        <a:p>
          <a:endParaRPr lang="ru-RU"/>
        </a:p>
      </dgm:t>
    </dgm:pt>
    <dgm:pt modelId="{5A8071FD-E85B-46C9-81B1-9A032383048C}" type="sibTrans" cxnId="{602875A6-DDE9-4BC7-9DBE-FCB2A418D017}">
      <dgm:prSet/>
      <dgm:spPr/>
      <dgm:t>
        <a:bodyPr/>
        <a:lstStyle/>
        <a:p>
          <a:endParaRPr lang="ru-RU"/>
        </a:p>
      </dgm:t>
    </dgm:pt>
    <dgm:pt modelId="{A8E78BCA-AB0A-4262-90F7-F60E3676DA4A}">
      <dgm:prSet phldrT="[Текст]"/>
      <dgm:spPr/>
      <dgm:t>
        <a:bodyPr/>
        <a:lstStyle/>
        <a:p>
          <a:r>
            <a:rPr lang="ru-RU" dirty="0" smtClean="0"/>
            <a:t>Профессиональные стандарты и общественная сертификация</a:t>
          </a:r>
          <a:endParaRPr lang="ru-RU" dirty="0"/>
        </a:p>
      </dgm:t>
    </dgm:pt>
    <dgm:pt modelId="{3E9243C4-10C2-4C22-9E93-DA0AAE037C05}" type="parTrans" cxnId="{FB96FCE9-CBAD-4456-85E8-934A5E7C113F}">
      <dgm:prSet/>
      <dgm:spPr/>
      <dgm:t>
        <a:bodyPr/>
        <a:lstStyle/>
        <a:p>
          <a:endParaRPr lang="ru-RU"/>
        </a:p>
      </dgm:t>
    </dgm:pt>
    <dgm:pt modelId="{EBFFCF6E-5B2F-4A93-944D-48CF26E2BA5E}" type="sibTrans" cxnId="{FB96FCE9-CBAD-4456-85E8-934A5E7C113F}">
      <dgm:prSet/>
      <dgm:spPr/>
      <dgm:t>
        <a:bodyPr/>
        <a:lstStyle/>
        <a:p>
          <a:endParaRPr lang="ru-RU"/>
        </a:p>
      </dgm:t>
    </dgm:pt>
    <dgm:pt modelId="{2FDAFBBE-C21D-49C0-A40E-CC8042B2D55B}">
      <dgm:prSet phldrT="[Текст]"/>
      <dgm:spPr/>
      <dgm:t>
        <a:bodyPr/>
        <a:lstStyle/>
        <a:p>
          <a:r>
            <a:rPr lang="ru-RU" dirty="0" err="1" smtClean="0"/>
            <a:t>Взаимо</a:t>
          </a:r>
          <a:r>
            <a:rPr lang="ru-RU" dirty="0" smtClean="0"/>
            <a:t>-действие с </a:t>
          </a:r>
          <a:r>
            <a:rPr lang="ru-RU" dirty="0" err="1" smtClean="0"/>
            <a:t>работо-дателями</a:t>
          </a:r>
          <a:endParaRPr lang="ru-RU" dirty="0"/>
        </a:p>
      </dgm:t>
    </dgm:pt>
    <dgm:pt modelId="{47087161-987A-42BC-838C-C66EC068D84E}" type="parTrans" cxnId="{546AD2FA-D787-4967-A9BC-2CF502272306}">
      <dgm:prSet/>
      <dgm:spPr/>
      <dgm:t>
        <a:bodyPr/>
        <a:lstStyle/>
        <a:p>
          <a:endParaRPr lang="ru-RU"/>
        </a:p>
      </dgm:t>
    </dgm:pt>
    <dgm:pt modelId="{F41B1D80-BF1E-403B-AB25-C3253EFB2F4B}" type="sibTrans" cxnId="{546AD2FA-D787-4967-A9BC-2CF502272306}">
      <dgm:prSet/>
      <dgm:spPr/>
      <dgm:t>
        <a:bodyPr/>
        <a:lstStyle/>
        <a:p>
          <a:endParaRPr lang="ru-RU"/>
        </a:p>
      </dgm:t>
    </dgm:pt>
    <dgm:pt modelId="{D4EB83DB-6901-40E5-BF0C-D7F96CE4C58B}" type="pres">
      <dgm:prSet presAssocID="{0A1F7BA8-4B24-4F45-AFC0-FA3C6B8BC354}" presName="compositeShape" presStyleCnt="0">
        <dgm:presLayoutVars>
          <dgm:chMax val="7"/>
          <dgm:dir/>
          <dgm:resizeHandles val="exact"/>
        </dgm:presLayoutVars>
      </dgm:prSet>
      <dgm:spPr/>
    </dgm:pt>
    <dgm:pt modelId="{D0EC1863-CF49-4326-83B7-E96E625E989F}" type="pres">
      <dgm:prSet presAssocID="{F8CB1BA0-4E60-4419-9E90-7DA1E3E46B16}" presName="circ1" presStyleLbl="vennNode1" presStyleIdx="0" presStyleCnt="4"/>
      <dgm:spPr/>
      <dgm:t>
        <a:bodyPr/>
        <a:lstStyle/>
        <a:p>
          <a:endParaRPr lang="ru-RU"/>
        </a:p>
      </dgm:t>
    </dgm:pt>
    <dgm:pt modelId="{F8969AFC-A113-44A5-8A6A-C567D89A9C2E}" type="pres">
      <dgm:prSet presAssocID="{F8CB1BA0-4E60-4419-9E90-7DA1E3E46B1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EE96C-35A6-4AAD-AAEE-B971FD3C6D46}" type="pres">
      <dgm:prSet presAssocID="{961B808F-A7CB-4C41-BC99-AA35851BA868}" presName="circ2" presStyleLbl="vennNode1" presStyleIdx="1" presStyleCnt="4"/>
      <dgm:spPr/>
      <dgm:t>
        <a:bodyPr/>
        <a:lstStyle/>
        <a:p>
          <a:endParaRPr lang="ru-RU"/>
        </a:p>
      </dgm:t>
    </dgm:pt>
    <dgm:pt modelId="{D57A79E3-100D-4C77-93D5-D4F366983D9C}" type="pres">
      <dgm:prSet presAssocID="{961B808F-A7CB-4C41-BC99-AA35851BA8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7E3E9-EB12-473D-8DF1-A0DF1594B202}" type="pres">
      <dgm:prSet presAssocID="{A8E78BCA-AB0A-4262-90F7-F60E3676DA4A}" presName="circ3" presStyleLbl="vennNode1" presStyleIdx="2" presStyleCnt="4"/>
      <dgm:spPr/>
      <dgm:t>
        <a:bodyPr/>
        <a:lstStyle/>
        <a:p>
          <a:endParaRPr lang="ru-RU"/>
        </a:p>
      </dgm:t>
    </dgm:pt>
    <dgm:pt modelId="{F6B72AE1-F995-4FC8-93DA-FB56B7E204A2}" type="pres">
      <dgm:prSet presAssocID="{A8E78BCA-AB0A-4262-90F7-F60E3676DA4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28332-7D18-45DD-960C-575F4F734D3C}" type="pres">
      <dgm:prSet presAssocID="{2FDAFBBE-C21D-49C0-A40E-CC8042B2D55B}" presName="circ4" presStyleLbl="vennNode1" presStyleIdx="3" presStyleCnt="4"/>
      <dgm:spPr/>
      <dgm:t>
        <a:bodyPr/>
        <a:lstStyle/>
        <a:p>
          <a:endParaRPr lang="ru-RU"/>
        </a:p>
      </dgm:t>
    </dgm:pt>
    <dgm:pt modelId="{45A21735-D4E8-4897-A8C4-74F481E47EBF}" type="pres">
      <dgm:prSet presAssocID="{2FDAFBBE-C21D-49C0-A40E-CC8042B2D55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34047B-660B-4BA7-AF85-2D0A4E60963F}" type="presOf" srcId="{F8CB1BA0-4E60-4419-9E90-7DA1E3E46B16}" destId="{D0EC1863-CF49-4326-83B7-E96E625E989F}" srcOrd="0" destOrd="0" presId="urn:microsoft.com/office/officeart/2005/8/layout/venn1"/>
    <dgm:cxn modelId="{FBE01FED-835C-4E77-B141-C3A3E1230FBC}" srcId="{0A1F7BA8-4B24-4F45-AFC0-FA3C6B8BC354}" destId="{F8CB1BA0-4E60-4419-9E90-7DA1E3E46B16}" srcOrd="0" destOrd="0" parTransId="{7C58EDAB-1A92-4E01-A69E-D5EC11770DD1}" sibTransId="{FFDE2122-9BED-4DC6-ABAD-E5817894D05A}"/>
    <dgm:cxn modelId="{602875A6-DDE9-4BC7-9DBE-FCB2A418D017}" srcId="{0A1F7BA8-4B24-4F45-AFC0-FA3C6B8BC354}" destId="{961B808F-A7CB-4C41-BC99-AA35851BA868}" srcOrd="1" destOrd="0" parTransId="{9DA56BC7-B6B4-4AE6-A92C-642128331902}" sibTransId="{5A8071FD-E85B-46C9-81B1-9A032383048C}"/>
    <dgm:cxn modelId="{546AD2FA-D787-4967-A9BC-2CF502272306}" srcId="{0A1F7BA8-4B24-4F45-AFC0-FA3C6B8BC354}" destId="{2FDAFBBE-C21D-49C0-A40E-CC8042B2D55B}" srcOrd="3" destOrd="0" parTransId="{47087161-987A-42BC-838C-C66EC068D84E}" sibTransId="{F41B1D80-BF1E-403B-AB25-C3253EFB2F4B}"/>
    <dgm:cxn modelId="{118E4717-E7FE-46D1-A778-902C17AC9D87}" type="presOf" srcId="{2FDAFBBE-C21D-49C0-A40E-CC8042B2D55B}" destId="{45A21735-D4E8-4897-A8C4-74F481E47EBF}" srcOrd="1" destOrd="0" presId="urn:microsoft.com/office/officeart/2005/8/layout/venn1"/>
    <dgm:cxn modelId="{58DEB265-6BD3-484F-A6A6-4C80122F1D33}" type="presOf" srcId="{2FDAFBBE-C21D-49C0-A40E-CC8042B2D55B}" destId="{03C28332-7D18-45DD-960C-575F4F734D3C}" srcOrd="0" destOrd="0" presId="urn:microsoft.com/office/officeart/2005/8/layout/venn1"/>
    <dgm:cxn modelId="{89D49BBA-411B-4585-8FEA-771F95D13A52}" type="presOf" srcId="{A8E78BCA-AB0A-4262-90F7-F60E3676DA4A}" destId="{F6B72AE1-F995-4FC8-93DA-FB56B7E204A2}" srcOrd="1" destOrd="0" presId="urn:microsoft.com/office/officeart/2005/8/layout/venn1"/>
    <dgm:cxn modelId="{0AFE574B-F8BD-48B2-BFA8-1929B5FA5235}" type="presOf" srcId="{961B808F-A7CB-4C41-BC99-AA35851BA868}" destId="{CA7EE96C-35A6-4AAD-AAEE-B971FD3C6D46}" srcOrd="0" destOrd="0" presId="urn:microsoft.com/office/officeart/2005/8/layout/venn1"/>
    <dgm:cxn modelId="{AE483F5B-8476-4D40-9FCC-11BB906B99F0}" type="presOf" srcId="{F8CB1BA0-4E60-4419-9E90-7DA1E3E46B16}" destId="{F8969AFC-A113-44A5-8A6A-C567D89A9C2E}" srcOrd="1" destOrd="0" presId="urn:microsoft.com/office/officeart/2005/8/layout/venn1"/>
    <dgm:cxn modelId="{C407724B-4E89-4997-AEEC-744161248265}" type="presOf" srcId="{0A1F7BA8-4B24-4F45-AFC0-FA3C6B8BC354}" destId="{D4EB83DB-6901-40E5-BF0C-D7F96CE4C58B}" srcOrd="0" destOrd="0" presId="urn:microsoft.com/office/officeart/2005/8/layout/venn1"/>
    <dgm:cxn modelId="{CCAC26BB-EE83-4C93-B611-A969980F8BC0}" type="presOf" srcId="{961B808F-A7CB-4C41-BC99-AA35851BA868}" destId="{D57A79E3-100D-4C77-93D5-D4F366983D9C}" srcOrd="1" destOrd="0" presId="urn:microsoft.com/office/officeart/2005/8/layout/venn1"/>
    <dgm:cxn modelId="{1E2A275C-5650-40A1-9CB9-288A85A026DD}" type="presOf" srcId="{A8E78BCA-AB0A-4262-90F7-F60E3676DA4A}" destId="{9577E3E9-EB12-473D-8DF1-A0DF1594B202}" srcOrd="0" destOrd="0" presId="urn:microsoft.com/office/officeart/2005/8/layout/venn1"/>
    <dgm:cxn modelId="{FB96FCE9-CBAD-4456-85E8-934A5E7C113F}" srcId="{0A1F7BA8-4B24-4F45-AFC0-FA3C6B8BC354}" destId="{A8E78BCA-AB0A-4262-90F7-F60E3676DA4A}" srcOrd="2" destOrd="0" parTransId="{3E9243C4-10C2-4C22-9E93-DA0AAE037C05}" sibTransId="{EBFFCF6E-5B2F-4A93-944D-48CF26E2BA5E}"/>
    <dgm:cxn modelId="{F96A4B5C-B587-462D-9562-5BAB0CB6C575}" type="presParOf" srcId="{D4EB83DB-6901-40E5-BF0C-D7F96CE4C58B}" destId="{D0EC1863-CF49-4326-83B7-E96E625E989F}" srcOrd="0" destOrd="0" presId="urn:microsoft.com/office/officeart/2005/8/layout/venn1"/>
    <dgm:cxn modelId="{033DD345-1564-4E13-A7B2-49C64035EB22}" type="presParOf" srcId="{D4EB83DB-6901-40E5-BF0C-D7F96CE4C58B}" destId="{F8969AFC-A113-44A5-8A6A-C567D89A9C2E}" srcOrd="1" destOrd="0" presId="urn:microsoft.com/office/officeart/2005/8/layout/venn1"/>
    <dgm:cxn modelId="{D5D0D535-A2BD-401D-A0E3-A347E221BD84}" type="presParOf" srcId="{D4EB83DB-6901-40E5-BF0C-D7F96CE4C58B}" destId="{CA7EE96C-35A6-4AAD-AAEE-B971FD3C6D46}" srcOrd="2" destOrd="0" presId="urn:microsoft.com/office/officeart/2005/8/layout/venn1"/>
    <dgm:cxn modelId="{2872E3AC-17B6-4947-BBDF-B79DC8146147}" type="presParOf" srcId="{D4EB83DB-6901-40E5-BF0C-D7F96CE4C58B}" destId="{D57A79E3-100D-4C77-93D5-D4F366983D9C}" srcOrd="3" destOrd="0" presId="urn:microsoft.com/office/officeart/2005/8/layout/venn1"/>
    <dgm:cxn modelId="{1412B074-1BCA-46F5-9CD5-B7B77F73797E}" type="presParOf" srcId="{D4EB83DB-6901-40E5-BF0C-D7F96CE4C58B}" destId="{9577E3E9-EB12-473D-8DF1-A0DF1594B202}" srcOrd="4" destOrd="0" presId="urn:microsoft.com/office/officeart/2005/8/layout/venn1"/>
    <dgm:cxn modelId="{4CDEE25B-715C-4852-AA88-099E6BDE2095}" type="presParOf" srcId="{D4EB83DB-6901-40E5-BF0C-D7F96CE4C58B}" destId="{F6B72AE1-F995-4FC8-93DA-FB56B7E204A2}" srcOrd="5" destOrd="0" presId="urn:microsoft.com/office/officeart/2005/8/layout/venn1"/>
    <dgm:cxn modelId="{34F331F6-C81C-470C-A6A7-9EE0402674CA}" type="presParOf" srcId="{D4EB83DB-6901-40E5-BF0C-D7F96CE4C58B}" destId="{03C28332-7D18-45DD-960C-575F4F734D3C}" srcOrd="6" destOrd="0" presId="urn:microsoft.com/office/officeart/2005/8/layout/venn1"/>
    <dgm:cxn modelId="{16C51E7E-3050-410A-ABA2-0AD4E3E8C353}" type="presParOf" srcId="{D4EB83DB-6901-40E5-BF0C-D7F96CE4C58B}" destId="{45A21735-D4E8-4897-A8C4-74F481E47EB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C77A3B-29A5-4EE0-A3E4-6EF10DD04222}" type="doc">
      <dgm:prSet loTypeId="urn:microsoft.com/office/officeart/2005/8/layout/venn1" loCatId="relationship" qsTypeId="urn:microsoft.com/office/officeart/2005/8/quickstyle/3d2" qsCatId="3D" csTypeId="urn:microsoft.com/office/officeart/2005/8/colors/accent3_5" csCatId="accent3" phldr="1"/>
      <dgm:spPr/>
    </dgm:pt>
    <dgm:pt modelId="{DF96E248-5C31-41C0-B097-565B2AD289A4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Органы государственной власти</a:t>
          </a:r>
          <a:endParaRPr lang="ru-RU" b="1" dirty="0">
            <a:solidFill>
              <a:srgbClr val="FF0000"/>
            </a:solidFill>
          </a:endParaRPr>
        </a:p>
      </dgm:t>
    </dgm:pt>
    <dgm:pt modelId="{55C6EA07-F60C-40A4-B34C-FF71B6CA122A}" type="parTrans" cxnId="{90A35532-C261-453F-BBCD-FB56E8BCEC7D}">
      <dgm:prSet/>
      <dgm:spPr/>
      <dgm:t>
        <a:bodyPr/>
        <a:lstStyle/>
        <a:p>
          <a:endParaRPr lang="ru-RU"/>
        </a:p>
      </dgm:t>
    </dgm:pt>
    <dgm:pt modelId="{CF43B2A2-39A1-4379-8756-AC1F2C0F62B2}" type="sibTrans" cxnId="{90A35532-C261-453F-BBCD-FB56E8BCEC7D}">
      <dgm:prSet/>
      <dgm:spPr/>
      <dgm:t>
        <a:bodyPr/>
        <a:lstStyle/>
        <a:p>
          <a:endParaRPr lang="ru-RU"/>
        </a:p>
      </dgm:t>
    </dgm:pt>
    <dgm:pt modelId="{03D97299-FEA3-4A56-9A7D-F5CF39E750E8}">
      <dgm:prSet phldrT="[Текст]"/>
      <dgm:spPr/>
      <dgm:t>
        <a:bodyPr/>
        <a:lstStyle/>
        <a:p>
          <a:r>
            <a:rPr lang="ru-RU" dirty="0" smtClean="0"/>
            <a:t>Общественные объединения работодателей</a:t>
          </a:r>
          <a:endParaRPr lang="ru-RU" dirty="0"/>
        </a:p>
      </dgm:t>
    </dgm:pt>
    <dgm:pt modelId="{B90A446B-15BF-46C4-8787-DA9395E9B35F}" type="parTrans" cxnId="{FC19A6E7-20E5-4340-BFA5-F82C806D29FD}">
      <dgm:prSet/>
      <dgm:spPr/>
      <dgm:t>
        <a:bodyPr/>
        <a:lstStyle/>
        <a:p>
          <a:endParaRPr lang="ru-RU"/>
        </a:p>
      </dgm:t>
    </dgm:pt>
    <dgm:pt modelId="{EE97822A-BA90-4958-9ADA-A13DF5330B12}" type="sibTrans" cxnId="{FC19A6E7-20E5-4340-BFA5-F82C806D29FD}">
      <dgm:prSet/>
      <dgm:spPr/>
      <dgm:t>
        <a:bodyPr/>
        <a:lstStyle/>
        <a:p>
          <a:endParaRPr lang="ru-RU"/>
        </a:p>
      </dgm:t>
    </dgm:pt>
    <dgm:pt modelId="{7B7B586C-3A67-4CE7-A6BD-E2F0E128C851}">
      <dgm:prSet phldrT="[Текст]"/>
      <dgm:spPr/>
      <dgm:t>
        <a:bodyPr/>
        <a:lstStyle/>
        <a:p>
          <a:r>
            <a:rPr lang="ru-RU" dirty="0" smtClean="0"/>
            <a:t>Общественные объединения образовательных учреждений</a:t>
          </a:r>
          <a:endParaRPr lang="ru-RU" dirty="0"/>
        </a:p>
      </dgm:t>
    </dgm:pt>
    <dgm:pt modelId="{34599351-265E-4DB0-ADB2-B961D4B96588}" type="parTrans" cxnId="{707A9F2A-AE18-439D-BBF6-44FEDF7139E3}">
      <dgm:prSet/>
      <dgm:spPr/>
      <dgm:t>
        <a:bodyPr/>
        <a:lstStyle/>
        <a:p>
          <a:endParaRPr lang="ru-RU"/>
        </a:p>
      </dgm:t>
    </dgm:pt>
    <dgm:pt modelId="{276A61FF-52A6-44AE-B8AD-F589D5548354}" type="sibTrans" cxnId="{707A9F2A-AE18-439D-BBF6-44FEDF7139E3}">
      <dgm:prSet/>
      <dgm:spPr/>
      <dgm:t>
        <a:bodyPr/>
        <a:lstStyle/>
        <a:p>
          <a:endParaRPr lang="ru-RU"/>
        </a:p>
      </dgm:t>
    </dgm:pt>
    <dgm:pt modelId="{AFAA2453-F25F-49D6-B6F9-9FB86886A6CE}" type="pres">
      <dgm:prSet presAssocID="{C5C77A3B-29A5-4EE0-A3E4-6EF10DD04222}" presName="compositeShape" presStyleCnt="0">
        <dgm:presLayoutVars>
          <dgm:chMax val="7"/>
          <dgm:dir/>
          <dgm:resizeHandles val="exact"/>
        </dgm:presLayoutVars>
      </dgm:prSet>
      <dgm:spPr/>
    </dgm:pt>
    <dgm:pt modelId="{6D6F0F05-4C11-4BCF-A1A5-A0F6DE4E6A91}" type="pres">
      <dgm:prSet presAssocID="{DF96E248-5C31-41C0-B097-565B2AD289A4}" presName="circ1" presStyleLbl="vennNode1" presStyleIdx="0" presStyleCnt="3"/>
      <dgm:spPr/>
      <dgm:t>
        <a:bodyPr/>
        <a:lstStyle/>
        <a:p>
          <a:endParaRPr lang="ru-RU"/>
        </a:p>
      </dgm:t>
    </dgm:pt>
    <dgm:pt modelId="{9D13C74F-C09F-4048-A296-4CE5F380BD08}" type="pres">
      <dgm:prSet presAssocID="{DF96E248-5C31-41C0-B097-565B2AD289A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94830-5149-42A8-B311-566BC06232C1}" type="pres">
      <dgm:prSet presAssocID="{03D97299-FEA3-4A56-9A7D-F5CF39E750E8}" presName="circ2" presStyleLbl="vennNode1" presStyleIdx="1" presStyleCnt="3"/>
      <dgm:spPr/>
      <dgm:t>
        <a:bodyPr/>
        <a:lstStyle/>
        <a:p>
          <a:endParaRPr lang="ru-RU"/>
        </a:p>
      </dgm:t>
    </dgm:pt>
    <dgm:pt modelId="{FBF087F5-F633-430C-809F-28D7C7B48529}" type="pres">
      <dgm:prSet presAssocID="{03D97299-FEA3-4A56-9A7D-F5CF39E750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D739A-EFFC-4829-975D-769D2641F9AB}" type="pres">
      <dgm:prSet presAssocID="{7B7B586C-3A67-4CE7-A6BD-E2F0E128C851}" presName="circ3" presStyleLbl="vennNode1" presStyleIdx="2" presStyleCnt="3"/>
      <dgm:spPr/>
      <dgm:t>
        <a:bodyPr/>
        <a:lstStyle/>
        <a:p>
          <a:endParaRPr lang="ru-RU"/>
        </a:p>
      </dgm:t>
    </dgm:pt>
    <dgm:pt modelId="{0F860E18-F37B-456A-9FFC-1452A9870734}" type="pres">
      <dgm:prSet presAssocID="{7B7B586C-3A67-4CE7-A6BD-E2F0E128C85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3DA5D7-AFFE-44EB-8652-1B64254D3875}" type="presOf" srcId="{03D97299-FEA3-4A56-9A7D-F5CF39E750E8}" destId="{3A394830-5149-42A8-B311-566BC06232C1}" srcOrd="0" destOrd="0" presId="urn:microsoft.com/office/officeart/2005/8/layout/venn1"/>
    <dgm:cxn modelId="{707A9F2A-AE18-439D-BBF6-44FEDF7139E3}" srcId="{C5C77A3B-29A5-4EE0-A3E4-6EF10DD04222}" destId="{7B7B586C-3A67-4CE7-A6BD-E2F0E128C851}" srcOrd="2" destOrd="0" parTransId="{34599351-265E-4DB0-ADB2-B961D4B96588}" sibTransId="{276A61FF-52A6-44AE-B8AD-F589D5548354}"/>
    <dgm:cxn modelId="{FC19A6E7-20E5-4340-BFA5-F82C806D29FD}" srcId="{C5C77A3B-29A5-4EE0-A3E4-6EF10DD04222}" destId="{03D97299-FEA3-4A56-9A7D-F5CF39E750E8}" srcOrd="1" destOrd="0" parTransId="{B90A446B-15BF-46C4-8787-DA9395E9B35F}" sibTransId="{EE97822A-BA90-4958-9ADA-A13DF5330B12}"/>
    <dgm:cxn modelId="{BF453629-EBE1-4D33-861E-38C76BB23222}" type="presOf" srcId="{DF96E248-5C31-41C0-B097-565B2AD289A4}" destId="{9D13C74F-C09F-4048-A296-4CE5F380BD08}" srcOrd="1" destOrd="0" presId="urn:microsoft.com/office/officeart/2005/8/layout/venn1"/>
    <dgm:cxn modelId="{343707E7-F7FF-48DD-BC37-9044561578D3}" type="presOf" srcId="{C5C77A3B-29A5-4EE0-A3E4-6EF10DD04222}" destId="{AFAA2453-F25F-49D6-B6F9-9FB86886A6CE}" srcOrd="0" destOrd="0" presId="urn:microsoft.com/office/officeart/2005/8/layout/venn1"/>
    <dgm:cxn modelId="{BA36EF08-EBF5-43F2-A1BE-28C4F324E141}" type="presOf" srcId="{DF96E248-5C31-41C0-B097-565B2AD289A4}" destId="{6D6F0F05-4C11-4BCF-A1A5-A0F6DE4E6A91}" srcOrd="0" destOrd="0" presId="urn:microsoft.com/office/officeart/2005/8/layout/venn1"/>
    <dgm:cxn modelId="{90A35532-C261-453F-BBCD-FB56E8BCEC7D}" srcId="{C5C77A3B-29A5-4EE0-A3E4-6EF10DD04222}" destId="{DF96E248-5C31-41C0-B097-565B2AD289A4}" srcOrd="0" destOrd="0" parTransId="{55C6EA07-F60C-40A4-B34C-FF71B6CA122A}" sibTransId="{CF43B2A2-39A1-4379-8756-AC1F2C0F62B2}"/>
    <dgm:cxn modelId="{3D7AB787-5034-4EB5-AA34-6272620A08F1}" type="presOf" srcId="{03D97299-FEA3-4A56-9A7D-F5CF39E750E8}" destId="{FBF087F5-F633-430C-809F-28D7C7B48529}" srcOrd="1" destOrd="0" presId="urn:microsoft.com/office/officeart/2005/8/layout/venn1"/>
    <dgm:cxn modelId="{FAC906FA-3F34-42B2-AF7C-10B2FE0AC7E1}" type="presOf" srcId="{7B7B586C-3A67-4CE7-A6BD-E2F0E128C851}" destId="{A7AD739A-EFFC-4829-975D-769D2641F9AB}" srcOrd="0" destOrd="0" presId="urn:microsoft.com/office/officeart/2005/8/layout/venn1"/>
    <dgm:cxn modelId="{542DE5AD-168A-4A87-A958-AC98FDB996C0}" type="presOf" srcId="{7B7B586C-3A67-4CE7-A6BD-E2F0E128C851}" destId="{0F860E18-F37B-456A-9FFC-1452A9870734}" srcOrd="1" destOrd="0" presId="urn:microsoft.com/office/officeart/2005/8/layout/venn1"/>
    <dgm:cxn modelId="{7C07AFCE-D89B-4DD4-BAAE-827C564CC309}" type="presParOf" srcId="{AFAA2453-F25F-49D6-B6F9-9FB86886A6CE}" destId="{6D6F0F05-4C11-4BCF-A1A5-A0F6DE4E6A91}" srcOrd="0" destOrd="0" presId="urn:microsoft.com/office/officeart/2005/8/layout/venn1"/>
    <dgm:cxn modelId="{45B408B6-29C9-484F-B16B-A9FCD52B8510}" type="presParOf" srcId="{AFAA2453-F25F-49D6-B6F9-9FB86886A6CE}" destId="{9D13C74F-C09F-4048-A296-4CE5F380BD08}" srcOrd="1" destOrd="0" presId="urn:microsoft.com/office/officeart/2005/8/layout/venn1"/>
    <dgm:cxn modelId="{4A1A9BE7-6155-423B-B5A2-8DA354316A03}" type="presParOf" srcId="{AFAA2453-F25F-49D6-B6F9-9FB86886A6CE}" destId="{3A394830-5149-42A8-B311-566BC06232C1}" srcOrd="2" destOrd="0" presId="urn:microsoft.com/office/officeart/2005/8/layout/venn1"/>
    <dgm:cxn modelId="{D9259AB6-DA3D-4F71-9E70-B631CB398909}" type="presParOf" srcId="{AFAA2453-F25F-49D6-B6F9-9FB86886A6CE}" destId="{FBF087F5-F633-430C-809F-28D7C7B48529}" srcOrd="3" destOrd="0" presId="urn:microsoft.com/office/officeart/2005/8/layout/venn1"/>
    <dgm:cxn modelId="{B2C4FCEE-D7F2-425B-B8F7-4A23AA0D188A}" type="presParOf" srcId="{AFAA2453-F25F-49D6-B6F9-9FB86886A6CE}" destId="{A7AD739A-EFFC-4829-975D-769D2641F9AB}" srcOrd="4" destOrd="0" presId="urn:microsoft.com/office/officeart/2005/8/layout/venn1"/>
    <dgm:cxn modelId="{E29874A8-BF7B-4414-AD2D-99AD6A4F2AD7}" type="presParOf" srcId="{AFAA2453-F25F-49D6-B6F9-9FB86886A6CE}" destId="{0F860E18-F37B-456A-9FFC-1452A987073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7DA8A7-8ACF-4C09-A03C-13F779EAA057}" type="doc">
      <dgm:prSet loTypeId="urn:microsoft.com/office/officeart/2009/3/layout/PlusandMinus" loCatId="relationship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D5D6125-46B3-4433-8B3D-E2844C21EDE7}">
      <dgm:prSet phldrT="[Текст]"/>
      <dgm:spPr/>
      <dgm:t>
        <a:bodyPr/>
        <a:lstStyle/>
        <a:p>
          <a:r>
            <a:rPr lang="ru-RU" dirty="0" smtClean="0"/>
            <a:t> - снятие</a:t>
          </a:r>
          <a:r>
            <a:rPr lang="ru-RU" baseline="0" dirty="0" smtClean="0"/>
            <a:t> остроты кадровой проблемы в учреждениях </a:t>
          </a:r>
          <a:r>
            <a:rPr lang="ru-RU" baseline="0" dirty="0" err="1" smtClean="0"/>
            <a:t>СПО</a:t>
          </a:r>
          <a:r>
            <a:rPr lang="ru-RU" baseline="0" dirty="0" smtClean="0"/>
            <a:t>;</a:t>
          </a:r>
        </a:p>
        <a:p>
          <a:r>
            <a:rPr lang="ru-RU" baseline="0" dirty="0" smtClean="0"/>
            <a:t>- возможность доступа обучающихся к современным образовательным ресурсам, в том числе производственной базе</a:t>
          </a:r>
          <a:endParaRPr lang="ru-RU" dirty="0"/>
        </a:p>
      </dgm:t>
    </dgm:pt>
    <dgm:pt modelId="{7E4EFEF6-4E34-4939-A511-142D80AEB639}" type="parTrans" cxnId="{D991A226-35FE-4F7E-850E-0BB583DA6E29}">
      <dgm:prSet/>
      <dgm:spPr/>
      <dgm:t>
        <a:bodyPr/>
        <a:lstStyle/>
        <a:p>
          <a:endParaRPr lang="ru-RU"/>
        </a:p>
      </dgm:t>
    </dgm:pt>
    <dgm:pt modelId="{76C490EE-E177-4D14-8CBB-AD6599331B4D}" type="sibTrans" cxnId="{D991A226-35FE-4F7E-850E-0BB583DA6E29}">
      <dgm:prSet/>
      <dgm:spPr/>
      <dgm:t>
        <a:bodyPr/>
        <a:lstStyle/>
        <a:p>
          <a:endParaRPr lang="ru-RU"/>
        </a:p>
      </dgm:t>
    </dgm:pt>
    <dgm:pt modelId="{4463F329-62BB-4E12-A0D2-E5A2791D3880}">
      <dgm:prSet phldrT="[Текст]"/>
      <dgm:spPr/>
      <dgm:t>
        <a:bodyPr/>
        <a:lstStyle/>
        <a:p>
          <a:r>
            <a:rPr lang="ru-RU" dirty="0" smtClean="0"/>
            <a:t>-</a:t>
          </a:r>
          <a:r>
            <a:rPr lang="ru-RU" baseline="0" dirty="0" smtClean="0"/>
            <a:t> отказ от привычного образовательного процесса;</a:t>
          </a:r>
        </a:p>
        <a:p>
          <a:r>
            <a:rPr lang="ru-RU" baseline="0" dirty="0" smtClean="0"/>
            <a:t>- трудности социально-бытового обустройства временно обучающихся</a:t>
          </a:r>
          <a:endParaRPr lang="ru-RU" dirty="0"/>
        </a:p>
      </dgm:t>
    </dgm:pt>
    <dgm:pt modelId="{E3CB8916-12F4-4F4B-B702-11F1015D91E7}" type="parTrans" cxnId="{162E53B3-38B9-4CC2-9105-ACF966758A5A}">
      <dgm:prSet/>
      <dgm:spPr/>
      <dgm:t>
        <a:bodyPr/>
        <a:lstStyle/>
        <a:p>
          <a:endParaRPr lang="ru-RU"/>
        </a:p>
      </dgm:t>
    </dgm:pt>
    <dgm:pt modelId="{E3D59A2B-DAFC-4C37-B5F7-1A5E6B549D17}" type="sibTrans" cxnId="{162E53B3-38B9-4CC2-9105-ACF966758A5A}">
      <dgm:prSet/>
      <dgm:spPr/>
      <dgm:t>
        <a:bodyPr/>
        <a:lstStyle/>
        <a:p>
          <a:endParaRPr lang="ru-RU"/>
        </a:p>
      </dgm:t>
    </dgm:pt>
    <dgm:pt modelId="{FEAD6C2B-7954-4FC3-A678-BB219AF7803E}" type="pres">
      <dgm:prSet presAssocID="{237DA8A7-8ACF-4C09-A03C-13F779EAA057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91D28D-15E4-4AF4-85EC-23567A46E65E}" type="pres">
      <dgm:prSet presAssocID="{237DA8A7-8ACF-4C09-A03C-13F779EAA057}" presName="Background" presStyleLbl="bgImgPlace1" presStyleIdx="0" presStyleCnt="1"/>
      <dgm:spPr/>
    </dgm:pt>
    <dgm:pt modelId="{D003D9D3-0F64-4487-ADE5-08762840072E}" type="pres">
      <dgm:prSet presAssocID="{237DA8A7-8ACF-4C09-A03C-13F779EAA057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777B4-0599-4B73-AAFB-9688942C193E}" type="pres">
      <dgm:prSet presAssocID="{237DA8A7-8ACF-4C09-A03C-13F779EAA057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BF265-D06E-4667-86B7-21C0A66FCDCA}" type="pres">
      <dgm:prSet presAssocID="{237DA8A7-8ACF-4C09-A03C-13F779EAA057}" presName="Plus" presStyleLbl="alignNode1" presStyleIdx="0" presStyleCnt="2"/>
      <dgm:spPr/>
    </dgm:pt>
    <dgm:pt modelId="{1639F75F-D995-45A3-A72A-5AF372853201}" type="pres">
      <dgm:prSet presAssocID="{237DA8A7-8ACF-4C09-A03C-13F779EAA057}" presName="Minus" presStyleLbl="alignNode1" presStyleIdx="1" presStyleCnt="2"/>
      <dgm:spPr/>
    </dgm:pt>
    <dgm:pt modelId="{566FA0DE-1663-4AE7-8A82-96BA5597FCBF}" type="pres">
      <dgm:prSet presAssocID="{237DA8A7-8ACF-4C09-A03C-13F779EAA057}" presName="Divider" presStyleLbl="parChTrans1D1" presStyleIdx="0" presStyleCnt="1"/>
      <dgm:spPr/>
    </dgm:pt>
  </dgm:ptLst>
  <dgm:cxnLst>
    <dgm:cxn modelId="{162E53B3-38B9-4CC2-9105-ACF966758A5A}" srcId="{237DA8A7-8ACF-4C09-A03C-13F779EAA057}" destId="{4463F329-62BB-4E12-A0D2-E5A2791D3880}" srcOrd="1" destOrd="0" parTransId="{E3CB8916-12F4-4F4B-B702-11F1015D91E7}" sibTransId="{E3D59A2B-DAFC-4C37-B5F7-1A5E6B549D17}"/>
    <dgm:cxn modelId="{D991A226-35FE-4F7E-850E-0BB583DA6E29}" srcId="{237DA8A7-8ACF-4C09-A03C-13F779EAA057}" destId="{CD5D6125-46B3-4433-8B3D-E2844C21EDE7}" srcOrd="0" destOrd="0" parTransId="{7E4EFEF6-4E34-4939-A511-142D80AEB639}" sibTransId="{76C490EE-E177-4D14-8CBB-AD6599331B4D}"/>
    <dgm:cxn modelId="{00CB2C57-AABC-4ED4-8459-34804E296DD8}" type="presOf" srcId="{237DA8A7-8ACF-4C09-A03C-13F779EAA057}" destId="{FEAD6C2B-7954-4FC3-A678-BB219AF7803E}" srcOrd="0" destOrd="0" presId="urn:microsoft.com/office/officeart/2009/3/layout/PlusandMinus"/>
    <dgm:cxn modelId="{501556DA-37F2-4A91-BE22-812F98CFBAEE}" type="presOf" srcId="{4463F329-62BB-4E12-A0D2-E5A2791D3880}" destId="{0C7777B4-0599-4B73-AAFB-9688942C193E}" srcOrd="0" destOrd="0" presId="urn:microsoft.com/office/officeart/2009/3/layout/PlusandMinus"/>
    <dgm:cxn modelId="{7EE517A9-19CA-4D9E-A19D-D1C5554FF9D1}" type="presOf" srcId="{CD5D6125-46B3-4433-8B3D-E2844C21EDE7}" destId="{D003D9D3-0F64-4487-ADE5-08762840072E}" srcOrd="0" destOrd="0" presId="urn:microsoft.com/office/officeart/2009/3/layout/PlusandMinus"/>
    <dgm:cxn modelId="{77115A06-1063-454C-8898-F6C64D2F4AAC}" type="presParOf" srcId="{FEAD6C2B-7954-4FC3-A678-BB219AF7803E}" destId="{AD91D28D-15E4-4AF4-85EC-23567A46E65E}" srcOrd="0" destOrd="0" presId="urn:microsoft.com/office/officeart/2009/3/layout/PlusandMinus"/>
    <dgm:cxn modelId="{9F12E2A8-CF73-42B3-B51E-C47C07F0C190}" type="presParOf" srcId="{FEAD6C2B-7954-4FC3-A678-BB219AF7803E}" destId="{D003D9D3-0F64-4487-ADE5-08762840072E}" srcOrd="1" destOrd="0" presId="urn:microsoft.com/office/officeart/2009/3/layout/PlusandMinus"/>
    <dgm:cxn modelId="{D57362E5-A9C2-4CB1-986D-6BF322B92578}" type="presParOf" srcId="{FEAD6C2B-7954-4FC3-A678-BB219AF7803E}" destId="{0C7777B4-0599-4B73-AAFB-9688942C193E}" srcOrd="2" destOrd="0" presId="urn:microsoft.com/office/officeart/2009/3/layout/PlusandMinus"/>
    <dgm:cxn modelId="{2B1FB347-9EF7-4DD2-ACCB-45BFD9BC9B19}" type="presParOf" srcId="{FEAD6C2B-7954-4FC3-A678-BB219AF7803E}" destId="{0B7BF265-D06E-4667-86B7-21C0A66FCDCA}" srcOrd="3" destOrd="0" presId="urn:microsoft.com/office/officeart/2009/3/layout/PlusandMinus"/>
    <dgm:cxn modelId="{44A61AFF-46D3-47EE-8D9B-B3942C2561AA}" type="presParOf" srcId="{FEAD6C2B-7954-4FC3-A678-BB219AF7803E}" destId="{1639F75F-D995-45A3-A72A-5AF372853201}" srcOrd="4" destOrd="0" presId="urn:microsoft.com/office/officeart/2009/3/layout/PlusandMinus"/>
    <dgm:cxn modelId="{CF6AC682-F22D-4710-884A-F00BAED05D6A}" type="presParOf" srcId="{FEAD6C2B-7954-4FC3-A678-BB219AF7803E}" destId="{566FA0DE-1663-4AE7-8A82-96BA5597FCB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7DA8A7-8ACF-4C09-A03C-13F779EAA057}" type="doc">
      <dgm:prSet loTypeId="urn:microsoft.com/office/officeart/2009/3/layout/PlusandMinus" loCatId="relationship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D5D6125-46B3-4433-8B3D-E2844C21EDE7}">
      <dgm:prSet phldrT="[Текст]"/>
      <dgm:spPr/>
      <dgm:t>
        <a:bodyPr/>
        <a:lstStyle/>
        <a:p>
          <a:r>
            <a:rPr lang="ru-RU" b="1" dirty="0" smtClean="0"/>
            <a:t>Доходы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- государственная поддержка в рамках федеральных и ведомственных целевых программ;</a:t>
          </a:r>
          <a:br>
            <a:rPr lang="ru-RU" dirty="0" smtClean="0"/>
          </a:br>
          <a:r>
            <a:rPr lang="ru-RU" dirty="0" smtClean="0"/>
            <a:t>- оказание возмездных образовательных услуг;</a:t>
          </a:r>
          <a:br>
            <a:rPr lang="ru-RU" dirty="0" smtClean="0"/>
          </a:br>
          <a:r>
            <a:rPr lang="ru-RU" dirty="0" smtClean="0"/>
            <a:t>- вклады предприятий-работодателей;</a:t>
          </a:r>
          <a:br>
            <a:rPr lang="ru-RU" dirty="0" smtClean="0"/>
          </a:br>
          <a:r>
            <a:rPr lang="ru-RU" dirty="0" smtClean="0"/>
            <a:t>- реструктуризация бюджетов образовательных учреждений</a:t>
          </a:r>
          <a:endParaRPr lang="ru-RU" dirty="0"/>
        </a:p>
      </dgm:t>
    </dgm:pt>
    <dgm:pt modelId="{7E4EFEF6-4E34-4939-A511-142D80AEB639}" type="parTrans" cxnId="{D991A226-35FE-4F7E-850E-0BB583DA6E29}">
      <dgm:prSet/>
      <dgm:spPr/>
      <dgm:t>
        <a:bodyPr/>
        <a:lstStyle/>
        <a:p>
          <a:endParaRPr lang="ru-RU"/>
        </a:p>
      </dgm:t>
    </dgm:pt>
    <dgm:pt modelId="{76C490EE-E177-4D14-8CBB-AD6599331B4D}" type="sibTrans" cxnId="{D991A226-35FE-4F7E-850E-0BB583DA6E29}">
      <dgm:prSet/>
      <dgm:spPr/>
      <dgm:t>
        <a:bodyPr/>
        <a:lstStyle/>
        <a:p>
          <a:endParaRPr lang="ru-RU"/>
        </a:p>
      </dgm:t>
    </dgm:pt>
    <dgm:pt modelId="{4463F329-62BB-4E12-A0D2-E5A2791D3880}">
      <dgm:prSet phldrT="[Текст]"/>
      <dgm:spPr/>
      <dgm:t>
        <a:bodyPr/>
        <a:lstStyle/>
        <a:p>
          <a:r>
            <a:rPr lang="ru-RU" b="1" dirty="0" smtClean="0"/>
            <a:t>Затраты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- поддержка и актуализация учебно-методических образовательных ресурсов;</a:t>
          </a:r>
          <a:br>
            <a:rPr lang="ru-RU" dirty="0" smtClean="0"/>
          </a:br>
          <a:r>
            <a:rPr lang="ru-RU" dirty="0" smtClean="0"/>
            <a:t>- поддержка и обновление материально-технической базы (инфраструктурной и производственной);</a:t>
          </a:r>
          <a:br>
            <a:rPr lang="ru-RU" dirty="0" smtClean="0"/>
          </a:br>
          <a:r>
            <a:rPr lang="ru-RU" dirty="0" smtClean="0"/>
            <a:t>- затраты на сетевое взаимодействие (транспортные и жилищные)</a:t>
          </a:r>
          <a:endParaRPr lang="ru-RU" dirty="0"/>
        </a:p>
      </dgm:t>
    </dgm:pt>
    <dgm:pt modelId="{E3CB8916-12F4-4F4B-B702-11F1015D91E7}" type="parTrans" cxnId="{162E53B3-38B9-4CC2-9105-ACF966758A5A}">
      <dgm:prSet/>
      <dgm:spPr/>
      <dgm:t>
        <a:bodyPr/>
        <a:lstStyle/>
        <a:p>
          <a:endParaRPr lang="ru-RU"/>
        </a:p>
      </dgm:t>
    </dgm:pt>
    <dgm:pt modelId="{E3D59A2B-DAFC-4C37-B5F7-1A5E6B549D17}" type="sibTrans" cxnId="{162E53B3-38B9-4CC2-9105-ACF966758A5A}">
      <dgm:prSet/>
      <dgm:spPr/>
      <dgm:t>
        <a:bodyPr/>
        <a:lstStyle/>
        <a:p>
          <a:endParaRPr lang="ru-RU"/>
        </a:p>
      </dgm:t>
    </dgm:pt>
    <dgm:pt modelId="{FEAD6C2B-7954-4FC3-A678-BB219AF7803E}" type="pres">
      <dgm:prSet presAssocID="{237DA8A7-8ACF-4C09-A03C-13F779EAA057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91D28D-15E4-4AF4-85EC-23567A46E65E}" type="pres">
      <dgm:prSet presAssocID="{237DA8A7-8ACF-4C09-A03C-13F779EAA057}" presName="Background" presStyleLbl="bgImgPlace1" presStyleIdx="0" presStyleCnt="1"/>
      <dgm:spPr/>
    </dgm:pt>
    <dgm:pt modelId="{D003D9D3-0F64-4487-ADE5-08762840072E}" type="pres">
      <dgm:prSet presAssocID="{237DA8A7-8ACF-4C09-A03C-13F779EAA057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777B4-0599-4B73-AAFB-9688942C193E}" type="pres">
      <dgm:prSet presAssocID="{237DA8A7-8ACF-4C09-A03C-13F779EAA057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BF265-D06E-4667-86B7-21C0A66FCDCA}" type="pres">
      <dgm:prSet presAssocID="{237DA8A7-8ACF-4C09-A03C-13F779EAA057}" presName="Plus" presStyleLbl="alignNode1" presStyleIdx="0" presStyleCnt="2"/>
      <dgm:spPr/>
    </dgm:pt>
    <dgm:pt modelId="{1639F75F-D995-45A3-A72A-5AF372853201}" type="pres">
      <dgm:prSet presAssocID="{237DA8A7-8ACF-4C09-A03C-13F779EAA057}" presName="Minus" presStyleLbl="alignNode1" presStyleIdx="1" presStyleCnt="2"/>
      <dgm:spPr/>
    </dgm:pt>
    <dgm:pt modelId="{566FA0DE-1663-4AE7-8A82-96BA5597FCBF}" type="pres">
      <dgm:prSet presAssocID="{237DA8A7-8ACF-4C09-A03C-13F779EAA057}" presName="Divider" presStyleLbl="parChTrans1D1" presStyleIdx="0" presStyleCnt="1"/>
      <dgm:spPr/>
    </dgm:pt>
  </dgm:ptLst>
  <dgm:cxnLst>
    <dgm:cxn modelId="{162E53B3-38B9-4CC2-9105-ACF966758A5A}" srcId="{237DA8A7-8ACF-4C09-A03C-13F779EAA057}" destId="{4463F329-62BB-4E12-A0D2-E5A2791D3880}" srcOrd="1" destOrd="0" parTransId="{E3CB8916-12F4-4F4B-B702-11F1015D91E7}" sibTransId="{E3D59A2B-DAFC-4C37-B5F7-1A5E6B549D17}"/>
    <dgm:cxn modelId="{D991A226-35FE-4F7E-850E-0BB583DA6E29}" srcId="{237DA8A7-8ACF-4C09-A03C-13F779EAA057}" destId="{CD5D6125-46B3-4433-8B3D-E2844C21EDE7}" srcOrd="0" destOrd="0" parTransId="{7E4EFEF6-4E34-4939-A511-142D80AEB639}" sibTransId="{76C490EE-E177-4D14-8CBB-AD6599331B4D}"/>
    <dgm:cxn modelId="{E9F427DA-BE52-4F02-BF7F-C7707594D298}" type="presOf" srcId="{CD5D6125-46B3-4433-8B3D-E2844C21EDE7}" destId="{D003D9D3-0F64-4487-ADE5-08762840072E}" srcOrd="0" destOrd="0" presId="urn:microsoft.com/office/officeart/2009/3/layout/PlusandMinus"/>
    <dgm:cxn modelId="{C36000A4-A180-49CB-86BA-5BC7B2386521}" type="presOf" srcId="{237DA8A7-8ACF-4C09-A03C-13F779EAA057}" destId="{FEAD6C2B-7954-4FC3-A678-BB219AF7803E}" srcOrd="0" destOrd="0" presId="urn:microsoft.com/office/officeart/2009/3/layout/PlusandMinus"/>
    <dgm:cxn modelId="{28488383-657D-4D26-A360-7BE01AC37287}" type="presOf" srcId="{4463F329-62BB-4E12-A0D2-E5A2791D3880}" destId="{0C7777B4-0599-4B73-AAFB-9688942C193E}" srcOrd="0" destOrd="0" presId="urn:microsoft.com/office/officeart/2009/3/layout/PlusandMinus"/>
    <dgm:cxn modelId="{1E76A6EF-D960-40BE-8183-2B2414751DFF}" type="presParOf" srcId="{FEAD6C2B-7954-4FC3-A678-BB219AF7803E}" destId="{AD91D28D-15E4-4AF4-85EC-23567A46E65E}" srcOrd="0" destOrd="0" presId="urn:microsoft.com/office/officeart/2009/3/layout/PlusandMinus"/>
    <dgm:cxn modelId="{9D0110D7-0873-46BC-B068-9092F06D8774}" type="presParOf" srcId="{FEAD6C2B-7954-4FC3-A678-BB219AF7803E}" destId="{D003D9D3-0F64-4487-ADE5-08762840072E}" srcOrd="1" destOrd="0" presId="urn:microsoft.com/office/officeart/2009/3/layout/PlusandMinus"/>
    <dgm:cxn modelId="{012F378B-B0CA-43C5-B722-65009FB16D44}" type="presParOf" srcId="{FEAD6C2B-7954-4FC3-A678-BB219AF7803E}" destId="{0C7777B4-0599-4B73-AAFB-9688942C193E}" srcOrd="2" destOrd="0" presId="urn:microsoft.com/office/officeart/2009/3/layout/PlusandMinus"/>
    <dgm:cxn modelId="{84D8F7B8-8347-4127-A09F-57ECE5D89B41}" type="presParOf" srcId="{FEAD6C2B-7954-4FC3-A678-BB219AF7803E}" destId="{0B7BF265-D06E-4667-86B7-21C0A66FCDCA}" srcOrd="3" destOrd="0" presId="urn:microsoft.com/office/officeart/2009/3/layout/PlusandMinus"/>
    <dgm:cxn modelId="{DD57F999-3A63-47C4-9631-20B1801858D9}" type="presParOf" srcId="{FEAD6C2B-7954-4FC3-A678-BB219AF7803E}" destId="{1639F75F-D995-45A3-A72A-5AF372853201}" srcOrd="4" destOrd="0" presId="urn:microsoft.com/office/officeart/2009/3/layout/PlusandMinus"/>
    <dgm:cxn modelId="{0AFE7515-7D0A-40E2-97DB-2BC1167DDA02}" type="presParOf" srcId="{FEAD6C2B-7954-4FC3-A678-BB219AF7803E}" destId="{566FA0DE-1663-4AE7-8A82-96BA5597FCB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771AE-AB7A-425F-9157-6002E7E2335C}">
      <dsp:nvSpPr>
        <dsp:cNvPr id="0" name=""/>
        <dsp:cNvSpPr/>
      </dsp:nvSpPr>
      <dsp:spPr>
        <a:xfrm>
          <a:off x="637949" y="1057"/>
          <a:ext cx="3308383" cy="805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solidFill>
                <a:srgbClr val="C00000"/>
              </a:solidFill>
            </a:rPr>
            <a:t>Задачи МОРЦ по формированию прикладных квалификаций</a:t>
          </a:r>
          <a:endParaRPr lang="ru-RU" sz="1700" b="1" i="0" kern="1200" dirty="0">
            <a:solidFill>
              <a:srgbClr val="C00000"/>
            </a:solidFill>
          </a:endParaRPr>
        </a:p>
      </dsp:txBody>
      <dsp:txXfrm>
        <a:off x="661541" y="24649"/>
        <a:ext cx="3261199" cy="758300"/>
      </dsp:txXfrm>
    </dsp:sp>
    <dsp:sp modelId="{8D54A70B-EEFF-4167-BF55-EAAF6A8D2100}">
      <dsp:nvSpPr>
        <dsp:cNvPr id="0" name=""/>
        <dsp:cNvSpPr/>
      </dsp:nvSpPr>
      <dsp:spPr>
        <a:xfrm>
          <a:off x="637949" y="951528"/>
          <a:ext cx="805484" cy="805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037D2-DB76-444B-9005-2919900206BF}">
      <dsp:nvSpPr>
        <dsp:cNvPr id="0" name=""/>
        <dsp:cNvSpPr/>
      </dsp:nvSpPr>
      <dsp:spPr>
        <a:xfrm>
          <a:off x="1491762" y="951528"/>
          <a:ext cx="2454570" cy="8054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Мониторинг и прогнозирование потребностей рынка труда в лесном комплексе</a:t>
          </a:r>
          <a:endParaRPr lang="ru-RU" sz="1200" kern="1200" dirty="0"/>
        </a:p>
      </dsp:txBody>
      <dsp:txXfrm>
        <a:off x="1531090" y="990856"/>
        <a:ext cx="2375914" cy="726828"/>
      </dsp:txXfrm>
    </dsp:sp>
    <dsp:sp modelId="{9F8BFCB8-88B4-4953-973E-D5E161D1A1AC}">
      <dsp:nvSpPr>
        <dsp:cNvPr id="0" name=""/>
        <dsp:cNvSpPr/>
      </dsp:nvSpPr>
      <dsp:spPr>
        <a:xfrm>
          <a:off x="637949" y="1853670"/>
          <a:ext cx="805484" cy="805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9D6A1-946E-47B2-B70A-CCC12401BE67}">
      <dsp:nvSpPr>
        <dsp:cNvPr id="0" name=""/>
        <dsp:cNvSpPr/>
      </dsp:nvSpPr>
      <dsp:spPr>
        <a:xfrm>
          <a:off x="1491762" y="1853670"/>
          <a:ext cx="2454570" cy="8054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Мониторинг и прогнозирование развития передовых образовательных технологий</a:t>
          </a:r>
          <a:endParaRPr lang="ru-RU" sz="1200" kern="1200" dirty="0"/>
        </a:p>
      </dsp:txBody>
      <dsp:txXfrm>
        <a:off x="1531090" y="1892998"/>
        <a:ext cx="2375914" cy="726828"/>
      </dsp:txXfrm>
    </dsp:sp>
    <dsp:sp modelId="{D1510B0D-0C26-4A50-B0BF-98EE59947A76}">
      <dsp:nvSpPr>
        <dsp:cNvPr id="0" name=""/>
        <dsp:cNvSpPr/>
      </dsp:nvSpPr>
      <dsp:spPr>
        <a:xfrm>
          <a:off x="637949" y="2755812"/>
          <a:ext cx="805484" cy="805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9E5C0-86E4-4AFE-94E8-9CA3ED39F83B}">
      <dsp:nvSpPr>
        <dsp:cNvPr id="0" name=""/>
        <dsp:cNvSpPr/>
      </dsp:nvSpPr>
      <dsp:spPr>
        <a:xfrm>
          <a:off x="1491762" y="2755812"/>
          <a:ext cx="2454570" cy="8054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системы </a:t>
          </a:r>
          <a:r>
            <a:rPr lang="ru-RU" sz="1200" kern="1200" dirty="0" err="1" smtClean="0"/>
            <a:t>инфотелекоммуникационной</a:t>
          </a:r>
          <a:r>
            <a:rPr lang="ru-RU" sz="1200" kern="1200" dirty="0" smtClean="0"/>
            <a:t> поддержки</a:t>
          </a:r>
          <a:endParaRPr lang="ru-RU" sz="1200" kern="1200" dirty="0"/>
        </a:p>
      </dsp:txBody>
      <dsp:txXfrm>
        <a:off x="1531090" y="2795140"/>
        <a:ext cx="2375914" cy="726828"/>
      </dsp:txXfrm>
    </dsp:sp>
    <dsp:sp modelId="{641BC869-41AA-4458-B740-03C7A91CCFC1}">
      <dsp:nvSpPr>
        <dsp:cNvPr id="0" name=""/>
        <dsp:cNvSpPr/>
      </dsp:nvSpPr>
      <dsp:spPr>
        <a:xfrm>
          <a:off x="637949" y="3657954"/>
          <a:ext cx="805484" cy="80548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C6D47-4FA1-4618-B641-5C13ADB9D6A3}">
      <dsp:nvSpPr>
        <dsp:cNvPr id="0" name=""/>
        <dsp:cNvSpPr/>
      </dsp:nvSpPr>
      <dsp:spPr>
        <a:xfrm>
          <a:off x="1491762" y="3657954"/>
          <a:ext cx="2454570" cy="8054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системы профессиональных стандартов и общественной сертификации</a:t>
          </a:r>
          <a:endParaRPr lang="ru-RU" sz="1200" kern="1200" dirty="0"/>
        </a:p>
      </dsp:txBody>
      <dsp:txXfrm>
        <a:off x="1531090" y="3697282"/>
        <a:ext cx="2375914" cy="726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C1863-CF49-4326-83B7-E96E625E989F}">
      <dsp:nvSpPr>
        <dsp:cNvPr id="0" name=""/>
        <dsp:cNvSpPr/>
      </dsp:nvSpPr>
      <dsp:spPr>
        <a:xfrm>
          <a:off x="1831064" y="46805"/>
          <a:ext cx="2433870" cy="24338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Реализация сетевых образовательные программы</a:t>
          </a:r>
          <a:endParaRPr lang="ru-RU" sz="1300" kern="1200" dirty="0"/>
        </a:p>
      </dsp:txBody>
      <dsp:txXfrm>
        <a:off x="2111896" y="374441"/>
        <a:ext cx="1872208" cy="772285"/>
      </dsp:txXfrm>
    </dsp:sp>
    <dsp:sp modelId="{CA7EE96C-35A6-4AAD-AAEE-B971FD3C6D46}">
      <dsp:nvSpPr>
        <dsp:cNvPr id="0" name=""/>
        <dsp:cNvSpPr/>
      </dsp:nvSpPr>
      <dsp:spPr>
        <a:xfrm>
          <a:off x="2907584" y="1123324"/>
          <a:ext cx="2433870" cy="24338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Инфотеле-коммуника-ционный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инстру-ментарий</a:t>
          </a:r>
          <a:endParaRPr lang="ru-RU" sz="1300" kern="1200" dirty="0"/>
        </a:p>
      </dsp:txBody>
      <dsp:txXfrm>
        <a:off x="4218130" y="1404156"/>
        <a:ext cx="936104" cy="1872208"/>
      </dsp:txXfrm>
    </dsp:sp>
    <dsp:sp modelId="{9577E3E9-EB12-473D-8DF1-A0DF1594B202}">
      <dsp:nvSpPr>
        <dsp:cNvPr id="0" name=""/>
        <dsp:cNvSpPr/>
      </dsp:nvSpPr>
      <dsp:spPr>
        <a:xfrm>
          <a:off x="1831064" y="2199844"/>
          <a:ext cx="2433870" cy="24338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Профессиональные стандарты и общественная сертификация</a:t>
          </a:r>
          <a:endParaRPr lang="ru-RU" sz="1300" kern="1200" dirty="0"/>
        </a:p>
      </dsp:txBody>
      <dsp:txXfrm>
        <a:off x="2111896" y="3533792"/>
        <a:ext cx="1872208" cy="772285"/>
      </dsp:txXfrm>
    </dsp:sp>
    <dsp:sp modelId="{03C28332-7D18-45DD-960C-575F4F734D3C}">
      <dsp:nvSpPr>
        <dsp:cNvPr id="0" name=""/>
        <dsp:cNvSpPr/>
      </dsp:nvSpPr>
      <dsp:spPr>
        <a:xfrm>
          <a:off x="754545" y="1123324"/>
          <a:ext cx="2433870" cy="24338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Взаимо</a:t>
          </a:r>
          <a:r>
            <a:rPr lang="ru-RU" sz="1300" kern="1200" dirty="0" smtClean="0"/>
            <a:t>-действие с </a:t>
          </a:r>
          <a:r>
            <a:rPr lang="ru-RU" sz="1300" kern="1200" dirty="0" err="1" smtClean="0"/>
            <a:t>работо-дателями</a:t>
          </a:r>
          <a:endParaRPr lang="ru-RU" sz="1300" kern="1200" dirty="0"/>
        </a:p>
      </dsp:txBody>
      <dsp:txXfrm>
        <a:off x="941766" y="1404156"/>
        <a:ext cx="936104" cy="1872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F0F05-4C11-4BCF-A1A5-A0F6DE4E6A91}">
      <dsp:nvSpPr>
        <dsp:cNvPr id="0" name=""/>
        <dsp:cNvSpPr/>
      </dsp:nvSpPr>
      <dsp:spPr>
        <a:xfrm>
          <a:off x="1160232" y="50667"/>
          <a:ext cx="2432062" cy="243206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0000"/>
              </a:solidFill>
            </a:rPr>
            <a:t>Органы государственной власти</a:t>
          </a:r>
          <a:endParaRPr lang="ru-RU" sz="1500" b="1" kern="1200" dirty="0">
            <a:solidFill>
              <a:srgbClr val="FF0000"/>
            </a:solidFill>
          </a:endParaRPr>
        </a:p>
      </dsp:txBody>
      <dsp:txXfrm>
        <a:off x="1484507" y="476278"/>
        <a:ext cx="1783512" cy="1094427"/>
      </dsp:txXfrm>
    </dsp:sp>
    <dsp:sp modelId="{3A394830-5149-42A8-B311-566BC06232C1}">
      <dsp:nvSpPr>
        <dsp:cNvPr id="0" name=""/>
        <dsp:cNvSpPr/>
      </dsp:nvSpPr>
      <dsp:spPr>
        <a:xfrm>
          <a:off x="2037802" y="1570706"/>
          <a:ext cx="2432062" cy="243206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63000"/>
              </a:schemeClr>
            </a:gs>
            <a:gs pos="30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90000"/>
                <a:satMod val="110000"/>
              </a:schemeClr>
            </a:gs>
            <a:gs pos="45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100000"/>
                <a:satMod val="118000"/>
              </a:schemeClr>
            </a:gs>
            <a:gs pos="55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100000"/>
                <a:satMod val="118000"/>
              </a:schemeClr>
            </a:gs>
            <a:gs pos="73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90000"/>
                <a:satMod val="110000"/>
              </a:schemeClr>
            </a:gs>
            <a:gs pos="100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Общественные объединения работодателей</a:t>
          </a:r>
          <a:endParaRPr lang="ru-RU" sz="1500" kern="1200" dirty="0"/>
        </a:p>
      </dsp:txBody>
      <dsp:txXfrm>
        <a:off x="2781607" y="2198989"/>
        <a:ext cx="1459237" cy="1337634"/>
      </dsp:txXfrm>
    </dsp:sp>
    <dsp:sp modelId="{A7AD739A-EFFC-4829-975D-769D2641F9AB}">
      <dsp:nvSpPr>
        <dsp:cNvPr id="0" name=""/>
        <dsp:cNvSpPr/>
      </dsp:nvSpPr>
      <dsp:spPr>
        <a:xfrm>
          <a:off x="282663" y="1570706"/>
          <a:ext cx="2432062" cy="243206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63000"/>
              </a:schemeClr>
            </a:gs>
            <a:gs pos="30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90000"/>
                <a:satMod val="110000"/>
              </a:schemeClr>
            </a:gs>
            <a:gs pos="45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100000"/>
                <a:satMod val="118000"/>
              </a:schemeClr>
            </a:gs>
            <a:gs pos="55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100000"/>
                <a:satMod val="118000"/>
              </a:schemeClr>
            </a:gs>
            <a:gs pos="73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90000"/>
                <a:satMod val="110000"/>
              </a:schemeClr>
            </a:gs>
            <a:gs pos="100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Общественные объединения образовательных учреждений</a:t>
          </a:r>
          <a:endParaRPr lang="ru-RU" sz="1500" kern="1200" dirty="0"/>
        </a:p>
      </dsp:txBody>
      <dsp:txXfrm>
        <a:off x="511682" y="2198989"/>
        <a:ext cx="1459237" cy="1337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1D28D-15E4-4AF4-85EC-23567A46E65E}">
      <dsp:nvSpPr>
        <dsp:cNvPr id="0" name=""/>
        <dsp:cNvSpPr/>
      </dsp:nvSpPr>
      <dsp:spPr>
        <a:xfrm>
          <a:off x="451429" y="878032"/>
          <a:ext cx="4363815" cy="225519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003D9D3-0F64-4487-ADE5-08762840072E}">
      <dsp:nvSpPr>
        <dsp:cNvPr id="0" name=""/>
        <dsp:cNvSpPr/>
      </dsp:nvSpPr>
      <dsp:spPr>
        <a:xfrm>
          <a:off x="581842" y="1141779"/>
          <a:ext cx="2026415" cy="1929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- снятие</a:t>
          </a:r>
          <a:r>
            <a:rPr lang="ru-RU" sz="1400" kern="1200" baseline="0" dirty="0" smtClean="0"/>
            <a:t> остроты кадровой проблемы в учреждениях </a:t>
          </a:r>
          <a:r>
            <a:rPr lang="ru-RU" sz="1400" kern="1200" baseline="0" dirty="0" err="1" smtClean="0"/>
            <a:t>СПО</a:t>
          </a:r>
          <a:r>
            <a:rPr lang="ru-RU" sz="1400" kern="1200" baseline="0" dirty="0" smtClean="0"/>
            <a:t>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- возможность доступа обучающихся к современным образовательным ресурсам, в том числе производственной базе</a:t>
          </a:r>
          <a:endParaRPr lang="ru-RU" sz="1400" kern="1200" dirty="0"/>
        </a:p>
      </dsp:txBody>
      <dsp:txXfrm>
        <a:off x="581842" y="1141779"/>
        <a:ext cx="2026415" cy="1929290"/>
      </dsp:txXfrm>
    </dsp:sp>
    <dsp:sp modelId="{0C7777B4-0599-4B73-AAFB-9688942C193E}">
      <dsp:nvSpPr>
        <dsp:cNvPr id="0" name=""/>
        <dsp:cNvSpPr/>
      </dsp:nvSpPr>
      <dsp:spPr>
        <a:xfrm>
          <a:off x="2653400" y="1141779"/>
          <a:ext cx="2026415" cy="1929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</a:t>
          </a:r>
          <a:r>
            <a:rPr lang="ru-RU" sz="1400" kern="1200" baseline="0" dirty="0" smtClean="0"/>
            <a:t> отказ от привычного образовательного процесса;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/>
            <a:t>- трудности социально-бытового обустройства временно обучающихся</a:t>
          </a:r>
          <a:endParaRPr lang="ru-RU" sz="1400" kern="1200" dirty="0"/>
        </a:p>
      </dsp:txBody>
      <dsp:txXfrm>
        <a:off x="2653400" y="1141779"/>
        <a:ext cx="2026415" cy="1929290"/>
      </dsp:txXfrm>
    </dsp:sp>
    <dsp:sp modelId="{0B7BF265-D06E-4667-86B7-21C0A66FCDCA}">
      <dsp:nvSpPr>
        <dsp:cNvPr id="0" name=""/>
        <dsp:cNvSpPr/>
      </dsp:nvSpPr>
      <dsp:spPr>
        <a:xfrm>
          <a:off x="0" y="426718"/>
          <a:ext cx="852699" cy="852699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alpha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39F75F-D995-45A3-A72A-5AF372853201}">
      <dsp:nvSpPr>
        <dsp:cNvPr id="0" name=""/>
        <dsp:cNvSpPr/>
      </dsp:nvSpPr>
      <dsp:spPr>
        <a:xfrm>
          <a:off x="4213339" y="733369"/>
          <a:ext cx="802540" cy="27502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63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40000"/>
                <a:shade val="90000"/>
                <a:satMod val="110000"/>
              </a:schemeClr>
            </a:gs>
            <a:gs pos="45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118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118000"/>
              </a:schemeClr>
            </a:gs>
            <a:gs pos="73000">
              <a:schemeClr val="accent1">
                <a:alpha val="90000"/>
                <a:hueOff val="0"/>
                <a:satOff val="0"/>
                <a:lumOff val="0"/>
                <a:alphaOff val="-40000"/>
                <a:shade val="90000"/>
                <a:satMod val="11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1">
              <a:alpha val="90000"/>
              <a:hueOff val="0"/>
              <a:satOff val="0"/>
              <a:lumOff val="0"/>
              <a:alphaOff val="-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6FA0DE-1663-4AE7-8A82-96BA5597FCBF}">
      <dsp:nvSpPr>
        <dsp:cNvPr id="0" name=""/>
        <dsp:cNvSpPr/>
      </dsp:nvSpPr>
      <dsp:spPr>
        <a:xfrm>
          <a:off x="2633336" y="1145905"/>
          <a:ext cx="501" cy="1842657"/>
        </a:xfrm>
        <a:prstGeom prst="line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1D28D-15E4-4AF4-85EC-23567A46E65E}">
      <dsp:nvSpPr>
        <dsp:cNvPr id="0" name=""/>
        <dsp:cNvSpPr/>
      </dsp:nvSpPr>
      <dsp:spPr>
        <a:xfrm>
          <a:off x="525309" y="946445"/>
          <a:ext cx="5077995" cy="2624277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003D9D3-0F64-4487-ADE5-08762840072E}">
      <dsp:nvSpPr>
        <dsp:cNvPr id="0" name=""/>
        <dsp:cNvSpPr/>
      </dsp:nvSpPr>
      <dsp:spPr>
        <a:xfrm>
          <a:off x="677066" y="1253357"/>
          <a:ext cx="2358057" cy="224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Доходы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>- государственная поддержка в рамках федеральных и ведомственных целевых программ;</a:t>
          </a:r>
          <a:br>
            <a:rPr lang="ru-RU" sz="1400" kern="1200" dirty="0" smtClean="0"/>
          </a:br>
          <a:r>
            <a:rPr lang="ru-RU" sz="1400" kern="1200" dirty="0" smtClean="0"/>
            <a:t>- оказание возмездных образовательных услуг;</a:t>
          </a:r>
          <a:br>
            <a:rPr lang="ru-RU" sz="1400" kern="1200" dirty="0" smtClean="0"/>
          </a:br>
          <a:r>
            <a:rPr lang="ru-RU" sz="1400" kern="1200" dirty="0" smtClean="0"/>
            <a:t>- вклады предприятий-работодателей;</a:t>
          </a:r>
          <a:br>
            <a:rPr lang="ru-RU" sz="1400" kern="1200" dirty="0" smtClean="0"/>
          </a:br>
          <a:r>
            <a:rPr lang="ru-RU" sz="1400" kern="1200" dirty="0" smtClean="0"/>
            <a:t>- реструктуризация бюджетов образовательных учреждений</a:t>
          </a:r>
          <a:endParaRPr lang="ru-RU" sz="1400" kern="1200" dirty="0"/>
        </a:p>
      </dsp:txBody>
      <dsp:txXfrm>
        <a:off x="677066" y="1253357"/>
        <a:ext cx="2358057" cy="2245037"/>
      </dsp:txXfrm>
    </dsp:sp>
    <dsp:sp modelId="{0C7777B4-0599-4B73-AAFB-9688942C193E}">
      <dsp:nvSpPr>
        <dsp:cNvPr id="0" name=""/>
        <dsp:cNvSpPr/>
      </dsp:nvSpPr>
      <dsp:spPr>
        <a:xfrm>
          <a:off x="3087655" y="1253357"/>
          <a:ext cx="2358057" cy="224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Затраты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>- поддержка и актуализация учебно-методических образовательных ресурсов;</a:t>
          </a:r>
          <a:br>
            <a:rPr lang="ru-RU" sz="1400" kern="1200" dirty="0" smtClean="0"/>
          </a:br>
          <a:r>
            <a:rPr lang="ru-RU" sz="1400" kern="1200" dirty="0" smtClean="0"/>
            <a:t>- поддержка и обновление материально-технической базы (инфраструктурной и производственной);</a:t>
          </a:r>
          <a:br>
            <a:rPr lang="ru-RU" sz="1400" kern="1200" dirty="0" smtClean="0"/>
          </a:br>
          <a:r>
            <a:rPr lang="ru-RU" sz="1400" kern="1200" dirty="0" smtClean="0"/>
            <a:t>- затраты на сетевое взаимодействие (транспортные и жилищные)</a:t>
          </a:r>
          <a:endParaRPr lang="ru-RU" sz="1400" kern="1200" dirty="0"/>
        </a:p>
      </dsp:txBody>
      <dsp:txXfrm>
        <a:off x="3087655" y="1253357"/>
        <a:ext cx="2358057" cy="2245037"/>
      </dsp:txXfrm>
    </dsp:sp>
    <dsp:sp modelId="{0B7BF265-D06E-4667-86B7-21C0A66FCDCA}">
      <dsp:nvSpPr>
        <dsp:cNvPr id="0" name=""/>
        <dsp:cNvSpPr/>
      </dsp:nvSpPr>
      <dsp:spPr>
        <a:xfrm>
          <a:off x="0" y="421269"/>
          <a:ext cx="992252" cy="992252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39F75F-D995-45A3-A72A-5AF372853201}">
      <dsp:nvSpPr>
        <dsp:cNvPr id="0" name=""/>
        <dsp:cNvSpPr/>
      </dsp:nvSpPr>
      <dsp:spPr>
        <a:xfrm>
          <a:off x="4902892" y="778107"/>
          <a:ext cx="933884" cy="320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6FA0DE-1663-4AE7-8A82-96BA5597FCBF}">
      <dsp:nvSpPr>
        <dsp:cNvPr id="0" name=""/>
        <dsp:cNvSpPr/>
      </dsp:nvSpPr>
      <dsp:spPr>
        <a:xfrm>
          <a:off x="3064307" y="1258158"/>
          <a:ext cx="583" cy="2144226"/>
        </a:xfrm>
        <a:prstGeom prst="line">
          <a:avLst/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3DF1D-99EB-4FD1-981D-1FF4479811C6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13C0C-1B61-43C9-A7DC-E8529EAE15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880D-1903-4BEF-A385-E4FA43A4B6C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2A987-3873-4F10-98A8-DF3CB0AB90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540D5-20CB-44B0-8EB8-A4DA0E588E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B4AC-8E4C-4145-B805-D293644D4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B51F-89AC-4929-B11C-A11A4205525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30F4-D0C1-43C7-B1D8-0387FC2FA8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18.4.10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6C9B8-DFA0-43FD-BE3E-DACCFB3D6D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2CAE3-1995-4A30-AE76-D214DC1C313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7915-A32F-4F82-9F4C-5BCC921B0C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758D9-0ED5-41AE-B562-B70FADD892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63BF-BB3C-4423-810E-D430937DEF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AF715-A294-4D41-8D11-C06909CA0A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8CFA8-4BD2-479D-9C93-E0EBE7F01D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AA9BE-2547-4E78-9CD4-6945A3E296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0A15-1B40-48E4-83A0-83629A408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03D5-C8E6-4B5B-939A-901BDF9CB70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9EE37-771D-4519-B791-E05DCC40C7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0756-A99F-4A77-90AA-6C43DFA2B0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4C00-981E-4FF9-87DA-CB70F87577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00F4-D843-4283-AC74-D9050C4066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6D86-BE42-49DE-8E36-A9B54C136B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CD46-024A-4DC9-9FFA-EE6A69720B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4A7A-8765-4EA1-BAAB-37AF8BF88D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3768A8-8318-4C7F-B0EB-1E835C0836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5FA96-B841-4AB9-A015-173B491A4E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1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4568" y="1700808"/>
            <a:ext cx="82867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Отраслевые межрегиональные  ресурсные  центры – </a:t>
            </a:r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важней</a:t>
            </a:r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шие</a:t>
            </a:r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cs typeface="Arial" pitchFamily="34" charset="0"/>
              </a:rPr>
              <a:t>инструменты  подготовки  и переподготовки  кадров  для  лесного  сектора  экономики</a:t>
            </a:r>
            <a:endParaRPr lang="ru-RU" sz="3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31840" y="5301208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Ректор </a:t>
            </a:r>
            <a:r>
              <a:rPr lang="ru-RU" sz="2400" b="1" dirty="0" smtClean="0">
                <a:solidFill>
                  <a:srgbClr val="002060"/>
                </a:solidFill>
              </a:rPr>
              <a:t>ПГТУ</a:t>
            </a:r>
          </a:p>
          <a:p>
            <a:pPr algn="r">
              <a:defRPr/>
            </a:pP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Е.М. Романов</a:t>
            </a:r>
            <a:endParaRPr lang="ru-RU" sz="2400" b="1" dirty="0">
              <a:solidFill>
                <a:srgbClr val="002060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Задел ПГТУ по целевой опережающей подготовке специалистов и рабочих кадров для лесного комплекса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9" y="1989138"/>
            <a:ext cx="7478881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41777" y="6494720"/>
            <a:ext cx="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10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Ресурсное </a:t>
            </a:r>
            <a:r>
              <a:rPr lang="ru-RU" sz="2000" b="1" dirty="0">
                <a:solidFill>
                  <a:srgbClr val="C00000"/>
                </a:solidFill>
              </a:rPr>
              <a:t>обеспечение </a:t>
            </a:r>
            <a:r>
              <a:rPr lang="ru-RU" sz="2000" b="1" dirty="0" smtClean="0">
                <a:solidFill>
                  <a:srgbClr val="C00000"/>
                </a:solidFill>
              </a:rPr>
              <a:t>прикладных квалификаций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01652771"/>
              </p:ext>
            </p:extLst>
          </p:nvPr>
        </p:nvGraphicFramePr>
        <p:xfrm>
          <a:off x="323528" y="692696"/>
          <a:ext cx="5015880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24413940"/>
              </p:ext>
            </p:extLst>
          </p:nvPr>
        </p:nvGraphicFramePr>
        <p:xfrm>
          <a:off x="3275856" y="3068960"/>
          <a:ext cx="5836777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24128" y="1523761"/>
            <a:ext cx="306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Эффекты концентрации образовательных ресурсов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18383" y="4725144"/>
            <a:ext cx="3060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Возможности финансового обеспечения деятельности ресурсного центра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1777" y="6494720"/>
            <a:ext cx="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Опережающая подготовка, профессиональные стандарты и общественная сертификация в лесном комплексе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10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2" y="1700808"/>
            <a:ext cx="8131695" cy="435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теплица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186" y="2719728"/>
            <a:ext cx="3322891" cy="13877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252623"/>
              </p:ext>
            </p:extLst>
          </p:nvPr>
        </p:nvGraphicFramePr>
        <p:xfrm>
          <a:off x="3203847" y="2823094"/>
          <a:ext cx="259228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864096"/>
                <a:gridCol w="936104"/>
              </a:tblGrid>
              <a:tr h="2880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Объемы инвестиций</a:t>
                      </a:r>
                      <a:r>
                        <a:rPr lang="ru-RU" sz="800" baseline="0" dirty="0" smtClean="0"/>
                        <a:t> в создание сети лесных </a:t>
                      </a:r>
                      <a:r>
                        <a:rPr lang="ru-RU" sz="800" baseline="0" dirty="0" err="1" smtClean="0"/>
                        <a:t>селекционно</a:t>
                      </a:r>
                      <a:r>
                        <a:rPr lang="ru-RU" sz="800" baseline="0" dirty="0" smtClean="0"/>
                        <a:t>-семеноводческих центров, млн. руб.</a:t>
                      </a:r>
                      <a:endParaRPr lang="ru-RU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</a:tr>
              <a:tr h="12041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2"/>
                          </a:solidFill>
                        </a:rPr>
                        <a:t>2012 г.</a:t>
                      </a:r>
                      <a:endParaRPr lang="ru-RU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2"/>
                          </a:solidFill>
                        </a:rPr>
                        <a:t>2013 г.</a:t>
                      </a:r>
                      <a:endParaRPr lang="ru-RU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2"/>
                          </a:solidFill>
                        </a:rPr>
                        <a:t>2014 г.</a:t>
                      </a:r>
                      <a:endParaRPr lang="ru-RU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041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2"/>
                          </a:solidFill>
                        </a:rPr>
                        <a:t>1 794</a:t>
                      </a:r>
                      <a:endParaRPr lang="ru-RU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2"/>
                          </a:solidFill>
                        </a:rPr>
                        <a:t>1 974</a:t>
                      </a:r>
                      <a:endParaRPr lang="ru-RU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2"/>
                          </a:solidFill>
                        </a:rPr>
                        <a:t>2 020</a:t>
                      </a:r>
                      <a:endParaRPr lang="ru-RU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806808"/>
              </p:ext>
            </p:extLst>
          </p:nvPr>
        </p:nvGraphicFramePr>
        <p:xfrm>
          <a:off x="3203847" y="2078046"/>
          <a:ext cx="2592288" cy="71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368152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Уровень образования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Требуется</a:t>
                      </a:r>
                      <a:r>
                        <a:rPr lang="ru-RU" sz="800" baseline="0" dirty="0" smtClean="0"/>
                        <a:t> рабочих</a:t>
                      </a:r>
                      <a:endParaRPr lang="ru-RU" sz="800" dirty="0"/>
                    </a:p>
                  </a:txBody>
                  <a:tcPr/>
                </a:tc>
              </a:tr>
              <a:tr h="12041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2"/>
                          </a:solidFill>
                        </a:rPr>
                        <a:t>СПО</a:t>
                      </a:r>
                      <a:endParaRPr lang="ru-RU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2"/>
                          </a:solidFill>
                        </a:rPr>
                        <a:t>550</a:t>
                      </a:r>
                      <a:endParaRPr lang="ru-RU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041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2"/>
                          </a:solidFill>
                        </a:rPr>
                        <a:t>НПО</a:t>
                      </a:r>
                      <a:endParaRPr lang="ru-RU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2"/>
                          </a:solidFill>
                        </a:rPr>
                        <a:t>330</a:t>
                      </a:r>
                      <a:endParaRPr lang="ru-RU" sz="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68597" y="2133240"/>
            <a:ext cx="257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Экспериментальный тепличный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>лесопитомнический комплекс ПГТУ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1777" y="6494720"/>
            <a:ext cx="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8072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Центр сертификации прикладных квалификаций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933056"/>
            <a:ext cx="4104456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Структура </a:t>
            </a:r>
            <a:r>
              <a:rPr lang="ru-RU" b="1" dirty="0" smtClean="0">
                <a:solidFill>
                  <a:srgbClr val="C00000"/>
                </a:solidFill>
              </a:rPr>
              <a:t>Системы сертификации квалификаций</a:t>
            </a:r>
            <a:endParaRPr lang="ru-RU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Общественно-государственный совет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базовая </a:t>
            </a:r>
            <a:r>
              <a:rPr lang="ru-RU" dirty="0">
                <a:solidFill>
                  <a:srgbClr val="002060"/>
                </a:solidFill>
              </a:rPr>
              <a:t>организация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экспертно-методический </a:t>
            </a:r>
            <a:r>
              <a:rPr lang="ru-RU" dirty="0">
                <a:solidFill>
                  <a:srgbClr val="002060"/>
                </a:solidFill>
              </a:rPr>
              <a:t>центр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центры </a:t>
            </a:r>
            <a:r>
              <a:rPr lang="ru-RU" dirty="0">
                <a:solidFill>
                  <a:srgbClr val="002060"/>
                </a:solidFill>
              </a:rPr>
              <a:t>сертификации квалификаций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1837619"/>
            <a:ext cx="4320480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Функции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подбор</a:t>
            </a:r>
            <a:r>
              <a:rPr lang="ru-RU" dirty="0">
                <a:solidFill>
                  <a:srgbClr val="002060"/>
                </a:solidFill>
              </a:rPr>
              <a:t>, организация подготовки и ведение реестра экспертов по сертификации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организация сертификации, выдача </a:t>
            </a:r>
            <a:r>
              <a:rPr lang="ru-RU" dirty="0">
                <a:solidFill>
                  <a:srgbClr val="002060"/>
                </a:solidFill>
              </a:rPr>
              <a:t>и учет </a:t>
            </a:r>
            <a:r>
              <a:rPr lang="ru-RU" dirty="0" smtClean="0">
                <a:solidFill>
                  <a:srgbClr val="002060"/>
                </a:solidFill>
              </a:rPr>
              <a:t>сертификатов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контроль </a:t>
            </a:r>
            <a:r>
              <a:rPr lang="ru-RU" dirty="0">
                <a:solidFill>
                  <a:srgbClr val="002060"/>
                </a:solidFill>
              </a:rPr>
              <a:t>качества мероприятий по оценке </a:t>
            </a:r>
            <a:r>
              <a:rPr lang="ru-RU" dirty="0" smtClean="0">
                <a:solidFill>
                  <a:srgbClr val="002060"/>
                </a:solidFill>
              </a:rPr>
              <a:t>квалификаций, формирование </a:t>
            </a:r>
            <a:r>
              <a:rPr lang="ru-RU" dirty="0">
                <a:solidFill>
                  <a:srgbClr val="002060"/>
                </a:solidFill>
              </a:rPr>
              <a:t>апелляционных комиссий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подготовка </a:t>
            </a:r>
            <a:r>
              <a:rPr lang="ru-RU" dirty="0">
                <a:solidFill>
                  <a:srgbClr val="002060"/>
                </a:solidFill>
              </a:rPr>
              <a:t>предложений по актуализации </a:t>
            </a:r>
            <a:r>
              <a:rPr lang="ru-RU" dirty="0" smtClean="0">
                <a:solidFill>
                  <a:srgbClr val="002060"/>
                </a:solidFill>
              </a:rPr>
              <a:t>профессиональных стандартов 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консультирование </a:t>
            </a:r>
            <a:r>
              <a:rPr lang="ru-RU" dirty="0">
                <a:solidFill>
                  <a:srgbClr val="002060"/>
                </a:solidFill>
              </a:rPr>
              <a:t>работодателей, образовательных учреждений, других заинтересованных организаций и лиц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396044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</a:t>
            </a:r>
          </a:p>
          <a:p>
            <a:r>
              <a:rPr lang="ru-RU" dirty="0">
                <a:solidFill>
                  <a:srgbClr val="002060"/>
                </a:solidFill>
              </a:rPr>
              <a:t>структурировать и упорядочить рынок труда в лесном комплексе, создать конкурентные преимущества на нём высококвалифицированных и элитных рабочих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41777" y="6494720"/>
            <a:ext cx="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13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2261"/>
              </p:ext>
            </p:extLst>
          </p:nvPr>
        </p:nvGraphicFramePr>
        <p:xfrm>
          <a:off x="611560" y="1556792"/>
          <a:ext cx="7708969" cy="5161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Visio" r:id="rId3" imgW="10011027" imgH="6217650" progId="">
                  <p:embed/>
                </p:oleObj>
              </mc:Choice>
              <mc:Fallback>
                <p:oleObj name="Visio" r:id="rId3" imgW="10011027" imgH="621765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556792"/>
                        <a:ext cx="7708969" cy="51610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98072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Информационное и телекоммуникационное обеспечение деятельности МОРЦ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1777" y="6494720"/>
            <a:ext cx="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14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0069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ВЫВОДЫ И ПРЕДЛОЖЕНИЯ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4063" y="2039937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Многоуровневые межрегиональные отраслевые ресурсные центры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наиболее эффективный путь совершенствования профессионального образования в </a:t>
            </a:r>
            <a:r>
              <a:rPr lang="ru-RU" dirty="0" smtClean="0">
                <a:solidFill>
                  <a:srgbClr val="002060"/>
                </a:solidFill>
              </a:rPr>
              <a:t>современных условиях.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Государственная поддержка </a:t>
            </a:r>
            <a:r>
              <a:rPr lang="ru-RU" dirty="0">
                <a:solidFill>
                  <a:srgbClr val="002060"/>
                </a:solidFill>
              </a:rPr>
              <a:t>многоуровневых отраслевых </a:t>
            </a:r>
            <a:r>
              <a:rPr lang="ru-RU" dirty="0" smtClean="0">
                <a:solidFill>
                  <a:srgbClr val="002060"/>
                </a:solidFill>
              </a:rPr>
              <a:t>ресурсных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центров </a:t>
            </a:r>
            <a:r>
              <a:rPr lang="ru-RU" dirty="0">
                <a:solidFill>
                  <a:srgbClr val="C00000"/>
                </a:solidFill>
              </a:rPr>
              <a:t>– эффективный механизм </a:t>
            </a:r>
            <a:r>
              <a:rPr lang="ru-RU" dirty="0">
                <a:solidFill>
                  <a:srgbClr val="002060"/>
                </a:solidFill>
              </a:rPr>
              <a:t>влияния на инновационное развитие отрасли и поддержки её конкурентоспособности на мировом рынке.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Разработанные </a:t>
            </a:r>
            <a:r>
              <a:rPr lang="ru-RU" dirty="0">
                <a:solidFill>
                  <a:srgbClr val="002060"/>
                </a:solidFill>
              </a:rPr>
              <a:t>подходы к общественной сертификации </a:t>
            </a:r>
            <a:r>
              <a:rPr lang="ru-RU" dirty="0">
                <a:solidFill>
                  <a:srgbClr val="C00000"/>
                </a:solidFill>
              </a:rPr>
              <a:t>прикладных квалификаций в лесном комплексе </a:t>
            </a:r>
            <a:r>
              <a:rPr lang="ru-RU" dirty="0">
                <a:solidFill>
                  <a:srgbClr val="002060"/>
                </a:solidFill>
              </a:rPr>
              <a:t>на базе профессиональных стандартов позволяют структурировать и </a:t>
            </a:r>
            <a:r>
              <a:rPr lang="ru-RU" dirty="0">
                <a:solidFill>
                  <a:srgbClr val="C00000"/>
                </a:solidFill>
              </a:rPr>
              <a:t>упорядочить рынок труда в лесном комплексе</a:t>
            </a:r>
            <a:r>
              <a:rPr lang="ru-RU" dirty="0">
                <a:solidFill>
                  <a:srgbClr val="002060"/>
                </a:solidFill>
              </a:rPr>
              <a:t>, создать конкурентные преимущества на нём </a:t>
            </a:r>
            <a:r>
              <a:rPr lang="ru-RU" dirty="0" smtClean="0">
                <a:solidFill>
                  <a:srgbClr val="002060"/>
                </a:solidFill>
              </a:rPr>
              <a:t>высококвалифицированным рабочим.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41777" y="6494720"/>
            <a:ext cx="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ВЫВОДЫ И ПРЕДЛОЖЕНИЯ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4063" y="1386056"/>
            <a:ext cx="81369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dirty="0" smtClean="0">
                <a:solidFill>
                  <a:srgbClr val="002060"/>
                </a:solidFill>
              </a:rPr>
              <a:t>4. Целесообразна </a:t>
            </a:r>
            <a:r>
              <a:rPr lang="ru-RU" sz="1700" dirty="0">
                <a:solidFill>
                  <a:srgbClr val="002060"/>
                </a:solidFill>
              </a:rPr>
              <a:t>институциональная организация </a:t>
            </a:r>
            <a:r>
              <a:rPr lang="ru-RU" sz="1700" dirty="0">
                <a:solidFill>
                  <a:srgbClr val="C00000"/>
                </a:solidFill>
              </a:rPr>
              <a:t>на государственном уровне </a:t>
            </a:r>
            <a:r>
              <a:rPr lang="ru-RU" sz="1700" dirty="0">
                <a:solidFill>
                  <a:srgbClr val="002060"/>
                </a:solidFill>
              </a:rPr>
              <a:t>трехстороннего взаимодействия между органами государственной власти, общественными объединениями организаций-работодателей и общественными объединениями образовательных учреждений, </a:t>
            </a:r>
            <a:r>
              <a:rPr lang="ru-RU" sz="1700" dirty="0">
                <a:solidFill>
                  <a:srgbClr val="C00000"/>
                </a:solidFill>
              </a:rPr>
              <a:t>с целью ускоренного и опережающего реагирования системы </a:t>
            </a:r>
            <a:r>
              <a:rPr lang="ru-RU" sz="1700" dirty="0">
                <a:solidFill>
                  <a:srgbClr val="002060"/>
                </a:solidFill>
              </a:rPr>
              <a:t>профессионального образования на изменения реальных потребностей отрасли в рабочих кадрах. </a:t>
            </a:r>
            <a:endParaRPr lang="ru-RU" sz="1700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endParaRPr lang="ru-RU" sz="1700" dirty="0" smtClean="0">
              <a:solidFill>
                <a:srgbClr val="002060"/>
              </a:solidFill>
            </a:endParaRPr>
          </a:p>
          <a:p>
            <a:r>
              <a:rPr lang="ru-RU" sz="1700" dirty="0" smtClean="0">
                <a:solidFill>
                  <a:srgbClr val="002060"/>
                </a:solidFill>
              </a:rPr>
              <a:t>5. </a:t>
            </a:r>
            <a:r>
              <a:rPr lang="ru-RU" sz="1700" dirty="0" smtClean="0">
                <a:solidFill>
                  <a:srgbClr val="C00000"/>
                </a:solidFill>
              </a:rPr>
              <a:t>Целесообразно </a:t>
            </a:r>
            <a:r>
              <a:rPr lang="ru-RU" sz="1700" dirty="0">
                <a:solidFill>
                  <a:srgbClr val="C00000"/>
                </a:solidFill>
              </a:rPr>
              <a:t>создание профильных </a:t>
            </a:r>
            <a:r>
              <a:rPr lang="ru-RU" sz="1700" dirty="0">
                <a:solidFill>
                  <a:srgbClr val="002060"/>
                </a:solidFill>
              </a:rPr>
              <a:t>(</a:t>
            </a:r>
            <a:r>
              <a:rPr lang="ru-RU" sz="1700" dirty="0" err="1">
                <a:solidFill>
                  <a:srgbClr val="002060"/>
                </a:solidFill>
              </a:rPr>
              <a:t>лесопожарных</a:t>
            </a:r>
            <a:r>
              <a:rPr lang="ru-RU" sz="1700" dirty="0">
                <a:solidFill>
                  <a:srgbClr val="002060"/>
                </a:solidFill>
              </a:rPr>
              <a:t>, лесопитомнических, лесовосстановительных, лесозаготовительных и др.) экспериментально-опытных полигонов в учебных </a:t>
            </a:r>
            <a:r>
              <a:rPr lang="ru-RU" sz="1700" dirty="0" smtClean="0">
                <a:solidFill>
                  <a:srgbClr val="002060"/>
                </a:solidFill>
              </a:rPr>
              <a:t>лесных хозяйствах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>
                <a:solidFill>
                  <a:srgbClr val="C00000"/>
                </a:solidFill>
              </a:rPr>
              <a:t>обеспечивающих демонстрацию и пропаганду передового опыта и технологий</a:t>
            </a:r>
            <a:r>
              <a:rPr lang="ru-RU" sz="1700" dirty="0">
                <a:solidFill>
                  <a:srgbClr val="002060"/>
                </a:solidFill>
              </a:rPr>
              <a:t>, а также возможность опережающей подготовки элитных рабочих кадров и специалистов</a:t>
            </a:r>
            <a:r>
              <a:rPr lang="ru-RU" sz="1700" dirty="0" smtClean="0">
                <a:solidFill>
                  <a:srgbClr val="002060"/>
                </a:solidFill>
              </a:rPr>
              <a:t>.</a:t>
            </a:r>
            <a:endParaRPr lang="ru-RU" sz="17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1777" y="6494720"/>
            <a:ext cx="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16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СПАСИБО ЗА ВНИМАНИЕ !</a:t>
            </a:r>
          </a:p>
          <a:p>
            <a:pPr marL="0" indent="0" algn="ctr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Ректор ПГТУ, Романов Евгений Михайлович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1777" y="6494720"/>
            <a:ext cx="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17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689" y="80090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Лесной комплекс Российской Федерации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(согласно данным Росстата, Стратегии развития лесного комплекса РФ до 2020 г.,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ОАО «</a:t>
            </a:r>
            <a:r>
              <a:rPr lang="ru-RU" sz="1400" b="1" i="1" dirty="0" err="1" smtClean="0">
                <a:solidFill>
                  <a:srgbClr val="C00000"/>
                </a:solidFill>
              </a:rPr>
              <a:t>НИПИЭИЛеспром</a:t>
            </a:r>
            <a:r>
              <a:rPr lang="ru-RU" sz="1400" b="1" i="1" dirty="0" smtClean="0">
                <a:solidFill>
                  <a:srgbClr val="C00000"/>
                </a:solidFill>
              </a:rPr>
              <a:t>» 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2082" y="454223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Ежегодная потребность в кадрах </a:t>
            </a:r>
            <a:r>
              <a:rPr lang="ru-RU" sz="1200" b="1" dirty="0" smtClean="0">
                <a:solidFill>
                  <a:schemeClr val="tx2"/>
                </a:solidFill>
              </a:rPr>
              <a:t>– </a:t>
            </a:r>
            <a:endParaRPr lang="en-US" sz="1200" b="1" dirty="0" smtClean="0">
              <a:solidFill>
                <a:schemeClr val="tx2"/>
              </a:solidFill>
            </a:endParaRPr>
          </a:p>
          <a:p>
            <a:r>
              <a:rPr lang="ru-RU" sz="1200" b="1" dirty="0" smtClean="0">
                <a:solidFill>
                  <a:schemeClr val="tx2"/>
                </a:solidFill>
              </a:rPr>
              <a:t>25 тыс. чел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2306836"/>
            <a:ext cx="3312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2"/>
                </a:solidFill>
              </a:rPr>
              <a:t>Количество предприятий </a:t>
            </a:r>
            <a:r>
              <a:rPr lang="ru-RU" sz="1200" b="1" dirty="0" smtClean="0">
                <a:solidFill>
                  <a:schemeClr val="tx2"/>
                </a:solidFill>
              </a:rPr>
              <a:t>– </a:t>
            </a:r>
          </a:p>
          <a:p>
            <a:r>
              <a:rPr lang="ru-RU" sz="1200" b="1" dirty="0">
                <a:solidFill>
                  <a:schemeClr val="tx2"/>
                </a:solidFill>
              </a:rPr>
              <a:t>б</a:t>
            </a:r>
            <a:r>
              <a:rPr lang="ru-RU" sz="1200" b="1" dirty="0" smtClean="0">
                <a:solidFill>
                  <a:schemeClr val="tx2"/>
                </a:solidFill>
              </a:rPr>
              <a:t>олее 50 тыс. 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преимущественно мелкие и средние, из </a:t>
            </a:r>
            <a:r>
              <a:rPr lang="ru-RU" sz="1200" b="1" dirty="0">
                <a:solidFill>
                  <a:schemeClr val="tx2"/>
                </a:solidFill>
              </a:rPr>
              <a:t>них </a:t>
            </a:r>
            <a:r>
              <a:rPr lang="ru-RU" sz="1200" b="1" dirty="0" smtClean="0">
                <a:solidFill>
                  <a:schemeClr val="tx2"/>
                </a:solidFill>
              </a:rPr>
              <a:t>около 3000 -лесозаготовительные</a:t>
            </a:r>
          </a:p>
          <a:p>
            <a:pPr algn="ctr"/>
            <a:endParaRPr lang="ru-RU" sz="1200" b="1" dirty="0">
              <a:solidFill>
                <a:schemeClr val="tx2"/>
              </a:solidFill>
            </a:endParaRPr>
          </a:p>
          <a:p>
            <a:r>
              <a:rPr lang="ru-RU" sz="1200" b="1" i="1" dirty="0" smtClean="0">
                <a:solidFill>
                  <a:schemeClr val="tx2"/>
                </a:solidFill>
              </a:rPr>
              <a:t>Годовой оборот 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среднего предприятия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18 млн. </a:t>
            </a:r>
            <a:r>
              <a:rPr lang="ru-RU" sz="1200" b="1" dirty="0" err="1" smtClean="0">
                <a:solidFill>
                  <a:schemeClr val="tx2"/>
                </a:solidFill>
              </a:rPr>
              <a:t>руб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782" y="1444134"/>
            <a:ext cx="290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Запасы лесов в РФ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82 млрд. куб.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м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/</a:t>
            </a:r>
            <a:r>
              <a:rPr lang="en-US" sz="1200" b="1" dirty="0" smtClean="0">
                <a:solidFill>
                  <a:schemeClr val="tx2"/>
                </a:solidFill>
              </a:rPr>
              <a:t> 2</a:t>
            </a:r>
            <a:r>
              <a:rPr lang="ru-RU" sz="1200" b="1" dirty="0" smtClean="0">
                <a:solidFill>
                  <a:schemeClr val="tx2"/>
                </a:solidFill>
              </a:rPr>
              <a:t>2 % мировых запасов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783" y="196350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Ежегодный объем заготовки древесины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176 млн. куб.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м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/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5 % мирового объема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0074" y="150677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Лесной комплекс в экономике РФ</a:t>
            </a:r>
          </a:p>
          <a:p>
            <a:endParaRPr lang="ru-RU" sz="1200" b="1" dirty="0">
              <a:solidFill>
                <a:schemeClr val="tx2"/>
              </a:solidFill>
            </a:endParaRPr>
          </a:p>
          <a:p>
            <a:r>
              <a:rPr lang="ru-RU" sz="1200" b="1" i="1" dirty="0" smtClean="0">
                <a:solidFill>
                  <a:schemeClr val="tx2"/>
                </a:solidFill>
              </a:rPr>
              <a:t>ВВП комплекса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0,709 трлн.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err="1" smtClean="0">
                <a:solidFill>
                  <a:schemeClr val="tx2"/>
                </a:solidFill>
              </a:rPr>
              <a:t>руб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/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1,3% ВВП страны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455" y="2924944"/>
            <a:ext cx="4185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Примерное распределение численности рабочих по отраслям лесного комплекса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3" y="3664536"/>
            <a:ext cx="2400041" cy="22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46" y="3715964"/>
            <a:ext cx="274610" cy="211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49756" y="3719875"/>
            <a:ext cx="2828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Лесозаготовки и лесопиление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249756" y="4089207"/>
            <a:ext cx="2828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Деревопереработка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249756" y="4542231"/>
            <a:ext cx="2828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Технический сервис машин и оборудования</a:t>
            </a:r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307094" y="5162708"/>
            <a:ext cx="2828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ЦБП и лесохимия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272120" y="5553165"/>
            <a:ext cx="2828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Лесное хозяйство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5700074" y="376604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tx2"/>
                </a:solidFill>
              </a:rPr>
              <a:t>Численность </a:t>
            </a:r>
            <a:r>
              <a:rPr lang="ru-RU" sz="1200" b="1" i="1" dirty="0">
                <a:solidFill>
                  <a:schemeClr val="tx2"/>
                </a:solidFill>
              </a:rPr>
              <a:t>рабочих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 среднего предприятия</a:t>
            </a:r>
            <a:r>
              <a:rPr lang="ru-RU" sz="1200" b="1" dirty="0" smtClean="0">
                <a:solidFill>
                  <a:schemeClr val="tx2"/>
                </a:solidFill>
              </a:rPr>
              <a:t> - 20 чел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58113" y="515378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Ежегодный выпуск рабочих кадров и специалистов среднего звена в учреждениях </a:t>
            </a:r>
            <a:r>
              <a:rPr lang="ru-RU" sz="1200" b="1" dirty="0" err="1" smtClean="0">
                <a:solidFill>
                  <a:schemeClr val="accent2">
                    <a:lumMod val="75000"/>
                  </a:schemeClr>
                </a:solidFill>
              </a:rPr>
              <a:t>СПО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</a:rPr>
              <a:t>– 20 тыс. чел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362" y="422770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26</a:t>
            </a:r>
            <a:r>
              <a:rPr lang="en-US" sz="1200" dirty="0" smtClean="0"/>
              <a:t>%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616923" y="486539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34</a:t>
            </a:r>
            <a:r>
              <a:rPr lang="en-US" sz="1200" dirty="0" smtClean="0"/>
              <a:t>%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41355" y="454223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10</a:t>
            </a:r>
            <a:r>
              <a:rPr lang="en-US" sz="1200" dirty="0" smtClean="0"/>
              <a:t>%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812235" y="4227705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8</a:t>
            </a:r>
            <a:r>
              <a:rPr lang="en-US" sz="1200" dirty="0" smtClean="0"/>
              <a:t>%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31640" y="3996874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22</a:t>
            </a:r>
            <a:r>
              <a:rPr lang="en-US" sz="1200" dirty="0"/>
              <a:t>%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141777" y="6494720"/>
            <a:ext cx="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0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Обеспечение прикладных квалификаций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87305264"/>
              </p:ext>
            </p:extLst>
          </p:nvPr>
        </p:nvGraphicFramePr>
        <p:xfrm>
          <a:off x="-180528" y="1484784"/>
          <a:ext cx="458428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72862470"/>
              </p:ext>
            </p:extLst>
          </p:nvPr>
        </p:nvGraphicFramePr>
        <p:xfrm>
          <a:off x="3347864" y="1659422"/>
          <a:ext cx="6096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1777" y="6494720"/>
            <a:ext cx="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15259" y="1664147"/>
            <a:ext cx="5113882" cy="4896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22337"/>
              </a:avLst>
            </a:prstTxWarp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процессы эффективного формирования прикладных квалификаций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1846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Взаимодействие с ключевыми работодателями</a:t>
            </a:r>
            <a:endParaRPr lang="ru-RU" sz="2000" i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0459996"/>
              </p:ext>
            </p:extLst>
          </p:nvPr>
        </p:nvGraphicFramePr>
        <p:xfrm>
          <a:off x="4363066" y="1988840"/>
          <a:ext cx="4752528" cy="405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0899" y="2257169"/>
            <a:ext cx="29523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tx2"/>
                </a:solidFill>
              </a:rPr>
              <a:t>Цель трёхстороннего взаимодействия – ускоренное и опережающее </a:t>
            </a:r>
            <a:r>
              <a:rPr lang="ru-RU" sz="2000" b="1" i="1" dirty="0" smtClean="0">
                <a:solidFill>
                  <a:srgbClr val="C00000"/>
                </a:solidFill>
              </a:rPr>
              <a:t>реагирование образовательных учреждений</a:t>
            </a:r>
            <a:r>
              <a:rPr lang="ru-RU" sz="2000" b="1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 smtClean="0">
                <a:solidFill>
                  <a:schemeClr val="tx2"/>
                </a:solidFill>
              </a:rPr>
              <a:t>на изменение реальных потребностей в рабочих кадрах предприятий отрасли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851920" y="2130318"/>
            <a:ext cx="1944216" cy="1370690"/>
          </a:xfrm>
          <a:prstGeom prst="wedgeRoundRectCallout">
            <a:avLst>
              <a:gd name="adj1" fmla="val 60043"/>
              <a:gd name="adj2" fmla="val 150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Реализация государственной политики, сглаживание антагонизмов между образовательными учреждениями и работодателями</a:t>
            </a:r>
            <a:endParaRPr lang="ru-RU" sz="12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851920" y="3557527"/>
            <a:ext cx="2145018" cy="720080"/>
          </a:xfrm>
          <a:prstGeom prst="wedgeRoundRectCallout">
            <a:avLst>
              <a:gd name="adj1" fmla="val 28856"/>
              <a:gd name="adj2" fmla="val 769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Формулирование условий реализации актуальных образовательных программ</a:t>
            </a:r>
            <a:endParaRPr lang="ru-RU" sz="12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220072" y="5718301"/>
            <a:ext cx="2448272" cy="720080"/>
          </a:xfrm>
          <a:prstGeom prst="wedgeRoundRectCallout">
            <a:avLst>
              <a:gd name="adj1" fmla="val 48348"/>
              <a:gd name="adj2" fmla="val -1236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Формулирование текущих и перспективных кадровых ожиданий предприятий отрасли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141777" y="6494720"/>
            <a:ext cx="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7007"/>
            <a:ext cx="8229600" cy="1143000"/>
          </a:xfrm>
        </p:spPr>
        <p:txBody>
          <a:bodyPr/>
          <a:lstStyle/>
          <a:p>
            <a:r>
              <a:rPr lang="ru-RU" sz="3200" dirty="0"/>
              <a:t>Основные функции отраслевых межрегиональных ресурсных центров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3053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2420888"/>
            <a:ext cx="8229600" cy="4021907"/>
          </a:xfrm>
        </p:spPr>
        <p:txBody>
          <a:bodyPr/>
          <a:lstStyle/>
          <a:p>
            <a:r>
              <a:rPr lang="ru-RU" sz="2400" dirty="0"/>
              <a:t>Обеспечение эффективного трёхстороннего взаимодействия между органами государственной власти работодателями  и образовательными учреждениями</a:t>
            </a:r>
          </a:p>
          <a:p>
            <a:r>
              <a:rPr lang="ru-RU" sz="2400" dirty="0"/>
              <a:t>Целевая опережающая подготовка рабочих кадров и специалистов</a:t>
            </a:r>
          </a:p>
          <a:p>
            <a:r>
              <a:rPr lang="ru-RU" sz="2400" dirty="0"/>
              <a:t>Элитная подготовка  специалистов по  индивидуальным образовательным траекториям</a:t>
            </a:r>
          </a:p>
          <a:p>
            <a:r>
              <a:rPr lang="ru-RU" sz="2400" dirty="0"/>
              <a:t>Формирование современной методической и </a:t>
            </a:r>
            <a:br>
              <a:rPr lang="ru-RU" sz="2400" dirty="0"/>
            </a:br>
            <a:r>
              <a:rPr lang="ru-RU" sz="2400" dirty="0"/>
              <a:t>материально-технической базы учебного процесса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141777" y="6494720"/>
            <a:ext cx="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57150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Система взаимодействия ПГТУ с ведущими работодателями лесного хозяйства России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1777" y="6494720"/>
            <a:ext cx="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6363" y="1600200"/>
            <a:ext cx="79712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731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79512" y="1556792"/>
            <a:ext cx="5688632" cy="20162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3864" y="4077072"/>
            <a:ext cx="3725119" cy="252028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519200" y="84890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Демонстрационные предприятия – основа инновационного развития отрасли и база для подготовки элитных рабочих кадров  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03362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11" y="1756375"/>
            <a:ext cx="2703793" cy="209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O:\МОРЦ\Волдаев\Новая папка (2)\DSC_03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46" y="3847253"/>
            <a:ext cx="3634598" cy="246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4160730"/>
            <a:ext cx="6391226" cy="584775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«Передовые» («Выставочные») предприятия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 участием ключевых работодателей (</a:t>
            </a:r>
            <a:r>
              <a:rPr lang="ru-RU" sz="1600" b="1" dirty="0" err="1" smtClean="0">
                <a:solidFill>
                  <a:srgbClr val="C00000"/>
                </a:solidFill>
              </a:rPr>
              <a:t>Четра-Форест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en-US" sz="1600" b="1" dirty="0" smtClean="0">
                <a:solidFill>
                  <a:srgbClr val="C00000"/>
                </a:solidFill>
              </a:rPr>
              <a:t>John Deere</a:t>
            </a:r>
            <a:r>
              <a:rPr lang="ru-RU" sz="1600" b="1" dirty="0" smtClean="0">
                <a:solidFill>
                  <a:srgbClr val="C00000"/>
                </a:solidFill>
              </a:rPr>
              <a:t> и др.)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0325" y="2231856"/>
            <a:ext cx="2088231" cy="626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Система мониторинга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434" y="4139663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Функции</a:t>
            </a:r>
          </a:p>
          <a:p>
            <a:pPr algn="ctr"/>
            <a:endParaRPr lang="ru-RU" sz="1200" b="1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- Демонстрация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- Пропаганда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- Опережающая подготовка элитных рабочих кадров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6013094" y="2390399"/>
            <a:ext cx="576064" cy="308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958108" y="367171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99892" y="2073867"/>
            <a:ext cx="194421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rgbClr val="C00000"/>
                </a:solidFill>
              </a:rPr>
              <a:t>Задачи профобразования</a:t>
            </a:r>
          </a:p>
          <a:p>
            <a:pPr marL="228600" indent="-228600">
              <a:buAutoNum type="arabicPeriod"/>
            </a:pPr>
            <a:r>
              <a:rPr lang="ru-RU" sz="1000" dirty="0" smtClean="0"/>
              <a:t>Формирование личности</a:t>
            </a:r>
          </a:p>
          <a:p>
            <a:pPr marL="228600" indent="-228600">
              <a:buAutoNum type="arabicPeriod"/>
            </a:pPr>
            <a:r>
              <a:rPr lang="ru-RU" sz="1000" dirty="0" smtClean="0"/>
              <a:t>Удовлетворение спроса работодателей</a:t>
            </a:r>
            <a:endParaRPr lang="ru-RU" sz="1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2726" y="2073867"/>
            <a:ext cx="29523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rgbClr val="C00000"/>
                </a:solidFill>
              </a:rPr>
              <a:t>Ожидания работодателей</a:t>
            </a:r>
          </a:p>
          <a:p>
            <a:pPr marL="228600" indent="-228600">
              <a:buAutoNum type="arabicPeriod"/>
            </a:pPr>
            <a:r>
              <a:rPr lang="ru-RU" sz="1000" dirty="0" smtClean="0"/>
              <a:t>100%-</a:t>
            </a:r>
            <a:r>
              <a:rPr lang="ru-RU" sz="1000" dirty="0" err="1" smtClean="0"/>
              <a:t>ная</a:t>
            </a:r>
            <a:r>
              <a:rPr lang="ru-RU" sz="1000" dirty="0" smtClean="0"/>
              <a:t> готовность рабочих кадров</a:t>
            </a:r>
          </a:p>
          <a:p>
            <a:pPr marL="228600" indent="-228600">
              <a:buAutoNum type="arabicPeriod"/>
            </a:pPr>
            <a:r>
              <a:rPr lang="ru-RU" sz="1000" dirty="0" smtClean="0"/>
              <a:t>Отсутствие у работодателя «отдельных» затрат на подготовку кадров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8141777" y="6494720"/>
            <a:ext cx="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728" y="764703"/>
            <a:ext cx="853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Учебные полигоны и модульная система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формирования профессиональных компетенций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09002"/>
            <a:ext cx="7416825" cy="509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12471" y="1793032"/>
            <a:ext cx="15240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ФОРМИРУЕМЫЕ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КОМПЕТЕНЦИИ</a:t>
            </a:r>
          </a:p>
          <a:p>
            <a:endParaRPr lang="ru-RU" sz="1600" b="1" dirty="0">
              <a:solidFill>
                <a:srgbClr val="C00000"/>
              </a:solidFill>
            </a:endParaRPr>
          </a:p>
          <a:p>
            <a:r>
              <a:rPr lang="ru-RU" sz="1200" b="1" dirty="0" smtClean="0">
                <a:solidFill>
                  <a:schemeClr val="tx2"/>
                </a:solidFill>
              </a:rPr>
              <a:t>1</a:t>
            </a:r>
            <a:r>
              <a:rPr lang="ru-RU" sz="1200" b="1" dirty="0">
                <a:solidFill>
                  <a:schemeClr val="tx2"/>
                </a:solidFill>
              </a:rPr>
              <a:t>. Выполнение работ по валке, обрезке сучьев, раскряжевке с максимальной эффективностью</a:t>
            </a:r>
            <a:endParaRPr lang="ru-RU" sz="1200" dirty="0">
              <a:solidFill>
                <a:schemeClr val="tx2"/>
              </a:solidFill>
            </a:endParaRPr>
          </a:p>
          <a:p>
            <a:r>
              <a:rPr lang="ru-RU" sz="1200" b="1" dirty="0" smtClean="0">
                <a:solidFill>
                  <a:schemeClr val="tx2"/>
                </a:solidFill>
              </a:rPr>
              <a:t>2</a:t>
            </a:r>
            <a:r>
              <a:rPr lang="ru-RU" sz="1200" b="1" dirty="0">
                <a:solidFill>
                  <a:schemeClr val="tx2"/>
                </a:solidFill>
              </a:rPr>
              <a:t>. Выполнение работ по Ежесменному обслуживанию</a:t>
            </a:r>
            <a:endParaRPr lang="ru-RU" sz="1200" dirty="0">
              <a:solidFill>
                <a:schemeClr val="tx2"/>
              </a:solidFill>
            </a:endParaRPr>
          </a:p>
          <a:p>
            <a:r>
              <a:rPr lang="ru-RU" sz="1200" b="1" dirty="0" smtClean="0">
                <a:solidFill>
                  <a:schemeClr val="tx2"/>
                </a:solidFill>
              </a:rPr>
              <a:t>3</a:t>
            </a:r>
            <a:r>
              <a:rPr lang="ru-RU" sz="1200" b="1" dirty="0">
                <a:solidFill>
                  <a:schemeClr val="tx2"/>
                </a:solidFill>
              </a:rPr>
              <a:t>. Выполнение работ по перебазировке на небольшие </a:t>
            </a:r>
            <a:r>
              <a:rPr lang="ru-RU" sz="1200" b="1" dirty="0" smtClean="0">
                <a:solidFill>
                  <a:schemeClr val="tx2"/>
                </a:solidFill>
              </a:rPr>
              <a:t>расстояния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4483" y="6500020"/>
            <a:ext cx="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8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2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052991" y="3258491"/>
            <a:ext cx="1872208" cy="936104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indent="354013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ru-RU" sz="15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9135" y="3711175"/>
            <a:ext cx="914400" cy="914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indent="354013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ru-RU" sz="15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3031" y="2991095"/>
            <a:ext cx="1512168" cy="36004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indent="354013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ru-RU" sz="15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8855" y="5495869"/>
            <a:ext cx="3636404" cy="715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Теоретическое обучение в учреждениях СПО и ВПО по программам обучения организации процессов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32910" y="3969060"/>
            <a:ext cx="3157015" cy="1123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Теоретическое и практическое обучение в учреждениях СПО и ВПО по программам обучения специалистов в области работы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с современной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лесозаготовительной техникой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61634" y="2199007"/>
            <a:ext cx="2628292" cy="1328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Теоретическое и практическое обучение в учреждениях СПО и ВПО по программам обучения специалистов высшего уровня в области работы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с современной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лесозаготовительной техникой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717287" y="1910975"/>
            <a:ext cx="827329" cy="43424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354013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ru-RU" sz="15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8863" y="407121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Количество обучающихся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1335" y="5141178"/>
            <a:ext cx="2029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Квалификационный отбор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Стрелка вверх 18"/>
          <p:cNvSpPr/>
          <p:nvPr/>
        </p:nvSpPr>
        <p:spPr>
          <a:xfrm>
            <a:off x="3550579" y="5078128"/>
            <a:ext cx="288032" cy="4030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354013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ru-RU" sz="15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20" name="Стрелка вверх 19"/>
          <p:cNvSpPr/>
          <p:nvPr/>
        </p:nvSpPr>
        <p:spPr>
          <a:xfrm>
            <a:off x="3550083" y="3565963"/>
            <a:ext cx="288032" cy="4030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354013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ru-RU" sz="15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7107" y="3608974"/>
            <a:ext cx="203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Квалификационный отбор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5652120" y="5265036"/>
            <a:ext cx="2881591" cy="146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82849" y="5564627"/>
            <a:ext cx="151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Массовое учебно-производственное оборудование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2094" y="3879532"/>
            <a:ext cx="1781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Учебные тренажеры, передаваемы техникумам во временное пользование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5544616" y="3702143"/>
            <a:ext cx="3026596" cy="275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50544" y="2226318"/>
            <a:ext cx="19897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Учебно-опытные полигоны, дорогостоящие симуляторы и реальное производственное оборудование (элитные техникумы и головное учреждение ВПО)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092280" y="155679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57024" y="5500219"/>
            <a:ext cx="1269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Курсы мастеров,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трактористов-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машинистов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89597" y="3969060"/>
            <a:ext cx="1237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Трактористы на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трелевке,</a:t>
            </a:r>
          </a:p>
          <a:p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</a:rPr>
              <a:t>лесопожарного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оборудования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85108" y="2355186"/>
            <a:ext cx="1595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Операторы много-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операционной техники,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сервисные </a:t>
            </a:r>
          </a:p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механики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2049" y="1894847"/>
            <a:ext cx="369332" cy="3669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Сертификация квалификаций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828855" y="3726543"/>
            <a:ext cx="313920" cy="163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354013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ru-RU" sz="15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828855" y="5227980"/>
            <a:ext cx="342480" cy="139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354013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ru-RU" sz="15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843120" y="1922105"/>
            <a:ext cx="394742" cy="16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354013" algn="just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endParaRPr lang="ru-RU" sz="15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597" y="855343"/>
            <a:ext cx="7597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Многоуровневая система </a:t>
            </a:r>
            <a:r>
              <a:rPr lang="ru-RU" b="1" dirty="0">
                <a:solidFill>
                  <a:srgbClr val="C00000"/>
                </a:solidFill>
              </a:rPr>
              <a:t>профессиональной ориентации и </a:t>
            </a:r>
            <a:r>
              <a:rPr lang="ru-RU" b="1" dirty="0" smtClean="0">
                <a:solidFill>
                  <a:srgbClr val="C00000"/>
                </a:solidFill>
              </a:rPr>
              <a:t>подготовки рабочих кадров для лесного комплекса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20887" y="1823963"/>
            <a:ext cx="3291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Сертификации квалификации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41777" y="6494720"/>
            <a:ext cx="58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Основные функции отраслевых межрегиональных ресурсных центров</a:t>
            </a:r>
          </a:p>
        </p:txBody>
      </p:sp>
    </p:spTree>
    <p:extLst>
      <p:ext uri="{BB962C8B-B14F-4D97-AF65-F5344CB8AC3E}">
        <p14:creationId xmlns:p14="http://schemas.microsoft.com/office/powerpoint/2010/main" val="113806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917</Words>
  <Application>Microsoft Office PowerPoint</Application>
  <PresentationFormat>Экран (4:3)</PresentationFormat>
  <Paragraphs>178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1_Тема Office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функции отраслевых межрегиональных ресурсных центров</vt:lpstr>
      <vt:lpstr>Система взаимодействия ПГТУ с ведущими работодателями лесного хозяйства России</vt:lpstr>
      <vt:lpstr>Презентация PowerPoint</vt:lpstr>
      <vt:lpstr>Презентация PowerPoint</vt:lpstr>
      <vt:lpstr>Презентация PowerPoint</vt:lpstr>
      <vt:lpstr>Задел ПГТУ по целевой опережающей подготовке специалистов и рабочих кадров для лесного комплекса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Марийский государственный технический университет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service</dc:creator>
  <cp:lastModifiedBy>service</cp:lastModifiedBy>
  <cp:revision>232</cp:revision>
  <cp:lastPrinted>2012-10-20T11:47:25Z</cp:lastPrinted>
  <dcterms:created xsi:type="dcterms:W3CDTF">2012-01-21T07:20:41Z</dcterms:created>
  <dcterms:modified xsi:type="dcterms:W3CDTF">2012-10-20T11:47:26Z</dcterms:modified>
</cp:coreProperties>
</file>