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8" r:id="rId2"/>
    <p:sldId id="288" r:id="rId3"/>
    <p:sldId id="286" r:id="rId4"/>
    <p:sldId id="296" r:id="rId5"/>
    <p:sldId id="290" r:id="rId6"/>
    <p:sldId id="256" r:id="rId7"/>
    <p:sldId id="294" r:id="rId8"/>
    <p:sldId id="270" r:id="rId9"/>
    <p:sldId id="292" r:id="rId10"/>
    <p:sldId id="273" r:id="rId11"/>
    <p:sldId id="274" r:id="rId12"/>
    <p:sldId id="297" r:id="rId13"/>
    <p:sldId id="300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006600"/>
    <a:srgbClr val="003300"/>
    <a:srgbClr val="C0C04C"/>
    <a:srgbClr val="006666"/>
    <a:srgbClr val="9A9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57" autoAdjust="0"/>
    <p:restoredTop sz="96137" autoAdjust="0"/>
  </p:normalViewPr>
  <p:slideViewPr>
    <p:cSldViewPr>
      <p:cViewPr>
        <p:scale>
          <a:sx n="110" d="100"/>
          <a:sy n="110" d="100"/>
        </p:scale>
        <p:origin x="-72" y="16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CC08A4-BD43-4D7F-86B7-B8E2F2BB176C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8CB5DA3-32CC-4B60-8FA8-32CE9471524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60900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769216-2529-4AA7-9476-1C149F2276F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048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7FB4C5-4582-4DD2-98BA-0BAA1B3B2AE0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5567E-F5AF-4406-B62F-CCF1DC31A75B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89460-9C33-4679-A0F1-981BF6F9A3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F3C17-C6B1-408C-A9D2-2227634D8E4A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C179D-DD0C-41EE-A6D2-32FDF068D8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E97D8-1E6E-469A-A980-01DDF2EAE5C4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EE7FA-8D75-4663-A23C-59E9A8DDD7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FAA7E-161E-4194-9D5B-39B4E8B69804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55D5D-C73A-4B57-9B03-CAC86A935A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6B617-15C3-4247-9692-04197388EAA8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59528-64C7-4D74-B53F-EDB267FB793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CF8F8-19CC-424E-A01A-75CF564D4553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4CA31-05AD-4B2D-BE19-17D71FD3608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3740E-BFA8-4A24-B282-2A31824D675A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5029E-2743-443E-A633-0336A73AE3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B65A7-8A4C-4795-8036-832E8E9FD4FE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456FBB-8318-44CB-A491-969C73CEFA2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F581B-0902-42C2-A39A-F1291C31AFD6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04AEA-F6F6-4BBF-801D-4D897AC48E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4614-F32A-43D9-940A-8D34C43DFE81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C390B-9CB5-4FE1-97A8-65D83D23D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F82F9-13A9-462E-A4FB-1C9685AC2BEF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1BE87-CA29-46DE-862E-BD6A9EB49C6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17999">
              <a:schemeClr val="accent4">
                <a:lumMod val="40000"/>
                <a:lumOff val="60000"/>
              </a:schemeClr>
            </a:gs>
            <a:gs pos="36000">
              <a:schemeClr val="accent3">
                <a:lumMod val="20000"/>
                <a:lumOff val="80000"/>
              </a:schemeClr>
            </a:gs>
            <a:gs pos="61000">
              <a:schemeClr val="accent3">
                <a:lumMod val="40000"/>
                <a:lumOff val="60000"/>
              </a:schemeClr>
            </a:gs>
            <a:gs pos="82001">
              <a:schemeClr val="accent3">
                <a:lumMod val="40000"/>
                <a:lumOff val="60000"/>
              </a:schemeClr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C6AE4A-3323-4162-985E-F144268E5C27}" type="datetimeFigureOut">
              <a:rPr lang="ru-RU"/>
              <a:pPr>
                <a:defRPr/>
              </a:pPr>
              <a:t>10.06.2013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BAE35E-F1AF-49D8-964E-71FFED3C90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95373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953735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jpeg"/><Relationship Id="rId7" Type="http://schemas.openxmlformats.org/officeDocument/2006/relationships/image" Target="../media/image2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1.jpeg"/><Relationship Id="rId4" Type="http://schemas.openxmlformats.org/officeDocument/2006/relationships/image" Target="../media/image24.jpeg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Relationship Id="rId9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panferov@mgul.ac.ru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upload.wikimedia.org/wikipedia/commons/7/77/Map_of_Russian_districts,_2010-01-19.svg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>
            <a:off x="3924300" y="404813"/>
            <a:ext cx="48958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675688" y="115888"/>
            <a:ext cx="0" cy="381793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459788" y="115888"/>
            <a:ext cx="0" cy="278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187624" y="836712"/>
            <a:ext cx="6736972" cy="1938992"/>
          </a:xfrm>
          <a:prstGeom prst="rect">
            <a:avLst/>
          </a:prstGeom>
          <a:scene3d>
            <a:camera prst="perspectiveLef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3">
                <a:satMod val="300000"/>
              </a:schemeClr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Московский государственный университет леса 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323850" y="5300663"/>
            <a:ext cx="0" cy="136842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07950" y="6381750"/>
            <a:ext cx="16192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5" name="Picture 29" descr="LOGO_MGU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58" name="Прямоугольник 57"/>
          <p:cNvSpPr/>
          <p:nvPr/>
        </p:nvSpPr>
        <p:spPr>
          <a:xfrm>
            <a:off x="1115616" y="3789040"/>
            <a:ext cx="7416800" cy="13849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Научно-методическая конференция</a:t>
            </a:r>
          </a:p>
          <a:p>
            <a:pPr algn="ctr"/>
            <a:r>
              <a:rPr lang="ru-RU" sz="2800" b="1" dirty="0" smtClean="0">
                <a:solidFill>
                  <a:srgbClr val="003300"/>
                </a:solidFill>
              </a:rPr>
              <a:t> «Эколого-правовые проблемы устойчивого развития поселений»</a:t>
            </a:r>
            <a:endParaRPr lang="ru-RU" sz="2800" b="1" dirty="0">
              <a:solidFill>
                <a:srgbClr val="003300"/>
              </a:solidFill>
            </a:endParaRPr>
          </a:p>
        </p:txBody>
      </p:sp>
      <p:sp>
        <p:nvSpPr>
          <p:cNvPr id="14345" name="TextBox 61"/>
          <p:cNvSpPr txBox="1">
            <a:spLocks noChangeArrowheads="1"/>
          </p:cNvSpPr>
          <p:nvPr/>
        </p:nvSpPr>
        <p:spPr bwMode="auto">
          <a:xfrm>
            <a:off x="3414830" y="5516563"/>
            <a:ext cx="22016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7 июня 2013 года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"/>
          <p:cNvSpPr>
            <a:spLocks noChangeArrowheads="1"/>
          </p:cNvSpPr>
          <p:nvPr/>
        </p:nvSpPr>
        <p:spPr bwMode="auto">
          <a:xfrm>
            <a:off x="1187450" y="0"/>
            <a:ext cx="7524750" cy="1135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E8A2"/>
              </a:gs>
              <a:gs pos="64999">
                <a:srgbClr val="E7F8CF"/>
              </a:gs>
              <a:gs pos="100000">
                <a:srgbClr val="EFFDDB"/>
              </a:gs>
            </a:gsLst>
            <a:lin ang="16200000"/>
          </a:gradFill>
          <a:ln w="9525" algn="ctr">
            <a:solidFill>
              <a:srgbClr val="9BBB59"/>
            </a:solidFill>
            <a:round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 lIns="18000" rIns="18000" anchor="ctr"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Научно-образовательный центр </a:t>
            </a:r>
          </a:p>
          <a:p>
            <a:pPr algn="ctr">
              <a:defRPr/>
            </a:pPr>
            <a:r>
              <a:rPr lang="ru-RU" sz="2400" b="1">
                <a:solidFill>
                  <a:srgbClr val="000000"/>
                </a:solidFill>
                <a:latin typeface="Calibri" pitchFamily="34" charset="0"/>
              </a:rPr>
              <a:t>«Лесная биоэнергетика»</a:t>
            </a:r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63" name="Picture 8" descr="&amp;Ecy;&amp;kcy;&amp;scy;&amp;pcy;&amp;iecy;&amp;rcy;&amp;icy;&amp;mcy;&amp;iecy;&amp;ncy;&amp;tcy;&amp;acy;&amp;lcy;&amp;softcy;&amp;ncy;&amp;ycy;&amp;jcy; &amp;scy;&amp;tcy;&amp;iecy;&amp;ncy;&amp;d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204864"/>
            <a:ext cx="2736304" cy="2051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Picture 25" descr="pelets_dre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85" y="4941019"/>
            <a:ext cx="3063687" cy="187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Picture 26" descr="1244696086_gooryashhij-briket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132856"/>
            <a:ext cx="2702398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Picture 27" descr="bricchettatric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013945"/>
            <a:ext cx="2780283" cy="1799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Picture 8" descr="TJ-1410-Chipper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072273"/>
            <a:ext cx="2376264" cy="175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7" name="Рисунок 5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775" y="2060575"/>
            <a:ext cx="15652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Рисунок 5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9063" y="2124075"/>
            <a:ext cx="16510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Рисунок 6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32363" y="2060575"/>
            <a:ext cx="15113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" name="Rectangle 6"/>
          <p:cNvSpPr>
            <a:spLocks noChangeArrowheads="1"/>
          </p:cNvSpPr>
          <p:nvPr/>
        </p:nvSpPr>
        <p:spPr bwMode="auto">
          <a:xfrm>
            <a:off x="1547813" y="4221163"/>
            <a:ext cx="6624637" cy="773112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80000" tIns="72000" rIns="180000" bIns="72000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Основная задача -  энергетическое использование древесной биомассы</a:t>
            </a:r>
          </a:p>
        </p:txBody>
      </p:sp>
      <p:pic>
        <p:nvPicPr>
          <p:cNvPr id="68" name="Picture 29" descr="LOGO_MGUL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476672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59" name="Rectangle 4"/>
          <p:cNvSpPr>
            <a:spLocks noChangeArrowheads="1"/>
          </p:cNvSpPr>
          <p:nvPr/>
        </p:nvSpPr>
        <p:spPr bwMode="auto">
          <a:xfrm>
            <a:off x="1476375" y="1052513"/>
            <a:ext cx="6986588" cy="1016000"/>
          </a:xfrm>
          <a:prstGeom prst="roundRect">
            <a:avLst>
              <a:gd name="adj" fmla="val 30875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Энергетика и энергоснабжение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Рациональное природопользование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Технологии новых возобновляемых источников энергии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Скругленный прямоугольник 114"/>
          <p:cNvSpPr/>
          <p:nvPr/>
        </p:nvSpPr>
        <p:spPr>
          <a:xfrm>
            <a:off x="395288" y="1341438"/>
            <a:ext cx="4895850" cy="28781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Научные направления исследований: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Биолого-почвенные наносистемы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Нанотехнологии композитов с использованием древесины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Наноинженерия в лесном машиностроении и техническом сервисе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Разработка новых типов датчиков и устройств для контроля и управления системами различного назначения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6" name="Рисунок 1" descr="D:\Ершов\фотографии пиролиз древесина 09.09.10\Ель исходная\el-P9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2924175"/>
            <a:ext cx="2297113" cy="1728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74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1341438"/>
            <a:ext cx="2771775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G:\SiC_wood\Bio_buk_SiC\SiC-bio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2997200"/>
            <a:ext cx="1897063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http://www.msfu.ru/info/nano/plazm/img/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4149725"/>
            <a:ext cx="28336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Скругленный прямоугольник 119"/>
          <p:cNvSpPr/>
          <p:nvPr/>
        </p:nvSpPr>
        <p:spPr>
          <a:xfrm>
            <a:off x="179388" y="5949950"/>
            <a:ext cx="3024187" cy="577850"/>
          </a:xfrm>
          <a:prstGeom prst="roundRect">
            <a:avLst>
              <a:gd name="adj" fmla="val 2983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Установка магнетронного разряда с полым катодом</a:t>
            </a:r>
          </a:p>
        </p:txBody>
      </p:sp>
      <p:pic>
        <p:nvPicPr>
          <p:cNvPr id="31751" name="Picture 6" descr="http://www.msfu.ru/info/nano/physmech/img/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475" y="4076700"/>
            <a:ext cx="1657350" cy="124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&amp;Fcy;&amp;ocy;&amp;tcy;&amp;ocy;&amp;gcy;&amp;rcy;&amp;acy;&amp;fcy;&amp;icy;&amp;yacy; &amp;scy; &amp;ecy;&amp;lcy;&amp;iecy;&amp;kcy;&amp;tcy;&amp;rcy;&amp;ocy;&amp;ncy;&amp;ncy;&amp;ocy;&amp;gcy;&amp;ocy; &amp;mcy;&amp;icy;&amp;kcy;&amp;rcy;&amp;ocy;&amp;scy;&amp;kcy;&amp;ocy;&amp;pcy;&amp;acy; &amp;zcy;&amp;acy;&amp;pcy;&amp;ocy;&amp;lcy;&amp;ncy;&amp;iecy;&amp;ncy;&amp;icy;&amp;yacy; &amp;kcy;&amp;acy;&amp;ncy;&amp;acy;&amp;vcy;&amp;ocy;&amp;kcy; &amp;acy;&amp;lcy;&amp;yucy;&amp;mcy;&amp;icy;&amp;ncy;&amp;icy;&amp;iecy;&amp;mcy; &amp;scy; &amp;pcy;&amp;ocy;&amp;pcy;&amp;iecy;&amp;rcy;&amp;iecy;&amp;chcy;&amp;ncy;&amp;ycy;&amp;mcy;&amp;icy; &amp;rcy;&amp;acy;&amp;zcy;&amp;mcy;&amp;iecy;&amp;rcy;&amp;acy;&amp;mcy;&amp;icy; 0.8 - 1.0 &amp;mcy;&amp;kcy;&amp;mcy; &amp;icy; &amp;gcy;&amp;lcy;&amp;ucy;&amp;bcy;&amp;icy;&amp;ncy;&amp;ocy;&amp;jcy; 5 &amp;mcy;&amp;kcy;&amp;mcy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5373688"/>
            <a:ext cx="1655763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" name="Скругленный прямоугольник 122"/>
          <p:cNvSpPr/>
          <p:nvPr/>
        </p:nvSpPr>
        <p:spPr>
          <a:xfrm>
            <a:off x="4989513" y="4927600"/>
            <a:ext cx="4168775" cy="19272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Центры коллективного пользования: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/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Плазменные технологии микро- и наноплёнок»;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«Центр физико-механических испытаний древесины»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0" name="Скругленный прямоугольник 169"/>
          <p:cNvSpPr/>
          <p:nvPr/>
        </p:nvSpPr>
        <p:spPr>
          <a:xfrm>
            <a:off x="1208088" y="188913"/>
            <a:ext cx="6748462" cy="1058862"/>
          </a:xfrm>
          <a:prstGeom prst="roundRect">
            <a:avLst>
              <a:gd name="adj" fmla="val 403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400" b="1">
                <a:solidFill>
                  <a:schemeClr val="tx1"/>
                </a:solidFill>
                <a:cs typeface="Arial" charset="0"/>
              </a:rPr>
              <a:t>Научно-образовательный центр «Нанотехнологии в лесном комплексе»</a:t>
            </a:r>
          </a:p>
        </p:txBody>
      </p:sp>
      <p:pic>
        <p:nvPicPr>
          <p:cNvPr id="169" name="Picture 10" descr="http://www.msfu.ru/info/science/conf/nnlk2011/0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18083" y="124781"/>
            <a:ext cx="1184885" cy="1208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29" descr="LOGO_MGUL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>
            <a:off x="1908175" y="1484313"/>
            <a:ext cx="7235825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748713" y="0"/>
            <a:ext cx="0" cy="381635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459788" y="115888"/>
            <a:ext cx="0" cy="278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23850" y="5300663"/>
            <a:ext cx="0" cy="136842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07950" y="6381750"/>
            <a:ext cx="16192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5" name="Picture 29" descr="LOGO_MGU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32775" name="TextBox 57"/>
          <p:cNvSpPr txBox="1">
            <a:spLocks noChangeArrowheads="1"/>
          </p:cNvSpPr>
          <p:nvPr/>
        </p:nvSpPr>
        <p:spPr bwMode="auto">
          <a:xfrm>
            <a:off x="915988" y="404813"/>
            <a:ext cx="82280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МИНИСТЕРСТВО ОБРАЗОВАНИЯ И НАУКИ РОССИЙСКОЙ ФЕДЕРАЦИИ</a:t>
            </a:r>
          </a:p>
          <a:p>
            <a:pPr algn="ctr"/>
            <a:endParaRPr lang="ru-RU" sz="12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ФЕДЕРАЛЬНОЕ ГОСУДАРСТВЕННОЕ БЮДЖЕТНОЕ ОБРАЗОВАТЕЛЬНОЕ УЧРЕЖДЕНИЕ</a:t>
            </a:r>
          </a:p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ВЫСШЕГО ПРОФЕССИОНАЛЬНОГО ОБРАЗОВАНИЯ </a:t>
            </a:r>
          </a:p>
          <a:p>
            <a:pPr algn="ctr"/>
            <a:r>
              <a:rPr lang="ru-RU" sz="1200" b="1">
                <a:latin typeface="Times New Roman" pitchFamily="18" charset="0"/>
                <a:cs typeface="Times New Roman" pitchFamily="18" charset="0"/>
              </a:rPr>
              <a:t>«МОСКОВСКИЙ ГОСУДАРСТВЕННЫЙ УНИВЕРСИТЕТ ЛЕСА»</a:t>
            </a:r>
          </a:p>
        </p:txBody>
      </p:sp>
      <p:sp>
        <p:nvSpPr>
          <p:cNvPr id="64" name="Скругленный прямоугольник 63"/>
          <p:cNvSpPr>
            <a:spLocks noChangeArrowheads="1"/>
          </p:cNvSpPr>
          <p:nvPr/>
        </p:nvSpPr>
        <p:spPr bwMode="auto">
          <a:xfrm>
            <a:off x="239713" y="2281238"/>
            <a:ext cx="8359775" cy="2336800"/>
          </a:xfrm>
          <a:prstGeom prst="roundRect">
            <a:avLst>
              <a:gd name="adj" fmla="val 41741"/>
            </a:avLst>
          </a:prstGeom>
          <a:gradFill rotWithShape="1">
            <a:gsLst>
              <a:gs pos="0">
                <a:srgbClr val="CCE8A2"/>
              </a:gs>
              <a:gs pos="64999">
                <a:srgbClr val="E7F8CF"/>
              </a:gs>
              <a:gs pos="100000">
                <a:srgbClr val="EFFDDB"/>
              </a:gs>
            </a:gsLst>
            <a:lin ang="16200000"/>
          </a:gradFill>
          <a:ln w="9525" algn="ctr">
            <a:solidFill>
              <a:srgbClr val="9BBB59"/>
            </a:solidFill>
            <a:round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 lIns="18000" rIns="18000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«Московский государственный университет леса –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– Национальный исследовательский центр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лесного комплекса»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dk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МГУЛ – НИЦ ЛК</a:t>
            </a:r>
          </a:p>
        </p:txBody>
      </p:sp>
      <p:sp>
        <p:nvSpPr>
          <p:cNvPr id="32777" name="TextBox 64"/>
          <p:cNvSpPr txBox="1">
            <a:spLocks noChangeArrowheads="1"/>
          </p:cNvSpPr>
          <p:nvPr/>
        </p:nvSpPr>
        <p:spPr bwMode="auto">
          <a:xfrm>
            <a:off x="4211638" y="5876925"/>
            <a:ext cx="164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Москва - 2012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1188" y="4868863"/>
            <a:ext cx="8218487" cy="7207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en-US" sz="4400" b="1" i="1" smtClean="0"/>
              <a:t>Thank</a:t>
            </a:r>
            <a:r>
              <a:rPr lang="en-US" sz="3600" b="1" i="1" smtClean="0"/>
              <a:t> </a:t>
            </a:r>
            <a:r>
              <a:rPr lang="en-US" sz="4400" b="1" i="1" smtClean="0"/>
              <a:t>you for attention !</a:t>
            </a:r>
            <a:endParaRPr lang="ru-RU" sz="3600" b="1" i="1" smtClean="0">
              <a:solidFill>
                <a:schemeClr val="accent2"/>
              </a:solidFill>
              <a:latin typeface="Georgia" pitchFamily="18" charset="0"/>
            </a:endParaRPr>
          </a:p>
        </p:txBody>
      </p:sp>
      <p:pic>
        <p:nvPicPr>
          <p:cNvPr id="55" name="Picture 29" descr="LOGO_MGU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755650" y="908050"/>
            <a:ext cx="83518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/>
              <a:t>СПАСИБО ЗА ВНИМАНИЕ !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042988" y="1989138"/>
            <a:ext cx="7343775" cy="2597150"/>
          </a:xfrm>
          <a:prstGeom prst="rect">
            <a:avLst/>
          </a:prstGeom>
          <a:solidFill>
            <a:srgbClr val="99FF66">
              <a:alpha val="66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2400">
              <a:latin typeface="Times New Roman" pitchFamily="18" charset="0"/>
            </a:endParaRPr>
          </a:p>
          <a:p>
            <a:pPr algn="ctr">
              <a:defRPr/>
            </a:pPr>
            <a:r>
              <a:rPr lang="ru-RU" sz="2400" b="1">
                <a:latin typeface="Times New Roman" pitchFamily="18" charset="0"/>
              </a:rPr>
              <a:t>Панферов Виталий Иванович</a:t>
            </a:r>
            <a:r>
              <a:rPr lang="ru-RU" sz="2400"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fr-FR" sz="2400">
                <a:latin typeface="Times New Roman" pitchFamily="18" charset="0"/>
              </a:rPr>
              <a:t>E</a:t>
            </a:r>
            <a:r>
              <a:rPr lang="en-US" sz="2400">
                <a:latin typeface="Times New Roman" pitchFamily="18" charset="0"/>
              </a:rPr>
              <a:t>-</a:t>
            </a:r>
            <a:r>
              <a:rPr lang="fr-FR" sz="2400">
                <a:latin typeface="Times New Roman" pitchFamily="18" charset="0"/>
              </a:rPr>
              <a:t>mail: </a:t>
            </a:r>
            <a:r>
              <a:rPr lang="fr-FR" sz="2400">
                <a:latin typeface="Times New Roman" pitchFamily="18" charset="0"/>
                <a:hlinkClick r:id="rId3"/>
              </a:rPr>
              <a:t>panferov@mgul.ac.ru</a:t>
            </a:r>
            <a:endParaRPr lang="ru-RU" sz="2400">
              <a:latin typeface="Times New Roman" pitchFamily="18" charset="0"/>
            </a:endParaRPr>
          </a:p>
          <a:p>
            <a:pPr algn="ctr">
              <a:defRPr/>
            </a:pPr>
            <a:r>
              <a:rPr lang="ru-RU" sz="2400">
                <a:latin typeface="Times New Roman" pitchFamily="18" charset="0"/>
              </a:rPr>
              <a:t>Тел./Факс: +7 (</a:t>
            </a:r>
            <a:r>
              <a:rPr lang="en-US" sz="2400">
                <a:latin typeface="Times New Roman" pitchFamily="18" charset="0"/>
              </a:rPr>
              <a:t>459</a:t>
            </a:r>
            <a:r>
              <a:rPr lang="ru-RU" sz="2400">
                <a:latin typeface="Times New Roman" pitchFamily="18" charset="0"/>
              </a:rPr>
              <a:t>) </a:t>
            </a:r>
            <a:r>
              <a:rPr lang="en-US" sz="2400">
                <a:latin typeface="Times New Roman" pitchFamily="18" charset="0"/>
              </a:rPr>
              <a:t>581-8191</a:t>
            </a:r>
            <a:endParaRPr lang="ru-RU" sz="2400">
              <a:latin typeface="Times New Roman" pitchFamily="18" charset="0"/>
            </a:endParaRPr>
          </a:p>
          <a:p>
            <a:pPr algn="ctr">
              <a:defRPr/>
            </a:pPr>
            <a:r>
              <a:rPr lang="ru-RU" sz="2400">
                <a:latin typeface="Times New Roman" pitchFamily="18" charset="0"/>
              </a:rPr>
              <a:t>Тел. +7 </a:t>
            </a:r>
            <a:r>
              <a:rPr lang="en-US" sz="2400">
                <a:latin typeface="Times New Roman" pitchFamily="18" charset="0"/>
              </a:rPr>
              <a:t>9=(498)</a:t>
            </a:r>
            <a:r>
              <a:rPr lang="ru-RU" sz="2400">
                <a:latin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</a:rPr>
              <a:t>687-4473</a:t>
            </a:r>
            <a:endParaRPr lang="ru-RU" sz="2400">
              <a:latin typeface="Times New Roman" pitchFamily="18" charset="0"/>
            </a:endParaRPr>
          </a:p>
          <a:p>
            <a:pPr algn="ctr">
              <a:defRPr/>
            </a:pPr>
            <a:r>
              <a:rPr lang="en-US" sz="240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hlinkClick r:id="" action="ppaction://noaction" endSnd="1"/>
              </a:rPr>
              <a:t>www.mgul.ac.ru</a:t>
            </a:r>
            <a:endParaRPr lang="ru-RU" sz="24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algn="ctr">
              <a:defRPr/>
            </a:pPr>
            <a:r>
              <a:rPr lang="ru-RU" sz="2000"/>
              <a:t>        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9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>
            <a:off x="4067175" y="260350"/>
            <a:ext cx="489743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675688" y="476250"/>
            <a:ext cx="0" cy="381635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532813" y="115888"/>
            <a:ext cx="0" cy="278130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56" name="Picture 29" descr="LOGO_MGUL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388" y="188913"/>
            <a:ext cx="863600" cy="11096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58" name="Скругленный прямоугольник 57"/>
          <p:cNvSpPr/>
          <p:nvPr/>
        </p:nvSpPr>
        <p:spPr>
          <a:xfrm>
            <a:off x="2411413" y="333375"/>
            <a:ext cx="5976937" cy="177006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8 факультетов;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52 кафедр (35 выпускающих, 6 гуманитарного, 9 естественнонаучного,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7 экономического, 2 военного профилей);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46 филиалов кафедр на производстве;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Институт подготовки специалистов без отрыва от производства;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Институт дополнительного профессионального образования;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12 учебно-опорных пунктов в 10 субъектах Российской Федерации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3203575" y="2133600"/>
            <a:ext cx="3457575" cy="8080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 научно-исследовательских институтов;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 сертификационных центра;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6 диссертационных советов 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987675" y="2924175"/>
            <a:ext cx="5256213" cy="3746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Щёлковский учебно-опытный лесхоз общей площадью  34 тыс. га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270125" y="3359150"/>
            <a:ext cx="6403975" cy="1157288"/>
          </a:xfrm>
          <a:prstGeom prst="roundRect">
            <a:avLst>
              <a:gd name="adj" fmla="val 3311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Учебно-методическое объединение (УМО) по образованию в области лесного дела в составе 56 российских вузов; </a:t>
            </a:r>
          </a:p>
          <a:p>
            <a:pPr>
              <a:defRPr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Попечительский совет, объединяющий 90 организаций и предприятий лесного,  ракетно-космического комплекса и ряда других отраслей.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07950" y="4581525"/>
            <a:ext cx="8567738" cy="10556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ассоциативной основе на правах стратегических партнёров в университетский комплекс входят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12 отраслевых научно-исследовательских институтов, 18 институтов РАН и РАСХН, 40 зарубежных вузов и научных учреждений, 10 иностранных фирм, а также около 50 крупнейших союзов, ассоциаций, объединений, корпораций, предприятий и инвестиционных компаний России</a:t>
            </a:r>
          </a:p>
        </p:txBody>
      </p:sp>
      <p:sp>
        <p:nvSpPr>
          <p:cNvPr id="53" name="Овал 52"/>
          <p:cNvSpPr/>
          <p:nvPr/>
        </p:nvSpPr>
        <p:spPr>
          <a:xfrm>
            <a:off x="107950" y="1557338"/>
            <a:ext cx="2878138" cy="216852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>
                <a:solidFill>
                  <a:srgbClr val="000000"/>
                </a:solidFill>
                <a:cs typeface="Arial" charset="0"/>
              </a:rPr>
              <a:t>В состав МГУЛ входят</a:t>
            </a:r>
            <a:endParaRPr lang="ru-RU" sz="3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313" y="5732463"/>
            <a:ext cx="8278812" cy="8080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Социальная инфраструктура: студенческий городок – 3000 мест ; спортивно-оздоровительный комплекс (спортзалы, бассейн, профилакторий); база отдыха «Джанхот» (г. Геленджик), детский оздоровительный лагерь, детский сад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AutoShape 3" descr="white_house"/>
          <p:cNvSpPr>
            <a:spLocks noChangeAspect="1" noChangeArrowheads="1"/>
          </p:cNvSpPr>
          <p:nvPr/>
        </p:nvSpPr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6" name="AutoShape 4" descr="white_house"/>
          <p:cNvSpPr>
            <a:spLocks noChangeAspect="1" noChangeArrowheads="1"/>
          </p:cNvSpPr>
          <p:nvPr/>
        </p:nvSpPr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6387" name="Line 13"/>
          <p:cNvSpPr>
            <a:spLocks noChangeShapeType="1"/>
          </p:cNvSpPr>
          <p:nvPr/>
        </p:nvSpPr>
        <p:spPr bwMode="auto">
          <a:xfrm>
            <a:off x="6659563" y="6165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86" name="Rectangle 20"/>
          <p:cNvSpPr>
            <a:spLocks noChangeArrowheads="1"/>
          </p:cNvSpPr>
          <p:nvPr/>
        </p:nvSpPr>
        <p:spPr bwMode="auto">
          <a:xfrm>
            <a:off x="1116013" y="476250"/>
            <a:ext cx="7561262" cy="1081088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b" anchorCtr="1"/>
          <a:lstStyle/>
          <a:p>
            <a:pPr algn="ctr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</a:rPr>
              <a:t>СТРУКТУРА   ОБРАЗОВАТЕЛЬНО-НАУЧНО-ИННОВАЦИОННОГО КОМПЛЕКСА   МОСКОВСКОГО   ГОСУДАРСТВЕННОГО УНИВЕРСИТЕТА   ЛЕСА</a:t>
            </a:r>
          </a:p>
        </p:txBody>
      </p:sp>
      <p:grpSp>
        <p:nvGrpSpPr>
          <p:cNvPr id="16389" name="Group 21"/>
          <p:cNvGrpSpPr>
            <a:grpSpLocks/>
          </p:cNvGrpSpPr>
          <p:nvPr/>
        </p:nvGrpSpPr>
        <p:grpSpPr bwMode="auto">
          <a:xfrm>
            <a:off x="179388" y="1700213"/>
            <a:ext cx="8642350" cy="4392612"/>
            <a:chOff x="158" y="1400"/>
            <a:chExt cx="5489" cy="2598"/>
          </a:xfrm>
        </p:grpSpPr>
        <p:sp>
          <p:nvSpPr>
            <p:cNvPr id="3089" name="Text Box 23"/>
            <p:cNvSpPr txBox="1">
              <a:spLocks noChangeArrowheads="1"/>
            </p:cNvSpPr>
            <p:nvPr/>
          </p:nvSpPr>
          <p:spPr bwMode="auto">
            <a:xfrm>
              <a:off x="1632" y="2162"/>
              <a:ext cx="2541" cy="878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Московский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государственный университет леса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latin typeface="Times New Roman" pitchFamily="18" charset="0"/>
                  <a:cs typeface="Times New Roman" pitchFamily="18" charset="0"/>
                </a:rPr>
                <a:t> (МГУЛ)</a:t>
              </a:r>
            </a:p>
          </p:txBody>
        </p:sp>
        <p:sp>
          <p:nvSpPr>
            <p:cNvPr id="3090" name="AutoShape 24"/>
            <p:cNvSpPr>
              <a:spLocks noChangeArrowheads="1"/>
            </p:cNvSpPr>
            <p:nvPr/>
          </p:nvSpPr>
          <p:spPr bwMode="auto">
            <a:xfrm>
              <a:off x="158" y="1933"/>
              <a:ext cx="952" cy="613"/>
            </a:xfrm>
            <a:prstGeom prst="wedgeRectCallout">
              <a:avLst>
                <a:gd name="adj1" fmla="val 114366"/>
                <a:gd name="adj2" fmla="val 33588"/>
              </a:avLst>
            </a:prstGeom>
            <a:solidFill>
              <a:schemeClr val="accent2">
                <a:lumMod val="75000"/>
                <a:alpha val="23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1" name="AutoShape 25"/>
            <p:cNvSpPr>
              <a:spLocks noChangeArrowheads="1"/>
            </p:cNvSpPr>
            <p:nvPr/>
          </p:nvSpPr>
          <p:spPr bwMode="auto">
            <a:xfrm>
              <a:off x="158" y="2682"/>
              <a:ext cx="1225" cy="592"/>
            </a:xfrm>
            <a:prstGeom prst="wedgeRectCallout">
              <a:avLst>
                <a:gd name="adj1" fmla="val 82049"/>
                <a:gd name="adj2" fmla="val -24947"/>
              </a:avLst>
            </a:prstGeom>
            <a:solidFill>
              <a:schemeClr val="accent6">
                <a:lumMod val="60000"/>
                <a:lumOff val="40000"/>
                <a:alpha val="54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14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2" name="AutoShape 26"/>
            <p:cNvSpPr>
              <a:spLocks noChangeArrowheads="1"/>
            </p:cNvSpPr>
            <p:nvPr/>
          </p:nvSpPr>
          <p:spPr bwMode="auto">
            <a:xfrm>
              <a:off x="2427" y="1503"/>
              <a:ext cx="957" cy="499"/>
            </a:xfrm>
            <a:prstGeom prst="wedgeRectCallout">
              <a:avLst>
                <a:gd name="adj1" fmla="val -10835"/>
                <a:gd name="adj2" fmla="val 76732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chemeClr val="tx1"/>
                  </a:solidFill>
                  <a:latin typeface="Arial" charset="0"/>
                </a:rPr>
                <a:t>Структурные подразделения РАН и РАСХН</a:t>
              </a:r>
            </a:p>
          </p:txBody>
        </p:sp>
        <p:sp>
          <p:nvSpPr>
            <p:cNvPr id="3093" name="AutoShape 27"/>
            <p:cNvSpPr>
              <a:spLocks noChangeArrowheads="1"/>
            </p:cNvSpPr>
            <p:nvPr/>
          </p:nvSpPr>
          <p:spPr bwMode="auto">
            <a:xfrm>
              <a:off x="3424" y="1503"/>
              <a:ext cx="1089" cy="499"/>
            </a:xfrm>
            <a:prstGeom prst="wedgeRectCallout">
              <a:avLst>
                <a:gd name="adj1" fmla="val -35932"/>
                <a:gd name="adj2" fmla="val 90720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300" b="1" dirty="0">
                  <a:solidFill>
                    <a:schemeClr val="tx1"/>
                  </a:solidFill>
                  <a:latin typeface="Arial" charset="0"/>
                </a:rPr>
                <a:t>Международные вузы и научные подразделения</a:t>
              </a:r>
            </a:p>
          </p:txBody>
        </p:sp>
        <p:sp>
          <p:nvSpPr>
            <p:cNvPr id="3094" name="AutoShape 28"/>
            <p:cNvSpPr>
              <a:spLocks noChangeArrowheads="1"/>
            </p:cNvSpPr>
            <p:nvPr/>
          </p:nvSpPr>
          <p:spPr bwMode="auto">
            <a:xfrm>
              <a:off x="4422" y="2501"/>
              <a:ext cx="1225" cy="771"/>
            </a:xfrm>
            <a:prstGeom prst="wedgeRectCallout">
              <a:avLst>
                <a:gd name="adj1" fmla="val -73914"/>
                <a:gd name="adj2" fmla="val -12827"/>
              </a:avLst>
            </a:prstGeom>
            <a:gradFill>
              <a:gsLst>
                <a:gs pos="0">
                  <a:schemeClr val="dk1">
                    <a:tint val="62000"/>
                    <a:satMod val="180000"/>
                  </a:schemeClr>
                </a:gs>
                <a:gs pos="65000">
                  <a:schemeClr val="dk1">
                    <a:tint val="32000"/>
                    <a:satMod val="250000"/>
                  </a:schemeClr>
                </a:gs>
                <a:gs pos="100000">
                  <a:schemeClr val="dk1">
                    <a:tint val="23000"/>
                    <a:satMod val="300000"/>
                  </a:schemeClr>
                </a:gs>
              </a:gsLst>
              <a:lin ang="16200000" scaled="0"/>
            </a:gra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Arial" charset="0"/>
                </a:rPr>
                <a:t>Научно-образовательная ассоциация лесного комплекса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b="1" dirty="0">
                  <a:solidFill>
                    <a:schemeClr val="tx1"/>
                  </a:solidFill>
                  <a:latin typeface="Arial" charset="0"/>
                </a:rPr>
                <a:t>17 участников</a:t>
              </a:r>
            </a:p>
          </p:txBody>
        </p:sp>
        <p:sp>
          <p:nvSpPr>
            <p:cNvPr id="3095" name="AutoShape 29"/>
            <p:cNvSpPr>
              <a:spLocks noChangeArrowheads="1"/>
            </p:cNvSpPr>
            <p:nvPr/>
          </p:nvSpPr>
          <p:spPr bwMode="auto">
            <a:xfrm>
              <a:off x="4649" y="1775"/>
              <a:ext cx="952" cy="657"/>
            </a:xfrm>
            <a:prstGeom prst="wedgeRectCallout">
              <a:avLst>
                <a:gd name="adj1" fmla="val -116276"/>
                <a:gd name="adj2" fmla="val 46467"/>
              </a:avLst>
            </a:prstGeom>
            <a:gradFill>
              <a:gsLst>
                <a:gs pos="0">
                  <a:schemeClr val="accent6">
                    <a:tint val="62000"/>
                    <a:satMod val="180000"/>
                    <a:alpha val="16000"/>
                  </a:schemeClr>
                </a:gs>
                <a:gs pos="65000">
                  <a:schemeClr val="accent6">
                    <a:tint val="32000"/>
                    <a:satMod val="250000"/>
                  </a:schemeClr>
                </a:gs>
                <a:gs pos="100000">
                  <a:schemeClr val="accent6">
                    <a:tint val="23000"/>
                    <a:satMod val="300000"/>
                  </a:schemeClr>
                </a:gs>
              </a:gsLst>
              <a:lin ang="16200000" scaled="0"/>
            </a:gradFill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  <a:p>
              <a:pPr algn="ctr">
                <a:defRPr/>
              </a:pPr>
              <a:endParaRPr lang="ru-RU" sz="13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6" name="AutoShape 30"/>
            <p:cNvSpPr>
              <a:spLocks noChangeArrowheads="1"/>
            </p:cNvSpPr>
            <p:nvPr/>
          </p:nvSpPr>
          <p:spPr bwMode="auto">
            <a:xfrm>
              <a:off x="431" y="3408"/>
              <a:ext cx="1360" cy="590"/>
            </a:xfrm>
            <a:prstGeom prst="wedgeRectCallout">
              <a:avLst>
                <a:gd name="adj1" fmla="val 57289"/>
                <a:gd name="adj2" fmla="val -123048"/>
              </a:avLst>
            </a:prstGeom>
            <a:solidFill>
              <a:srgbClr val="9A9EF0">
                <a:alpha val="55000"/>
              </a:srgb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14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7" name="AutoShape 31"/>
            <p:cNvSpPr>
              <a:spLocks noChangeArrowheads="1"/>
            </p:cNvSpPr>
            <p:nvPr/>
          </p:nvSpPr>
          <p:spPr bwMode="auto">
            <a:xfrm>
              <a:off x="1883" y="3544"/>
              <a:ext cx="952" cy="454"/>
            </a:xfrm>
            <a:prstGeom prst="wedgeRectCallout">
              <a:avLst>
                <a:gd name="adj1" fmla="val 20380"/>
                <a:gd name="adj2" fmla="val -143479"/>
              </a:avLst>
            </a:prstGeom>
            <a:solidFill>
              <a:schemeClr val="bg2">
                <a:lumMod val="75000"/>
                <a:alpha val="37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800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8" name="AutoShape 32"/>
            <p:cNvSpPr>
              <a:spLocks noChangeArrowheads="1"/>
            </p:cNvSpPr>
            <p:nvPr/>
          </p:nvSpPr>
          <p:spPr bwMode="auto">
            <a:xfrm>
              <a:off x="2926" y="3544"/>
              <a:ext cx="953" cy="454"/>
            </a:xfrm>
            <a:prstGeom prst="wedgeRectCallout">
              <a:avLst>
                <a:gd name="adj1" fmla="val -44730"/>
                <a:gd name="adj2" fmla="val -136166"/>
              </a:avLst>
            </a:prstGeom>
            <a:solidFill>
              <a:schemeClr val="accent4">
                <a:lumMod val="60000"/>
                <a:lumOff val="40000"/>
                <a:alpha val="18000"/>
              </a:scheme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13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99" name="AutoShape 33"/>
            <p:cNvSpPr>
              <a:spLocks noChangeArrowheads="1"/>
            </p:cNvSpPr>
            <p:nvPr/>
          </p:nvSpPr>
          <p:spPr bwMode="auto">
            <a:xfrm>
              <a:off x="3969" y="3408"/>
              <a:ext cx="1495" cy="590"/>
            </a:xfrm>
            <a:prstGeom prst="wedgeRectCallout">
              <a:avLst>
                <a:gd name="adj1" fmla="val -66619"/>
                <a:gd name="adj2" fmla="val -111624"/>
              </a:avLst>
            </a:prstGeom>
            <a:solidFill>
              <a:srgbClr val="006666">
                <a:alpha val="23000"/>
              </a:srgbClr>
            </a:solidFill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ru-RU" sz="1300" b="1">
                <a:solidFill>
                  <a:schemeClr val="tx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411" name="Text Box 36"/>
            <p:cNvSpPr txBox="1">
              <a:spLocks noChangeArrowheads="1"/>
            </p:cNvSpPr>
            <p:nvPr/>
          </p:nvSpPr>
          <p:spPr bwMode="auto">
            <a:xfrm>
              <a:off x="1066" y="1400"/>
              <a:ext cx="1133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sz="1400"/>
            </a:p>
          </p:txBody>
        </p:sp>
        <p:sp>
          <p:nvSpPr>
            <p:cNvPr id="3111" name="AutoShape 67"/>
            <p:cNvSpPr>
              <a:spLocks noChangeArrowheads="1"/>
            </p:cNvSpPr>
            <p:nvPr/>
          </p:nvSpPr>
          <p:spPr bwMode="auto">
            <a:xfrm>
              <a:off x="1133" y="1480"/>
              <a:ext cx="1179" cy="500"/>
            </a:xfrm>
            <a:prstGeom prst="wedgeRectCallout">
              <a:avLst>
                <a:gd name="adj1" fmla="val 37361"/>
                <a:gd name="adj2" fmla="val 101704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800" dirty="0">
                <a:solidFill>
                  <a:schemeClr val="tx1"/>
                </a:solidFill>
                <a:latin typeface="Arial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schemeClr val="tx1"/>
                  </a:solidFill>
                  <a:latin typeface="Arial" charset="0"/>
                </a:rPr>
                <a:t>Представительства в субъектах РФ</a:t>
              </a:r>
            </a:p>
          </p:txBody>
        </p:sp>
      </p:grpSp>
      <p:pic>
        <p:nvPicPr>
          <p:cNvPr id="54" name="Picture 29" descr="LOGO_MGU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cxnSp>
        <p:nvCxnSpPr>
          <p:cNvPr id="56" name="Прямая соединительная линия 55"/>
          <p:cNvCxnSpPr/>
          <p:nvPr/>
        </p:nvCxnSpPr>
        <p:spPr>
          <a:xfrm>
            <a:off x="6227763" y="404813"/>
            <a:ext cx="2808287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8820150" y="188913"/>
            <a:ext cx="0" cy="227647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6393" name="Rectangle 22"/>
          <p:cNvSpPr>
            <a:spLocks noChangeArrowheads="1"/>
          </p:cNvSpPr>
          <p:nvPr/>
        </p:nvSpPr>
        <p:spPr bwMode="auto">
          <a:xfrm>
            <a:off x="215900" y="2838450"/>
            <a:ext cx="147637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200" b="1"/>
              <a:t>Структурные подразделения </a:t>
            </a:r>
            <a:r>
              <a:rPr lang="ru-RU" sz="1400" b="1"/>
              <a:t>МГУЛ</a:t>
            </a:r>
          </a:p>
        </p:txBody>
      </p:sp>
      <p:sp>
        <p:nvSpPr>
          <p:cNvPr id="16394" name="Rectangle 24"/>
          <p:cNvSpPr>
            <a:spLocks noChangeArrowheads="1"/>
          </p:cNvSpPr>
          <p:nvPr/>
        </p:nvSpPr>
        <p:spPr bwMode="auto">
          <a:xfrm>
            <a:off x="250825" y="3860800"/>
            <a:ext cx="18732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300" b="1"/>
              <a:t>Учебно-методическое объединение (УМО) в составе 56 вузов</a:t>
            </a:r>
          </a:p>
        </p:txBody>
      </p:sp>
      <p:sp>
        <p:nvSpPr>
          <p:cNvPr id="16395" name="Rectangle 25"/>
          <p:cNvSpPr>
            <a:spLocks noChangeArrowheads="1"/>
          </p:cNvSpPr>
          <p:nvPr/>
        </p:nvSpPr>
        <p:spPr bwMode="auto">
          <a:xfrm>
            <a:off x="7235825" y="2565400"/>
            <a:ext cx="15652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Предприятия</a:t>
            </a:r>
            <a:endParaRPr lang="en-US" sz="1400" b="1"/>
          </a:p>
          <a:p>
            <a:pPr algn="ctr"/>
            <a:r>
              <a:rPr lang="ru-RU" sz="1400" b="1"/>
              <a:t>лесного комплекса</a:t>
            </a:r>
          </a:p>
        </p:txBody>
      </p:sp>
      <p:sp>
        <p:nvSpPr>
          <p:cNvPr id="16396" name="Rectangle 26"/>
          <p:cNvSpPr>
            <a:spLocks noChangeArrowheads="1"/>
          </p:cNvSpPr>
          <p:nvPr/>
        </p:nvSpPr>
        <p:spPr bwMode="auto">
          <a:xfrm>
            <a:off x="2916238" y="5516563"/>
            <a:ext cx="14398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/>
              <a:t>Отраслевые НИИ</a:t>
            </a:r>
            <a:endParaRPr lang="ru-RU" sz="1400"/>
          </a:p>
        </p:txBody>
      </p:sp>
      <p:sp>
        <p:nvSpPr>
          <p:cNvPr id="16397" name="Rectangle 27"/>
          <p:cNvSpPr>
            <a:spLocks noChangeArrowheads="1"/>
          </p:cNvSpPr>
          <p:nvPr/>
        </p:nvSpPr>
        <p:spPr bwMode="auto">
          <a:xfrm>
            <a:off x="611188" y="5300663"/>
            <a:ext cx="2160587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Ракетно-космический и военно-промышленный комплекс</a:t>
            </a:r>
          </a:p>
        </p:txBody>
      </p:sp>
      <p:sp>
        <p:nvSpPr>
          <p:cNvPr id="16398" name="Rectangle 28"/>
          <p:cNvSpPr>
            <a:spLocks noChangeArrowheads="1"/>
          </p:cNvSpPr>
          <p:nvPr/>
        </p:nvSpPr>
        <p:spPr bwMode="auto">
          <a:xfrm>
            <a:off x="4500563" y="5373688"/>
            <a:ext cx="15843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/>
              <a:t>Органы управления субъектов РФ</a:t>
            </a:r>
          </a:p>
        </p:txBody>
      </p:sp>
      <p:sp>
        <p:nvSpPr>
          <p:cNvPr id="16399" name="Rectangle 29"/>
          <p:cNvSpPr>
            <a:spLocks noChangeArrowheads="1"/>
          </p:cNvSpPr>
          <p:nvPr/>
        </p:nvSpPr>
        <p:spPr bwMode="auto">
          <a:xfrm>
            <a:off x="6156325" y="5229225"/>
            <a:ext cx="2305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b="1"/>
              <a:t>Попечительский совет в составе 90 организаций и предприятий 7 отраслей промышленности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3" descr="white_house"/>
          <p:cNvSpPr>
            <a:spLocks noChangeAspect="1" noChangeArrowheads="1"/>
          </p:cNvSpPr>
          <p:nvPr/>
        </p:nvSpPr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7" name="Picture 17" descr="Файл:Map of Russian districts, 2010-01-19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12776"/>
            <a:ext cx="7620000" cy="440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435" name="AutoShape 4" descr="white_house"/>
          <p:cNvSpPr>
            <a:spLocks noChangeAspect="1" noChangeArrowheads="1"/>
          </p:cNvSpPr>
          <p:nvPr/>
        </p:nvSpPr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6" name="Line 30"/>
          <p:cNvSpPr>
            <a:spLocks noChangeShapeType="1"/>
          </p:cNvSpPr>
          <p:nvPr/>
        </p:nvSpPr>
        <p:spPr bwMode="auto">
          <a:xfrm>
            <a:off x="6767513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8437" name="Text Box 38"/>
          <p:cNvSpPr txBox="1">
            <a:spLocks noChangeArrowheads="1"/>
          </p:cNvSpPr>
          <p:nvPr/>
        </p:nvSpPr>
        <p:spPr bwMode="auto">
          <a:xfrm>
            <a:off x="5616575" y="3644900"/>
            <a:ext cx="184150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00">
              <a:latin typeface="Calibri" pitchFamily="34" charset="0"/>
            </a:endParaRPr>
          </a:p>
        </p:txBody>
      </p:sp>
      <p:sp>
        <p:nvSpPr>
          <p:cNvPr id="190487" name="Text Box 23"/>
          <p:cNvSpPr txBox="1">
            <a:spLocks noChangeArrowheads="1"/>
          </p:cNvSpPr>
          <p:nvPr/>
        </p:nvSpPr>
        <p:spPr bwMode="auto">
          <a:xfrm>
            <a:off x="1187450" y="4941888"/>
            <a:ext cx="24479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  <a:cs typeface="+mn-cs"/>
              </a:rPr>
              <a:t>3</a:t>
            </a:r>
            <a:r>
              <a:rPr lang="ru-RU" sz="1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- </a:t>
            </a:r>
            <a:r>
              <a:rPr lang="ru-RU" sz="1400" b="1" dirty="0">
                <a:cs typeface="+mn-cs"/>
              </a:rPr>
              <a:t>С</a:t>
            </a:r>
            <a:r>
              <a:rPr lang="ru-RU" sz="1200" b="1" dirty="0">
                <a:cs typeface="+mn-cs"/>
              </a:rPr>
              <a:t>еверо-Кавказский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ФО</a:t>
            </a:r>
            <a:endParaRPr lang="ru-RU" sz="16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0482" name="Text Box 18"/>
          <p:cNvSpPr txBox="1">
            <a:spLocks noChangeArrowheads="1"/>
          </p:cNvSpPr>
          <p:nvPr/>
        </p:nvSpPr>
        <p:spPr bwMode="auto">
          <a:xfrm>
            <a:off x="971550" y="3357563"/>
            <a:ext cx="2103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Северо-Западный</a:t>
            </a:r>
            <a:r>
              <a:rPr lang="ru-RU" sz="1200" b="1" dirty="0">
                <a:cs typeface="+mn-cs"/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ФО -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8</a:t>
            </a:r>
          </a:p>
        </p:txBody>
      </p:sp>
      <p:sp>
        <p:nvSpPr>
          <p:cNvPr id="190479" name="Text Box 15"/>
          <p:cNvSpPr txBox="1">
            <a:spLocks noChangeArrowheads="1"/>
          </p:cNvSpPr>
          <p:nvPr/>
        </p:nvSpPr>
        <p:spPr bwMode="auto">
          <a:xfrm>
            <a:off x="179388" y="3789363"/>
            <a:ext cx="19272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Центральный  ФО -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11</a:t>
            </a:r>
          </a:p>
        </p:txBody>
      </p:sp>
      <p:sp>
        <p:nvSpPr>
          <p:cNvPr id="190484" name="Text Box 20"/>
          <p:cNvSpPr txBox="1">
            <a:spLocks noChangeArrowheads="1"/>
          </p:cNvSpPr>
          <p:nvPr/>
        </p:nvSpPr>
        <p:spPr bwMode="auto">
          <a:xfrm>
            <a:off x="755650" y="4221163"/>
            <a:ext cx="188436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Приволжский ФО -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13</a:t>
            </a:r>
          </a:p>
        </p:txBody>
      </p:sp>
      <p:sp>
        <p:nvSpPr>
          <p:cNvPr id="2" name="Text Box 23"/>
          <p:cNvSpPr txBox="1">
            <a:spLocks noChangeArrowheads="1"/>
          </p:cNvSpPr>
          <p:nvPr/>
        </p:nvSpPr>
        <p:spPr bwMode="auto">
          <a:xfrm>
            <a:off x="395288" y="4581525"/>
            <a:ext cx="1395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cs typeface="+mn-cs"/>
              </a:rPr>
              <a:t>Южный  ФО </a:t>
            </a:r>
            <a:r>
              <a:rPr lang="ru-RU" sz="1200" dirty="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- </a:t>
            </a:r>
            <a:r>
              <a:rPr lang="ru-RU" sz="1600" b="1" dirty="0">
                <a:latin typeface="+mn-lt"/>
                <a:cs typeface="+mn-cs"/>
              </a:rPr>
              <a:t>4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</a:p>
        </p:txBody>
      </p:sp>
      <p:sp>
        <p:nvSpPr>
          <p:cNvPr id="190489" name="Text Box 25"/>
          <p:cNvSpPr txBox="1">
            <a:spLocks noChangeArrowheads="1"/>
          </p:cNvSpPr>
          <p:nvPr/>
        </p:nvSpPr>
        <p:spPr bwMode="auto">
          <a:xfrm>
            <a:off x="2484438" y="3933825"/>
            <a:ext cx="1536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Уральский ФО -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</a:t>
            </a:r>
          </a:p>
        </p:txBody>
      </p:sp>
      <p:sp>
        <p:nvSpPr>
          <p:cNvPr id="190491" name="Text Box 27"/>
          <p:cNvSpPr txBox="1">
            <a:spLocks noChangeArrowheads="1"/>
          </p:cNvSpPr>
          <p:nvPr/>
        </p:nvSpPr>
        <p:spPr bwMode="auto">
          <a:xfrm>
            <a:off x="3419475" y="3573463"/>
            <a:ext cx="1670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Сибирский ФО -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10</a:t>
            </a:r>
          </a:p>
        </p:txBody>
      </p:sp>
      <p:sp>
        <p:nvSpPr>
          <p:cNvPr id="190493" name="Text Box 29"/>
          <p:cNvSpPr txBox="1">
            <a:spLocks noChangeArrowheads="1"/>
          </p:cNvSpPr>
          <p:nvPr/>
        </p:nvSpPr>
        <p:spPr bwMode="auto">
          <a:xfrm>
            <a:off x="4859338" y="2997200"/>
            <a:ext cx="2171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Дальневосточный  ФО - </a:t>
            </a:r>
            <a:r>
              <a:rPr lang="ru-RU" sz="1600" b="1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5</a:t>
            </a:r>
          </a:p>
        </p:txBody>
      </p:sp>
      <p:pic>
        <p:nvPicPr>
          <p:cNvPr id="22" name="Рисунок 21" descr="ma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4221088"/>
            <a:ext cx="428470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1042988" y="260350"/>
            <a:ext cx="7993062" cy="954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УЧЕБНО-МЕТОДИЧЕСКОЕ ОБЪЕДИНЕНИЕ В ОБЛАСТИ ЛЕСНОГО ДЕЛА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базе МГУЛ (Приказ Минвуза СССР № 850 от 18 09 1987 г.)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Распределение по федеральным округам (56 вузов)</a:t>
            </a:r>
          </a:p>
        </p:txBody>
      </p:sp>
      <p:pic>
        <p:nvPicPr>
          <p:cNvPr id="19" name="Picture 29" descr="LOGO_MGU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23" name="TextBox 22"/>
          <p:cNvSpPr txBox="1"/>
          <p:nvPr/>
        </p:nvSpPr>
        <p:spPr>
          <a:xfrm>
            <a:off x="5219700" y="3933825"/>
            <a:ext cx="3403600" cy="33972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Международное сотрудничество МГУЛ</a:t>
            </a: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388" y="5661025"/>
            <a:ext cx="4537075" cy="919163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ru-RU" sz="12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МГУЛ взаимодействует более чем с 400 зарубежными вузами, учреждениями и организациями из 90 стран мира, </a:t>
            </a:r>
            <a:r>
              <a:rPr lang="ru-RU" sz="1200" b="1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является членом Международного союза лесных исследовательских организаций (IUFRO)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1476375" y="2492375"/>
            <a:ext cx="3743325" cy="376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Сведения о лесном участке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11188" y="1557338"/>
            <a:ext cx="5184775" cy="376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Организация  использования  лесов</a:t>
            </a:r>
            <a:endParaRPr lang="ru-RU" dirty="0"/>
          </a:p>
        </p:txBody>
      </p:sp>
      <p:pic>
        <p:nvPicPr>
          <p:cNvPr id="28678" name="Picture 2" descr="http://greenpressa.ru/images/news/2473_500x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96952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971550" y="2044700"/>
            <a:ext cx="4535488" cy="3762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rgbClr val="211E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Создание лесной инфраструктуры</a:t>
            </a:r>
            <a:endParaRPr lang="ru-RU" dirty="0"/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323850" y="1125538"/>
            <a:ext cx="7272338" cy="3762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Мероприятия по охране, защите и воспроизводству лесов</a:t>
            </a:r>
            <a:endParaRPr lang="ru-RU" b="1" dirty="0"/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250825" y="5805488"/>
            <a:ext cx="4465638" cy="650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hangingPunct="0"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Мероприятия по охране объектов животного мира, водных объектов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1042988" y="201613"/>
            <a:ext cx="7777162" cy="714375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ЩЁЛКОВСКИЙ УЧЕБНО-ОПЫТНЫЙ ЛЕСХОЗ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МОСКОВСКОГО ГОСУДАРСТВЕННОГО УНИВЕРСИТЕТА ЛЕСА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4" name="Picture 60" descr="Рисунок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6000"/>
          </a:blip>
          <a:srcRect/>
          <a:stretch>
            <a:fillRect/>
          </a:stretch>
        </p:blipFill>
        <p:spPr bwMode="auto">
          <a:xfrm>
            <a:off x="4440238" y="1341438"/>
            <a:ext cx="4703762" cy="499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Picture 29" descr="LOGO_MGUL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0" y="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6946900" y="5730875"/>
            <a:ext cx="2090738" cy="41116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</a:rPr>
              <a:t>Площадь 34171 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Прямая соединительная линия 56"/>
          <p:cNvCxnSpPr/>
          <p:nvPr/>
        </p:nvCxnSpPr>
        <p:spPr>
          <a:xfrm>
            <a:off x="3924300" y="404813"/>
            <a:ext cx="4895850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8675688" y="115888"/>
            <a:ext cx="0" cy="3817937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8459788" y="115888"/>
            <a:ext cx="0" cy="2781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2" name="Picture 2" descr="http://www.msfu.ru/news/news94/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7920880" cy="4725144"/>
          </a:xfrm>
          <a:prstGeom prst="rect">
            <a:avLst/>
          </a:prstGeom>
          <a:ln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63" name="Скругленный прямоугольник 62"/>
          <p:cNvSpPr/>
          <p:nvPr/>
        </p:nvSpPr>
        <p:spPr>
          <a:xfrm>
            <a:off x="1258888" y="260350"/>
            <a:ext cx="6626225" cy="82232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ВОССТАНОВЛЕНИЕ И РЕКОНСТРУКЦИЯ ГЛАВНОГО УЧЕБНОГО КОРПУСА 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47813" y="1052513"/>
            <a:ext cx="3352800" cy="6477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финансирования до 2015 г.</a:t>
            </a:r>
          </a:p>
          <a:p>
            <a:pPr>
              <a:defRPr/>
            </a:pPr>
            <a:r>
              <a:rPr lang="ru-RU" sz="1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(ФЦПРО) - 1415,6 млн. руб.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724525" y="1125538"/>
            <a:ext cx="2352675" cy="3730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Площадь – 30,5 тыс. м</a:t>
            </a:r>
            <a:r>
              <a:rPr lang="ru-RU" sz="1600" b="1" baseline="300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58" name="Picture 29" descr="LOGO_MGU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323528" y="260648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1331913" y="1052513"/>
            <a:ext cx="6985000" cy="5238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Внедрение в практику лесного хозяйства методов и средств новейших технологий, основанных на использовании космического мониторинга Земли</a:t>
            </a:r>
          </a:p>
        </p:txBody>
      </p:sp>
      <p:sp>
        <p:nvSpPr>
          <p:cNvPr id="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75" y="115888"/>
            <a:ext cx="7094538" cy="792162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4000" tIns="10800" rIns="54000" bIns="10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Научно-образовательный центр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«Аэрокосмический мониторинг леса » </a:t>
            </a:r>
          </a:p>
        </p:txBody>
      </p:sp>
      <p:pic>
        <p:nvPicPr>
          <p:cNvPr id="26627" name="Picture 6" descr="&amp;Pcy;&amp;ocy;&amp;zhcy;&amp;acy;&amp;rcy;&amp;ycy; &amp;vcy; &amp;Mcy;&amp;ocy;&amp;scy;&amp;kcy;&amp;ocy;&amp;vcy;&amp;scy;&amp;kcy;&amp;ocy;&amp;jcy; &amp;ocy;&amp;bcy;&amp;lcy;&amp;acy;&amp;scy;&amp;tcy;&amp;icy;. &amp;Scy;&amp;rcy;&amp;iecy;&amp;dcy;&amp;ncy;&amp;yacy;&amp;yacy; &amp;dcy;&amp;iecy;&amp;tcy;&amp;acy;&amp;lcy;&amp;softcy;&amp;ncy;&amp;ocy;&amp;scy;&amp;tcy;&amp;soft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500438"/>
            <a:ext cx="384016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Прямоугольник 61"/>
          <p:cNvSpPr/>
          <p:nvPr/>
        </p:nvSpPr>
        <p:spPr>
          <a:xfrm>
            <a:off x="5076825" y="6165850"/>
            <a:ext cx="3816350" cy="5222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Пожары в Московской области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Средняя детальность</a:t>
            </a:r>
          </a:p>
        </p:txBody>
      </p:sp>
      <p:pic>
        <p:nvPicPr>
          <p:cNvPr id="1032" name="Picture 8" descr="&amp;Pcy;&amp;rcy;&amp;icy;&amp;mcy;&amp;iecy;&amp;rcy; &amp;mcy;&amp;ocy;&amp;dcy;&amp;iecy;&amp;lcy;&amp;icy;&amp;rcy;&amp;ocy;&amp;vcy;&amp;acy;&amp;ncy;&amp;icy;&amp;yacy; &amp;khcy;&amp;ocy;&amp;dcy;&amp;acy; &amp;rcy;&amp;ocy;&amp;scy;&amp;tcy;&amp;acy; &amp;ncy;&amp;acy;&amp;scy;&amp;acy;&amp;zhcy;&amp;dcy;&amp;iecy;&amp;ncy;&amp;icy;&amp;jcy;&lt;br&gt;&amp;Scy;&amp;ocy;&amp;scy;&amp;tcy;&amp;ocy;&amp;yacy;&amp;ncy;&amp;icy;&amp;iecy; &amp;ncy;&amp;acy; 2000 &amp;gcy;&amp;ocy;&amp;d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56992"/>
            <a:ext cx="367700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Прямоугольник 65"/>
          <p:cNvSpPr/>
          <p:nvPr/>
        </p:nvSpPr>
        <p:spPr>
          <a:xfrm>
            <a:off x="179388" y="6308725"/>
            <a:ext cx="4716462" cy="314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Пример моделирования хода роста насаждений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1619250" y="2924175"/>
            <a:ext cx="5616575" cy="314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/>
              <a:t>Космический эксперимент «Мониторинг лесных экосистем» </a:t>
            </a:r>
          </a:p>
        </p:txBody>
      </p:sp>
      <p:pic>
        <p:nvPicPr>
          <p:cNvPr id="58" name="Picture 29" descr="LOGO_MGUL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59" name="Прямоугольник 58"/>
          <p:cNvSpPr/>
          <p:nvPr/>
        </p:nvSpPr>
        <p:spPr>
          <a:xfrm>
            <a:off x="1331913" y="2060575"/>
            <a:ext cx="5616575" cy="314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Патентование в области аэрокосмического мониторинга леса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331913" y="1628775"/>
            <a:ext cx="7272337" cy="314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sz="1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Исследования  в области информационных, управляющих, навигационных систем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5863" y="139700"/>
            <a:ext cx="6699250" cy="1517650"/>
          </a:xfrm>
          <a:prstGeom prst="flowChartAlternateProcess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НАУЧНО-ОБРАЗОВАТЕЛЬНЫЙ </a:t>
            </a:r>
            <a:b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ЭКСПЕРТНО-АНАЛИТИЧЕСКИЙ ЦЕНТР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ИССЛЕДОВАНИЙ ДРЕВЕСНЫХ РАСТЕНИЙ</a:t>
            </a:r>
          </a:p>
          <a:p>
            <a:pPr algn="ctr">
              <a:defRPr/>
            </a:pPr>
            <a:r>
              <a:rPr lang="ru-RU" sz="1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(создан на основе частно-государственного партнерства совместно          с ООО «Здоровый лес»)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1042988" y="1700213"/>
            <a:ext cx="7094537" cy="3762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Безопасная экология, диагностика, лечение и уход за деревьями</a:t>
            </a:r>
            <a:endParaRPr 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205038"/>
            <a:ext cx="201612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388" y="2205038"/>
            <a:ext cx="1531937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941168"/>
            <a:ext cx="2489749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997200"/>
            <a:ext cx="30368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868863"/>
            <a:ext cx="211137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Rectangle 13"/>
          <p:cNvSpPr>
            <a:spLocks noChangeArrowheads="1"/>
          </p:cNvSpPr>
          <p:nvPr/>
        </p:nvSpPr>
        <p:spPr bwMode="auto">
          <a:xfrm>
            <a:off x="2987675" y="5373688"/>
            <a:ext cx="3600450" cy="130333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36000" tIns="36000" rIns="36000" bIns="36000" anchor="ctr">
            <a:spAutoFit/>
          </a:bodyPr>
          <a:lstStyle/>
          <a:p>
            <a:pPr indent="4508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400" b="1" i="1" dirty="0"/>
              <a:t>Дендрохронологии</a:t>
            </a:r>
          </a:p>
          <a:p>
            <a:pPr indent="4508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400" b="1" i="1" dirty="0"/>
              <a:t>Анатомических методов</a:t>
            </a:r>
            <a:br>
              <a:rPr lang="ru-RU" sz="1400" b="1" i="1" dirty="0"/>
            </a:br>
            <a:r>
              <a:rPr lang="ru-RU" sz="1400" b="1" i="1" dirty="0"/>
              <a:t>           исследования живых организмов</a:t>
            </a:r>
          </a:p>
          <a:p>
            <a:pPr indent="450850" fontAlgn="auto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400" b="1" i="1" dirty="0"/>
              <a:t>Физиологии растений и </a:t>
            </a:r>
            <a:br>
              <a:rPr lang="ru-RU" sz="1400" b="1" i="1" dirty="0"/>
            </a:br>
            <a:r>
              <a:rPr lang="ru-RU" sz="1400" b="1" i="1" dirty="0"/>
              <a:t>            биотехнологии </a:t>
            </a:r>
          </a:p>
        </p:txBody>
      </p:sp>
      <p:pic>
        <p:nvPicPr>
          <p:cNvPr id="1029" name="Picture 5" descr="http://zles.ru/templates/rhuk_solarflare_ii/images/log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7988" y="260350"/>
            <a:ext cx="914400" cy="11112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6" name="Picture 29" descr="LOGO_MGU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sp>
        <p:nvSpPr>
          <p:cNvPr id="68" name="Прямоугольник 67"/>
          <p:cNvSpPr>
            <a:spLocks noChangeArrowheads="1"/>
          </p:cNvSpPr>
          <p:nvPr/>
        </p:nvSpPr>
        <p:spPr bwMode="auto">
          <a:xfrm>
            <a:off x="3419475" y="4941888"/>
            <a:ext cx="3097213" cy="376237"/>
          </a:xfrm>
          <a:prstGeom prst="rect">
            <a:avLst/>
          </a:prstGeom>
          <a:gradFill rotWithShape="1">
            <a:gsLst>
              <a:gs pos="0">
                <a:srgbClr val="CCE8A2"/>
              </a:gs>
              <a:gs pos="64999">
                <a:srgbClr val="E7F8CF"/>
              </a:gs>
              <a:gs pos="100000">
                <a:srgbClr val="EFFDDB"/>
              </a:gs>
            </a:gsLst>
            <a:lin ang="16200000"/>
          </a:gradFill>
          <a:ln w="9525" algn="ctr">
            <a:solidFill>
              <a:srgbClr val="9BBB59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>
            <a:spAutoFit/>
          </a:bodyPr>
          <a:lstStyle/>
          <a:p>
            <a:pPr indent="4508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dk1"/>
                </a:solidFill>
                <a:latin typeface="+mn-lt"/>
                <a:cs typeface="+mn-cs"/>
              </a:rPr>
              <a:t>Лаборатории центра: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059113" y="2565400"/>
            <a:ext cx="3522662" cy="3762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Экспертиза законности рубок</a:t>
            </a:r>
          </a:p>
        </p:txBody>
      </p:sp>
      <p:sp>
        <p:nvSpPr>
          <p:cNvPr id="71" name="Прямоугольник 70"/>
          <p:cNvSpPr>
            <a:spLocks noChangeArrowheads="1"/>
          </p:cNvSpPr>
          <p:nvPr/>
        </p:nvSpPr>
        <p:spPr bwMode="auto">
          <a:xfrm>
            <a:off x="1620838" y="2133600"/>
            <a:ext cx="5688012" cy="376238"/>
          </a:xfrm>
          <a:prstGeom prst="rect">
            <a:avLst/>
          </a:prstGeom>
          <a:gradFill rotWithShape="1">
            <a:gsLst>
              <a:gs pos="0">
                <a:srgbClr val="CCE8A2"/>
              </a:gs>
              <a:gs pos="64999">
                <a:srgbClr val="E7F8CF"/>
              </a:gs>
              <a:gs pos="100000">
                <a:srgbClr val="EFFDDB"/>
              </a:gs>
            </a:gsLst>
            <a:lin ang="16200000"/>
          </a:gradFill>
          <a:ln w="9525" algn="ctr">
            <a:solidFill>
              <a:srgbClr val="9BBB59"/>
            </a:solidFill>
            <a:miter lim="800000"/>
            <a:headEnd/>
            <a:tailEnd/>
          </a:ln>
          <a:effectLst>
            <a:outerShdw dist="38100" dir="5400000" rotWithShape="0">
              <a:srgbClr val="000000">
                <a:alpha val="34999"/>
              </a:srgbClr>
            </a:outerShdw>
          </a:effectLst>
        </p:spPr>
        <p:txBody>
          <a:bodyPr lIns="18000" rIns="18000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b="1">
                <a:solidFill>
                  <a:srgbClr val="000000"/>
                </a:solidFill>
                <a:latin typeface="Calibri" pitchFamily="34" charset="0"/>
              </a:rPr>
              <a:t> Экспертиза состояния деревьев и древостоев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4"/>
          <p:cNvSpPr>
            <a:spLocks noChangeArrowheads="1"/>
          </p:cNvSpPr>
          <p:nvPr/>
        </p:nvSpPr>
        <p:spPr bwMode="auto">
          <a:xfrm>
            <a:off x="827088" y="5381625"/>
            <a:ext cx="7993062" cy="1327150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Подготовка и переподготовка высококвалифицированных рабочих и специалистов для эксплуатации и обслуживанию современной многофункциональной и специализированной лесозаготовительной и лесотранспортной техники отечественного и импортного производства </a:t>
            </a:r>
          </a:p>
        </p:txBody>
      </p:sp>
      <p:pic>
        <p:nvPicPr>
          <p:cNvPr id="117" name="Picture 8" descr="p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573016"/>
            <a:ext cx="2376487" cy="1782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" name="Picture 11" descr="la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2376488" cy="178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1" name="Picture 15" descr="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708920"/>
            <a:ext cx="2663825" cy="1774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222375" y="260350"/>
            <a:ext cx="7921625" cy="64770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54000" tIns="10800" rIns="54000" bIns="108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>Научно-образовательный центр «Лесомеханик»</a:t>
            </a:r>
            <a:r>
              <a:rPr lang="ru-RU" sz="4000" dirty="0" smtClean="0"/>
              <a:t> </a:t>
            </a:r>
          </a:p>
        </p:txBody>
      </p:sp>
      <p:pic>
        <p:nvPicPr>
          <p:cNvPr id="1026" name="Picture 2" descr="C:\Documents and Settings\caftolp\Мои документы\Мои рисунки\Коллекция картинок (Microsoft)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772816"/>
            <a:ext cx="2237903" cy="165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caftolp\Мои документы\Мои рисунки\Коллекция картинок (Microsoft)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708920"/>
            <a:ext cx="2261964" cy="1488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caftolp\Мои документы\Мои рисунки\Коллекция картинок (Microsoft)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3717032"/>
            <a:ext cx="2560645" cy="1619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9705" name="Group 14"/>
          <p:cNvGrpSpPr>
            <a:grpSpLocks/>
          </p:cNvGrpSpPr>
          <p:nvPr/>
        </p:nvGrpSpPr>
        <p:grpSpPr bwMode="auto">
          <a:xfrm>
            <a:off x="3419475" y="1341438"/>
            <a:ext cx="3378200" cy="2374900"/>
            <a:chOff x="2109" y="709"/>
            <a:chExt cx="2128" cy="1496"/>
          </a:xfrm>
        </p:grpSpPr>
        <p:pic>
          <p:nvPicPr>
            <p:cNvPr id="29707" name="Скругленный прямоугольник 58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109" y="709"/>
              <a:ext cx="2128" cy="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8" name="Text Box 10"/>
            <p:cNvSpPr txBox="1">
              <a:spLocks noChangeArrowheads="1"/>
            </p:cNvSpPr>
            <p:nvPr/>
          </p:nvSpPr>
          <p:spPr bwMode="auto">
            <a:xfrm>
              <a:off x="2231" y="816"/>
              <a:ext cx="1885" cy="1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ts val="600"/>
                </a:spcBef>
                <a:buFont typeface="Wingdings" pitchFamily="2" charset="2"/>
                <a:buChar char="ü"/>
              </a:pPr>
              <a:r>
                <a:rPr lang="ru-RU" sz="1400" b="1">
                  <a:solidFill>
                    <a:srgbClr val="000000"/>
                  </a:solidFill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Моделирование новых технологических процессов в режиме реального времени</a:t>
              </a:r>
            </a:p>
            <a:p>
              <a:pPr>
                <a:spcBef>
                  <a:spcPts val="600"/>
                </a:spcBef>
                <a:buFont typeface="Wingdings" pitchFamily="2" charset="2"/>
                <a:buChar char="ü"/>
              </a:pPr>
              <a:r>
                <a:rPr lang="ru-RU" sz="1400" b="1">
                  <a:solidFill>
                    <a:srgbClr val="000000"/>
                  </a:solidFill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Внедрение современной техники и технологий</a:t>
              </a:r>
            </a:p>
            <a:p>
              <a:pPr>
                <a:spcBef>
                  <a:spcPts val="600"/>
                </a:spcBef>
                <a:buFont typeface="Wingdings" pitchFamily="2" charset="2"/>
                <a:buChar char="ü"/>
              </a:pPr>
              <a:r>
                <a:rPr lang="ru-RU" sz="1400" b="1">
                  <a:solidFill>
                    <a:srgbClr val="000000"/>
                  </a:solidFill>
                </a:rPr>
                <a:t> </a:t>
              </a:r>
              <a:r>
                <a:rPr lang="ru-RU" sz="1400" b="1">
                  <a:solidFill>
                    <a:srgbClr val="000000"/>
                  </a:solidFill>
                  <a:latin typeface="Calibri" pitchFamily="34" charset="0"/>
                </a:rPr>
                <a:t>Апробация инновационных подходов к эксплуатации лесозаготовительной техники</a:t>
              </a:r>
              <a:endParaRPr lang="ru-RU" sz="1400">
                <a:solidFill>
                  <a:srgbClr val="000000"/>
                </a:solidFill>
                <a:latin typeface="Calibri" pitchFamily="34" charset="0"/>
              </a:endParaRPr>
            </a:p>
          </p:txBody>
        </p:sp>
      </p:grpSp>
      <p:pic>
        <p:nvPicPr>
          <p:cNvPr id="58" name="Picture 29" descr="LOGO_MGUL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6000"/>
          </a:blip>
          <a:srcRect/>
          <a:stretch>
            <a:fillRect/>
          </a:stretch>
        </p:blipFill>
        <p:spPr bwMode="auto">
          <a:xfrm>
            <a:off x="179512" y="188640"/>
            <a:ext cx="864096" cy="11094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P101886092_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TP101886092_template</Template>
  <TotalTime>2047</TotalTime>
  <Words>639</Words>
  <Application>Microsoft Office PowerPoint</Application>
  <PresentationFormat>Экран (4:3)</PresentationFormat>
  <Paragraphs>122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TP101886092_template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Научно-образовательный центр «Аэрокосмический мониторинг леса » </vt:lpstr>
      <vt:lpstr>Презентация PowerPoint</vt:lpstr>
      <vt:lpstr>Научно-образовательный центр «Лесомеханик»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MSFU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Lena</dc:creator>
  <cp:keywords/>
  <cp:lastModifiedBy>Управление по СМИ</cp:lastModifiedBy>
  <cp:revision>219</cp:revision>
  <dcterms:created xsi:type="dcterms:W3CDTF">2012-09-21T08:11:13Z</dcterms:created>
  <dcterms:modified xsi:type="dcterms:W3CDTF">2013-06-10T07:33:27Z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TC018860939991</vt:lpwstr>
  </property>
</Properties>
</file>