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318" r:id="rId3"/>
    <p:sldId id="321" r:id="rId4"/>
    <p:sldId id="305" r:id="rId5"/>
    <p:sldId id="310" r:id="rId6"/>
    <p:sldId id="324" r:id="rId7"/>
    <p:sldId id="325" r:id="rId8"/>
    <p:sldId id="304" r:id="rId9"/>
    <p:sldId id="306" r:id="rId10"/>
    <p:sldId id="315" r:id="rId11"/>
    <p:sldId id="312" r:id="rId12"/>
    <p:sldId id="307" r:id="rId13"/>
    <p:sldId id="316" r:id="rId14"/>
    <p:sldId id="308" r:id="rId15"/>
    <p:sldId id="309" r:id="rId16"/>
    <p:sldId id="313" r:id="rId17"/>
    <p:sldId id="323" r:id="rId18"/>
    <p:sldId id="31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9933"/>
    <a:srgbClr val="A13B39"/>
    <a:srgbClr val="99FF66"/>
    <a:srgbClr val="006600"/>
    <a:srgbClr val="003300"/>
    <a:srgbClr val="C0C04C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" autoAdjust="0"/>
    <p:restoredTop sz="95378" autoAdjust="0"/>
  </p:normalViewPr>
  <p:slideViewPr>
    <p:cSldViewPr>
      <p:cViewPr>
        <p:scale>
          <a:sx n="110" d="100"/>
          <a:sy n="110" d="100"/>
        </p:scale>
        <p:origin x="-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D7E56D-5DB9-41D9-AA7C-4651FAEDFF4F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7404B0-075D-44CB-B51C-219352474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65802B-3F5A-41C6-868A-552B98DC8852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0DE8-29C1-465A-B025-1A7A0F9BAF52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FBB0-9825-4DF9-AB8C-8265D361FD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1805-034E-4851-86BB-BE2E359D5E76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2041-D766-496E-9A0A-978D02531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147E-51E7-45B5-A6F6-2397868969C9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DF72-D049-4944-B000-16FD4BE70C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8A45-3A68-4B66-98EB-E1A12033F0C5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9F9D4-8DD1-4A90-A16E-90B5188F97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A365-A5FD-44BF-99BC-6C7472680788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4764-BF77-46C7-97F1-580CAD5408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6AF2-C3E7-4DBB-86FF-A25B3BC51BDC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3B52-961C-4CB2-B875-1847C1774D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F4229-BADF-48DD-875F-C25F9278FC62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0358-8411-4542-B29A-7A95C2BDA2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2DB44-8FAB-4F11-B3CE-A29F61337BCD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381B-2CB4-439A-A919-CD5BEDD246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1224-01E4-4573-86E7-478CC6E4894A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B028-C336-4460-87D0-9FA8358C13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862E-E77A-407C-B4B7-518A3D435441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78F3-C3E5-4873-BAF0-EF9FF4561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7371-46E9-435B-B9F2-7B8984A7114E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C96B-A7B6-4F13-AA80-BEF8A8F7FF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7999">
              <a:schemeClr val="accent4">
                <a:lumMod val="40000"/>
                <a:lumOff val="60000"/>
              </a:schemeClr>
            </a:gs>
            <a:gs pos="36000">
              <a:schemeClr val="accent3">
                <a:lumMod val="20000"/>
                <a:lumOff val="80000"/>
              </a:schemeClr>
            </a:gs>
            <a:gs pos="61000">
              <a:schemeClr val="accent3">
                <a:lumMod val="40000"/>
                <a:lumOff val="60000"/>
              </a:schemeClr>
            </a:gs>
            <a:gs pos="82001">
              <a:schemeClr val="accent3">
                <a:lumMod val="40000"/>
                <a:lumOff val="60000"/>
              </a:schemeClr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87F972-EADF-4EEE-A507-C7F2FC1C0286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5B124-EE94-4090-A2A6-4DE0CE0F19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5373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53735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53735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53735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53735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53735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53735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53735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5373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osdrevo.ru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klh.mosre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единительная линия 58"/>
          <p:cNvCxnSpPr/>
          <p:nvPr/>
        </p:nvCxnSpPr>
        <p:spPr>
          <a:xfrm>
            <a:off x="8892480" y="116632"/>
            <a:ext cx="0" cy="3600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748464" y="115888"/>
            <a:ext cx="0" cy="278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23528" y="5373216"/>
            <a:ext cx="322" cy="129587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07950" y="6381750"/>
            <a:ext cx="16192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251520" y="3933056"/>
            <a:ext cx="867645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 smtClean="0"/>
          </a:p>
          <a:p>
            <a:pPr algn="ctr">
              <a:defRPr/>
            </a:pPr>
            <a:r>
              <a:rPr lang="ru-RU" sz="2000" b="1" dirty="0" smtClean="0"/>
              <a:t>О роли общественности Подмосковья в своевременном принятии и реализации комплекса мер по защите леса, в том числе от жука типографа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343" name="TextBox 61"/>
          <p:cNvSpPr txBox="1">
            <a:spLocks noChangeArrowheads="1"/>
          </p:cNvSpPr>
          <p:nvPr/>
        </p:nvSpPr>
        <p:spPr bwMode="auto">
          <a:xfrm>
            <a:off x="3523158" y="5516563"/>
            <a:ext cx="1965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8 августа </a:t>
            </a:r>
            <a:r>
              <a:rPr lang="ru-RU" b="1" dirty="0">
                <a:latin typeface="Calibri" pitchFamily="34" charset="0"/>
              </a:rPr>
              <a:t>201</a:t>
            </a:r>
            <a:r>
              <a:rPr lang="ru-RU" b="1" dirty="0"/>
              <a:t>4</a:t>
            </a:r>
            <a:r>
              <a:rPr lang="ru-RU" b="1" dirty="0">
                <a:latin typeface="Calibri" pitchFamily="34" charset="0"/>
              </a:rPr>
              <a:t> 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1403648" y="1772816"/>
            <a:ext cx="68405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Комиссия по экологии и природопользованию (сохранению лесов)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4448" y="6332745"/>
            <a:ext cx="432048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Bill Gates\Рабочий стол\logo.png"/>
          <p:cNvPicPr>
            <a:picLocks noChangeAspect="1" noChangeArrowheads="1"/>
          </p:cNvPicPr>
          <p:nvPr/>
        </p:nvPicPr>
        <p:blipFill>
          <a:blip r:embed="rId2" cstate="print">
            <a:lum bright="-30000" contrast="69000"/>
          </a:blip>
          <a:srcRect/>
          <a:stretch>
            <a:fillRect/>
          </a:stretch>
        </p:blipFill>
        <p:spPr bwMode="auto">
          <a:xfrm>
            <a:off x="179512" y="260648"/>
            <a:ext cx="4320480" cy="142341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600000" scaled="0"/>
          </a:gra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4788024" y="404664"/>
            <a:ext cx="4320480" cy="14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-26988"/>
            <a:ext cx="8229600" cy="1851026"/>
          </a:xfrm>
        </p:spPr>
        <p:txBody>
          <a:bodyPr/>
          <a:lstStyle/>
          <a:p>
            <a:r>
              <a:rPr lang="ru-RU" sz="3200" dirty="0" smtClean="0"/>
              <a:t>Лесной форум Подмосковья</a:t>
            </a:r>
            <a:br>
              <a:rPr lang="ru-RU" sz="3200" dirty="0" smtClean="0"/>
            </a:br>
            <a:r>
              <a:rPr lang="ru-RU" sz="3200" dirty="0" smtClean="0"/>
              <a:t> «Зеленый патруль»</a:t>
            </a:r>
            <a:br>
              <a:rPr lang="ru-RU" sz="3200" dirty="0" smtClean="0"/>
            </a:br>
            <a:r>
              <a:rPr lang="en-US" sz="2800" b="0" dirty="0" smtClean="0"/>
              <a:t>Moscow Regional Forum II "Green Patrol"</a:t>
            </a:r>
            <a:endParaRPr lang="ru-RU" sz="2800" b="0" dirty="0" smtClean="0"/>
          </a:p>
        </p:txBody>
      </p:sp>
      <p:pic>
        <p:nvPicPr>
          <p:cNvPr id="2052" name="Picture 4" descr="http://www.msfu.ru/news/news471/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93096"/>
            <a:ext cx="3371528" cy="189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msfu.ru/news/news471/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700808"/>
            <a:ext cx="48645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msfu.ru/news/news471/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3240360" cy="182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msfu.ru/news/news471/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060848"/>
            <a:ext cx="2088232" cy="371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179388" y="6259513"/>
            <a:ext cx="8786812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/>
              <a:t>Московский </a:t>
            </a:r>
            <a:r>
              <a:rPr lang="ru-RU" b="1" dirty="0"/>
              <a:t>государственный университет леса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32440" y="6332745"/>
            <a:ext cx="504056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950913" y="260350"/>
            <a:ext cx="8229600" cy="1143000"/>
          </a:xfrm>
        </p:spPr>
        <p:txBody>
          <a:bodyPr/>
          <a:lstStyle/>
          <a:p>
            <a:r>
              <a:rPr lang="ru-RU" sz="4200" smtClean="0"/>
              <a:t>200 гектаров Пироговского лесопарка в пользование города</a:t>
            </a: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4211638" y="4005263"/>
            <a:ext cx="4572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Мытищи первыми в Подмосковье получают лесопарковую территорию. «Область пошла на этот шаг, потому что мытищинская администрация реальными делами доказала, что способна сохранять экологию»</a:t>
            </a:r>
          </a:p>
          <a:p>
            <a:pPr algn="r"/>
            <a:r>
              <a:rPr lang="ru-RU" b="1"/>
              <a:t>Н Чаплин</a:t>
            </a: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323850" y="1484313"/>
            <a:ext cx="84963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66"/>
                </a:solidFill>
              </a:rPr>
              <a:t>Администрации района и городского поселения Мытищи подали совместную заявку о передаче лесопарка с тем, чтобы превратить его в круглогодичную рекреационную зону - проложить дорожки, установить скамейки, освещение, камеры слежения, стационарный пост. Для зимнего отдыха запланированы устройство лыжни и горок. Проект преобразования Пироговского лесопарка сделан специалистами Московского Государственного университета леса (Научно-образовательный центр «Проектирование городских лесов»</a:t>
            </a:r>
          </a:p>
        </p:txBody>
      </p:sp>
      <p:pic>
        <p:nvPicPr>
          <p:cNvPr id="23557" name="Picture 2" descr="C:\Documents and Settings\Bill Gates\Мои документы\Мои рисунки\top_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73463"/>
            <a:ext cx="3509962" cy="92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3" descr="C:\Documents and Settings\Bill Gates\Мои документы\Мои рисунки\logo-tit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8500"/>
            <a:ext cx="39052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C:\Documents and Settings\Bill Gates\Мои документы\Мои рисунки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516563"/>
            <a:ext cx="695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Прямоугольник 9"/>
          <p:cNvSpPr>
            <a:spLocks noChangeArrowheads="1"/>
          </p:cNvSpPr>
          <p:nvPr/>
        </p:nvSpPr>
        <p:spPr bwMode="auto">
          <a:xfrm>
            <a:off x="107950" y="5516563"/>
            <a:ext cx="3455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96938"/>
            <a:r>
              <a:rPr lang="ru-RU" b="1">
                <a:solidFill>
                  <a:srgbClr val="006600"/>
                </a:solidFill>
              </a:rPr>
              <a:t>Московский государственный университет леса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0432" y="6332745"/>
            <a:ext cx="576064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075" y="3230563"/>
            <a:ext cx="3529013" cy="264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25538"/>
            <a:ext cx="2551113" cy="453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971550"/>
            <a:ext cx="4751388" cy="267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-73025" y="5805488"/>
            <a:ext cx="9324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В</a:t>
            </a:r>
            <a:r>
              <a:rPr lang="ru-RU" dirty="0">
                <a:solidFill>
                  <a:srgbClr val="000066"/>
                </a:solidFill>
              </a:rPr>
              <a:t> МГУЛ прошла общественная встреча ученых и специалистов лесного хозяйства. Собравшиеся рассмотрели вопросы, связанные с разработкой мер по охране и воспроизводству лесов Подмосковного региона. </a:t>
            </a:r>
          </a:p>
        </p:txBody>
      </p:sp>
      <p:sp>
        <p:nvSpPr>
          <p:cNvPr id="24582" name="Rectangle 2"/>
          <p:cNvSpPr>
            <a:spLocks/>
          </p:cNvSpPr>
          <p:nvPr/>
        </p:nvSpPr>
        <p:spPr bwMode="auto">
          <a:xfrm>
            <a:off x="1619250" y="-26988"/>
            <a:ext cx="626586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rgbClr val="953735"/>
                </a:solidFill>
                <a:latin typeface="Calibri" pitchFamily="34" charset="0"/>
              </a:rPr>
              <a:t>Сохраним леса Подмосковья</a:t>
            </a:r>
            <a:br>
              <a:rPr lang="ru-RU" sz="3200" b="1">
                <a:solidFill>
                  <a:srgbClr val="953735"/>
                </a:solidFill>
                <a:latin typeface="Calibri" pitchFamily="34" charset="0"/>
              </a:rPr>
            </a:br>
            <a:r>
              <a:rPr lang="en-US" sz="3200">
                <a:solidFill>
                  <a:srgbClr val="953735"/>
                </a:solidFill>
                <a:latin typeface="Calibri" pitchFamily="34" charset="0"/>
              </a:rPr>
              <a:t>Moscow Region preserve forest</a:t>
            </a:r>
            <a:endParaRPr lang="ru-RU" sz="32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0432" y="6332745"/>
            <a:ext cx="576064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ДПЖП(заставка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74688"/>
            <a:ext cx="9144000" cy="7362826"/>
          </a:xfrm>
        </p:spPr>
      </p:pic>
      <p:pic>
        <p:nvPicPr>
          <p:cNvPr id="6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85184"/>
            <a:ext cx="1449634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Bill Gates\Мои документы\Мои рисунки\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157192"/>
            <a:ext cx="863600" cy="111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4427538" y="-73025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program 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4800" i="1" dirty="0">
                <a:solidFill>
                  <a:schemeClr val="bg1"/>
                </a:solidFill>
                <a:latin typeface="Monotype Corsiva" pitchFamily="66" charset="0"/>
              </a:rPr>
              <a:t>«Trees – Natural Monuments</a:t>
            </a:r>
            <a:r>
              <a:rPr lang="ru-RU" sz="4800" i="1" dirty="0">
                <a:solidFill>
                  <a:schemeClr val="bg1"/>
                </a:solidFill>
                <a:latin typeface="Monotype Corsiva" pitchFamily="66" charset="0"/>
              </a:rPr>
              <a:t>»</a:t>
            </a:r>
            <a:r>
              <a:rPr lang="en-US" sz="4800" i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sz="4800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0432" y="6332745"/>
            <a:ext cx="576064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636838"/>
            <a:ext cx="4537075" cy="255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95288" y="5300663"/>
            <a:ext cx="8229600" cy="1143000"/>
          </a:xfrm>
        </p:spPr>
        <p:txBody>
          <a:bodyPr/>
          <a:lstStyle/>
          <a:p>
            <a:r>
              <a:rPr lang="ru-RU" sz="1800" b="0" dirty="0" smtClean="0">
                <a:solidFill>
                  <a:srgbClr val="000066"/>
                </a:solidFill>
              </a:rPr>
              <a:t>В</a:t>
            </a:r>
            <a:r>
              <a:rPr lang="ru-RU" sz="1800" b="0" dirty="0" smtClean="0">
                <a:solidFill>
                  <a:srgbClr val="000066"/>
                </a:solidFill>
              </a:rPr>
              <a:t> </a:t>
            </a:r>
            <a:r>
              <a:rPr lang="ru-RU" sz="1800" b="0" dirty="0" smtClean="0">
                <a:solidFill>
                  <a:srgbClr val="000066"/>
                </a:solidFill>
              </a:rPr>
              <a:t>университете леса </a:t>
            </a:r>
            <a:r>
              <a:rPr lang="ru-RU" sz="1800" b="0" dirty="0" smtClean="0">
                <a:solidFill>
                  <a:srgbClr val="000066"/>
                </a:solidFill>
              </a:rPr>
              <a:t>прошла торжественная линейка, посвященная окончанию третьего трудового семестра профильного студенческого отряда МГУЛ «Лесник»</a:t>
            </a:r>
            <a:r>
              <a:rPr lang="ru-RU" sz="1800" dirty="0" smtClean="0"/>
              <a:t>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43608" y="-37256"/>
            <a:ext cx="79565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A13B39"/>
                </a:solidFill>
              </a:rPr>
              <a:t>Профильные студенческие отряды </a:t>
            </a:r>
          </a:p>
          <a:p>
            <a:pPr algn="ctr"/>
            <a:r>
              <a:rPr lang="ru-RU" sz="2600" b="1" dirty="0" smtClean="0">
                <a:solidFill>
                  <a:srgbClr val="A13B39"/>
                </a:solidFill>
              </a:rPr>
              <a:t>«Лесной десант»</a:t>
            </a:r>
            <a:r>
              <a:rPr lang="ru-RU" sz="2400" b="1" dirty="0" smtClean="0">
                <a:solidFill>
                  <a:srgbClr val="A13B39"/>
                </a:solidFill>
              </a:rPr>
              <a:t> (400 человек)</a:t>
            </a:r>
          </a:p>
          <a:p>
            <a:pPr algn="ctr"/>
            <a:r>
              <a:rPr lang="ru-RU" sz="2000" b="1" dirty="0" smtClean="0">
                <a:solidFill>
                  <a:srgbClr val="A13B39"/>
                </a:solidFill>
              </a:rPr>
              <a:t>Основная </a:t>
            </a:r>
            <a:r>
              <a:rPr lang="ru-RU" sz="2000" b="1" dirty="0">
                <a:solidFill>
                  <a:srgbClr val="A13B39"/>
                </a:solidFill>
              </a:rPr>
              <a:t>целевая задача </a:t>
            </a:r>
            <a:r>
              <a:rPr lang="ru-RU" sz="2000" b="1" dirty="0" smtClean="0">
                <a:solidFill>
                  <a:srgbClr val="A13B39"/>
                </a:solidFill>
              </a:rPr>
              <a:t>отрядов</a:t>
            </a:r>
            <a:r>
              <a:rPr lang="ru-RU" sz="2000" b="1" dirty="0">
                <a:solidFill>
                  <a:srgbClr val="A13B39"/>
                </a:solidFill>
              </a:rPr>
              <a:t> — борьба с лесными </a:t>
            </a:r>
            <a:r>
              <a:rPr lang="ru-RU" sz="2000" b="1" dirty="0" smtClean="0">
                <a:solidFill>
                  <a:srgbClr val="A13B39"/>
                </a:solidFill>
              </a:rPr>
              <a:t>пожарами и благоустройство. </a:t>
            </a:r>
            <a:r>
              <a:rPr lang="ru-RU" sz="2000" b="1" dirty="0">
                <a:solidFill>
                  <a:srgbClr val="A13B39"/>
                </a:solidFill>
              </a:rPr>
              <a:t>Миссия ответственная и благородная. </a:t>
            </a:r>
          </a:p>
        </p:txBody>
      </p:sp>
      <p:pic>
        <p:nvPicPr>
          <p:cNvPr id="21508" name="Picture 4" descr="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562101"/>
            <a:ext cx="4537075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-149225" y="4337050"/>
            <a:ext cx="4783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A13B39"/>
                </a:solidFill>
              </a:rPr>
              <a:t>Specialized Students’ Group </a:t>
            </a:r>
            <a:endParaRPr lang="ru-RU" sz="2400" b="1" dirty="0">
              <a:solidFill>
                <a:srgbClr val="A13B3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0432" y="6332745"/>
            <a:ext cx="576064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625475" y="323761"/>
            <a:ext cx="8410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Премия Губернатора Московской области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</a:rPr>
              <a:t>«Наше Подмосковье»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</a:rPr>
              <a:t>Номинация «Экология родного края»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1026" name="Picture 2" descr="C:\Documents and Settings\Bill Gates\Рабочий стол\Фото\Стройотряд\Для своих\IMG_6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6469472" cy="4315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2305050" y="61658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A13B39"/>
                </a:solidFill>
              </a:rPr>
              <a:t>Specialized Students’ Group</a:t>
            </a:r>
            <a:r>
              <a:rPr lang="ru-RU" b="1">
                <a:solidFill>
                  <a:srgbClr val="A13B39"/>
                </a:solidFill>
              </a:rPr>
              <a:t> </a:t>
            </a:r>
            <a:r>
              <a:rPr lang="en-US" b="1">
                <a:solidFill>
                  <a:srgbClr val="A13B39"/>
                </a:solidFill>
              </a:rPr>
              <a:t>"Forester”</a:t>
            </a:r>
            <a:endParaRPr lang="ru-RU" b="1">
              <a:solidFill>
                <a:srgbClr val="A13B3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0312" y="3140968"/>
            <a:ext cx="1296144" cy="15121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Всего на конкурс поступило 7066 проектов.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60432" y="6332745"/>
            <a:ext cx="576064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1619250" y="-26988"/>
            <a:ext cx="60896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3200" b="1" dirty="0">
                <a:solidFill>
                  <a:srgbClr val="953735"/>
                </a:solidFill>
                <a:latin typeface="Calibri" pitchFamily="34" charset="0"/>
              </a:rPr>
              <a:t>Общественный лесной совет</a:t>
            </a:r>
          </a:p>
          <a:p>
            <a:pPr algn="ctr" eaLnBrk="0" hangingPunct="0"/>
            <a:r>
              <a:rPr lang="ru-RU" dirty="0"/>
              <a:t>11 февраля 2014 года </a:t>
            </a:r>
          </a:p>
        </p:txBody>
      </p:sp>
      <p:pic>
        <p:nvPicPr>
          <p:cNvPr id="4100" name="Picture 4" descr="295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861048"/>
            <a:ext cx="17281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95738" y="1125538"/>
            <a:ext cx="4968875" cy="16716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Площадь лесов, где присутствует короед-типограф на территории Московской области составляет более 117 000 га, а </a:t>
            </a:r>
            <a:endParaRPr lang="ru-RU" sz="2000" b="1" dirty="0" smtClean="0"/>
          </a:p>
          <a:p>
            <a:pPr>
              <a:defRPr/>
            </a:pPr>
            <a:r>
              <a:rPr lang="ru-RU" sz="2000" b="1" dirty="0" smtClean="0"/>
              <a:t>50 </a:t>
            </a:r>
            <a:r>
              <a:rPr lang="ru-RU" sz="2000" b="1" dirty="0"/>
              <a:t>000 га уже полностью поражены, леса погибли.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5738" y="3068638"/>
            <a:ext cx="453707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Вырублено почти 10,5 тысяч гектаров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3716338"/>
            <a:ext cx="7632700" cy="422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Лесовосстановление - площадь только искусственного 2436 га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4365625"/>
            <a:ext cx="7561262" cy="422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О планах на 2014 год: санитарные рубки на площади до 10 000 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5013325"/>
            <a:ext cx="6985000" cy="1477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Общественные движения: «Зеленый патруль Подмосковья», «Стихийные добровольцы», движение пожарных-добровольцев, молодежная лига экстремальных видов спорта «Щит и меч», студенческий отряд «Лесник» и многие другие.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0432" y="6332745"/>
            <a:ext cx="576064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Bill Gates\Мои документы\Мои рисунки\216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932363" y="333375"/>
            <a:ext cx="2757487" cy="1503363"/>
          </a:xfrm>
        </p:spPr>
        <p:txBody>
          <a:bodyPr/>
          <a:lstStyle/>
          <a:p>
            <a:pPr algn="r"/>
            <a:r>
              <a:rPr lang="ru-RU" sz="5400" smtClean="0"/>
              <a:t>2014 год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179387" y="1844824"/>
            <a:ext cx="8964613" cy="45259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Разработана Дорожная карта </a:t>
            </a:r>
            <a:r>
              <a:rPr lang="ru-RU" sz="2000" dirty="0" smtClean="0"/>
              <a:t>реализации мероприятий по организации лесопарков в рамках реализации проекта «Парки Подмосковья», </a:t>
            </a:r>
            <a:r>
              <a:rPr lang="ru-RU" sz="2000" b="1" dirty="0" smtClean="0">
                <a:hlinkClick r:id="rId2"/>
              </a:rPr>
              <a:t>http://klh.mosreg.ru</a:t>
            </a:r>
            <a:r>
              <a:rPr lang="ru-RU" sz="20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27 марта.</a:t>
            </a:r>
            <a:r>
              <a:rPr lang="ru-RU" sz="2000" dirty="0" smtClean="0"/>
              <a:t> Международный форум "Наше Подмосковье – комфортный регион».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01 апреля. </a:t>
            </a:r>
            <a:r>
              <a:rPr lang="ru-RU" sz="2000" dirty="0" smtClean="0"/>
              <a:t>Принято решение о создании Экологического Совета при Губернаторе Московской области.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Перезагрузка Общественных палат</a:t>
            </a:r>
            <a:r>
              <a:rPr lang="ru-RU" sz="2000" dirty="0" smtClean="0"/>
              <a:t> Муниципальных образований (выдвижение в состав ОП активистов экологических движений, всего более 30 человек, в т.ч. 12 студентов).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5 июня.</a:t>
            </a:r>
            <a:r>
              <a:rPr lang="ru-RU" sz="2000" dirty="0" smtClean="0"/>
              <a:t> Первый экологический форум Подмосковья, приуроченный ко Дню Эколога и Всемирному дню охраны окружающей среды.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1 июля.</a:t>
            </a:r>
            <a:r>
              <a:rPr lang="ru-RU" b="1" dirty="0" smtClean="0"/>
              <a:t> </a:t>
            </a:r>
            <a:r>
              <a:rPr lang="ru-RU" sz="2000" dirty="0" smtClean="0"/>
              <a:t>День леса в Подмосковье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</p:txBody>
      </p:sp>
      <p:pic>
        <p:nvPicPr>
          <p:cNvPr id="35844" name="Picture 4" descr="532563_10151185509396379_1829471859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4624"/>
            <a:ext cx="2520280" cy="189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460432" y="6332745"/>
            <a:ext cx="576064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DSCN0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964612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611188" y="3068638"/>
            <a:ext cx="8351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CC00"/>
                </a:solidFill>
              </a:rPr>
              <a:t>СПАСИБО</a:t>
            </a:r>
            <a:r>
              <a:rPr lang="ru-RU" sz="4400" b="1"/>
              <a:t> </a:t>
            </a:r>
            <a:r>
              <a:rPr lang="ru-RU" sz="4400" b="1">
                <a:solidFill>
                  <a:srgbClr val="00CC00"/>
                </a:solidFill>
              </a:rPr>
              <a:t>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04448" y="6332745"/>
            <a:ext cx="432048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&amp;Ocy;&amp;bcy;&amp;shchcy;&amp;iecy;&amp;scy;&amp;tcy;&amp;vcy;&amp;iecy;&amp;ncy;&amp;ncy;&amp;acy;&amp;yacy; &amp;pcy;&amp;acy;&amp;lcy;&amp;acy;&amp;tcy;&amp;acy; &amp;Mcy;&amp;ocy;&amp;scy;&amp;k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629150" cy="1495426"/>
          </a:xfrm>
          <a:prstGeom prst="rect">
            <a:avLst/>
          </a:prstGeom>
          <a:noFill/>
        </p:spPr>
      </p:pic>
      <p:pic>
        <p:nvPicPr>
          <p:cNvPr id="16387" name="Picture 3" descr="2497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-171400"/>
            <a:ext cx="5544616" cy="712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2596262"/>
            <a:ext cx="93610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200" b="1" spc="40" dirty="0" smtClean="0">
                <a:solidFill>
                  <a:srgbClr val="C00000"/>
                </a:solidFill>
              </a:rPr>
              <a:t>117 000 га</a:t>
            </a:r>
            <a:endParaRPr lang="ru-RU" sz="1200" b="1" spc="4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258888" y="214710"/>
            <a:ext cx="7488237" cy="1021556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С 1 июля 2012 года полномочия по управлению лесами Московской области перешли в ведение областного </a:t>
            </a:r>
            <a:r>
              <a:rPr lang="ru-RU" b="1" dirty="0" smtClean="0"/>
              <a:t>Правительства</a:t>
            </a:r>
            <a:r>
              <a:rPr lang="ru-RU" b="1" dirty="0"/>
              <a:t>.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85838" y="5949950"/>
            <a:ext cx="733107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ru-RU" dirty="0"/>
              <a:t>Леса в Московской области занимают около 40% всех территорий </a:t>
            </a:r>
          </a:p>
        </p:txBody>
      </p:sp>
      <p:sp>
        <p:nvSpPr>
          <p:cNvPr id="33801" name="AutoShape 9" descr="&amp;Ocy;&amp;tcy;&amp;ocy;&amp;bcy;&amp;rcy;&amp;acy;&amp;zhcy;&amp;acy;&amp;iecy;&amp;tcy;&amp;scy;&amp;yacy; &amp;fcy;&amp;acy;&amp;jcy;&amp;lcy; &quot;&amp;SHcy;&amp;ocy;&amp;jcy;&amp;gcy;&amp;ucy;.jpg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3803" name="Picture 11" descr="DL020720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29903"/>
            <a:ext cx="5472112" cy="3643313"/>
          </a:xfrm>
          <a:prstGeom prst="rect">
            <a:avLst/>
          </a:prstGeom>
          <a:noFill/>
        </p:spPr>
      </p:pic>
      <p:pic>
        <p:nvPicPr>
          <p:cNvPr id="33799" name="Picture 7" descr="1338578493_lesist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68412"/>
            <a:ext cx="4825305" cy="46275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604448" y="6332745"/>
            <a:ext cx="432048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3238"/>
            <a:ext cx="4392612" cy="271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0825" y="5084763"/>
            <a:ext cx="8497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На</a:t>
            </a:r>
            <a:r>
              <a:rPr lang="ru-RU" dirty="0">
                <a:solidFill>
                  <a:srgbClr val="000066"/>
                </a:solidFill>
              </a:rPr>
              <a:t> территории Ногинского лесничества у деревни Плотава Орехово-Зуевского района губернатор Московской области Андрей Воробьёв принял участие в акции </a:t>
            </a:r>
            <a:r>
              <a:rPr lang="ru-RU" b="1" dirty="0">
                <a:solidFill>
                  <a:srgbClr val="000066"/>
                </a:solidFill>
              </a:rPr>
              <a:t>«Восстановим леса вместе».</a:t>
            </a:r>
            <a:r>
              <a:rPr lang="ru-RU" dirty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rgbClr val="000066"/>
                </a:solidFill>
              </a:rPr>
              <a:t>В акции участвовали 118 студентов нашего университета</a:t>
            </a:r>
          </a:p>
        </p:txBody>
      </p:sp>
      <p:pic>
        <p:nvPicPr>
          <p:cNvPr id="18436" name="Picture 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73238"/>
            <a:ext cx="3952875" cy="277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/>
          </p:cNvSpPr>
          <p:nvPr/>
        </p:nvSpPr>
        <p:spPr bwMode="auto">
          <a:xfrm>
            <a:off x="1547813" y="260350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rgbClr val="953735"/>
                </a:solidFill>
                <a:latin typeface="Calibri" pitchFamily="34" charset="0"/>
              </a:rPr>
              <a:t>Акция «Восстановим леса вместе»</a:t>
            </a:r>
            <a:br>
              <a:rPr lang="ru-RU" sz="3200" b="1">
                <a:solidFill>
                  <a:srgbClr val="953735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953735"/>
                </a:solidFill>
                <a:latin typeface="Calibri" pitchFamily="34" charset="0"/>
              </a:rPr>
              <a:t>«</a:t>
            </a:r>
            <a:r>
              <a:rPr lang="en-US" sz="3200">
                <a:solidFill>
                  <a:srgbClr val="953735"/>
                </a:solidFill>
                <a:latin typeface="Calibri" pitchFamily="34" charset="0"/>
              </a:rPr>
              <a:t>Let’s restore forests together</a:t>
            </a:r>
            <a:r>
              <a:rPr lang="ru-RU" sz="3200">
                <a:solidFill>
                  <a:srgbClr val="953735"/>
                </a:solidFill>
                <a:latin typeface="Calibri" pitchFamily="34" charset="0"/>
              </a:rPr>
              <a:t>»</a:t>
            </a:r>
            <a:r>
              <a:rPr lang="en-US" sz="3200">
                <a:solidFill>
                  <a:srgbClr val="953735"/>
                </a:solidFill>
                <a:latin typeface="Calibri" pitchFamily="34" charset="0"/>
              </a:rPr>
              <a:t> Action</a:t>
            </a:r>
            <a:endParaRPr lang="ru-RU" sz="32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332745"/>
            <a:ext cx="432048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203575" y="1268413"/>
            <a:ext cx="61928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            </a:t>
            </a:r>
            <a:r>
              <a:rPr lang="ru-RU" sz="2400" b="1" dirty="0">
                <a:solidFill>
                  <a:srgbClr val="000066"/>
                </a:solidFill>
              </a:rPr>
              <a:t>Цели проекта:</a:t>
            </a:r>
            <a:endParaRPr lang="ru-RU" sz="2400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0066"/>
                </a:solidFill>
              </a:rPr>
              <a:t>  Сохранение и преумножение 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000066"/>
                </a:solidFill>
              </a:rPr>
              <a:t>     лесного фонда Московской области;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0066"/>
                </a:solidFill>
              </a:rPr>
              <a:t>  Совершенствование структуры 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000066"/>
                </a:solidFill>
              </a:rPr>
              <a:t>     управления и лесного   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000066"/>
                </a:solidFill>
              </a:rPr>
              <a:t>     законодательства;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0066"/>
                </a:solidFill>
              </a:rPr>
              <a:t> Привлечение общественности к 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000066"/>
                </a:solidFill>
              </a:rPr>
              <a:t>     проблемам экологии региона. 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4287124"/>
            <a:ext cx="943292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</a:rPr>
              <a:t>Региональный координатор: 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                                                   Чаплин </a:t>
            </a:r>
            <a:r>
              <a:rPr lang="ru-RU" sz="2400" b="1" dirty="0">
                <a:solidFill>
                  <a:srgbClr val="000066"/>
                </a:solidFill>
              </a:rPr>
              <a:t>Никита Юрьевич</a:t>
            </a:r>
          </a:p>
          <a:p>
            <a:endParaRPr lang="ru-RU" sz="2400" b="1" dirty="0">
              <a:solidFill>
                <a:srgbClr val="000066"/>
              </a:solidFill>
            </a:endParaRPr>
          </a:p>
          <a:p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</a:rPr>
              <a:t>Координатор Проекта местного отделения: 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                                                   Санаев Виктор Георгиевич </a:t>
            </a:r>
          </a:p>
          <a:p>
            <a:endParaRPr lang="ru-RU" dirty="0"/>
          </a:p>
        </p:txBody>
      </p:sp>
      <p:pic>
        <p:nvPicPr>
          <p:cNvPr id="16389" name="Picture 7" descr="DSCN24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" y="1700808"/>
            <a:ext cx="316727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Rectangle 2"/>
          <p:cNvSpPr>
            <a:spLocks/>
          </p:cNvSpPr>
          <p:nvPr/>
        </p:nvSpPr>
        <p:spPr bwMode="auto">
          <a:xfrm>
            <a:off x="879475" y="188913"/>
            <a:ext cx="82296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400" b="1">
                <a:solidFill>
                  <a:srgbClr val="953735"/>
                </a:solidFill>
                <a:latin typeface="Calibri" pitchFamily="34" charset="0"/>
              </a:rPr>
              <a:t>Проект «Леса Подмосковья» </a:t>
            </a:r>
            <a:br>
              <a:rPr lang="ru-RU" sz="4400" b="1">
                <a:solidFill>
                  <a:srgbClr val="953735"/>
                </a:solidFill>
                <a:latin typeface="Calibri" pitchFamily="34" charset="0"/>
              </a:rPr>
            </a:br>
            <a:r>
              <a:rPr lang="en-US" sz="4000">
                <a:solidFill>
                  <a:srgbClr val="953735"/>
                </a:solidFill>
                <a:latin typeface="Calibri" pitchFamily="34" charset="0"/>
              </a:rPr>
              <a:t>The “Moscow region Forests"</a:t>
            </a:r>
            <a:r>
              <a:rPr lang="en-US" sz="3200">
                <a:solidFill>
                  <a:srgbClr val="953735"/>
                </a:solidFill>
                <a:latin typeface="Calibri" pitchFamily="34" charset="0"/>
              </a:rPr>
              <a:t/>
            </a:r>
            <a:br>
              <a:rPr lang="en-US" sz="3200">
                <a:solidFill>
                  <a:srgbClr val="953735"/>
                </a:solidFill>
                <a:latin typeface="Calibri" pitchFamily="34" charset="0"/>
              </a:rPr>
            </a:br>
            <a:endParaRPr lang="ru-RU" sz="32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332745"/>
            <a:ext cx="432048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6099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04448" y="6332745"/>
            <a:ext cx="432048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04" y="260648"/>
            <a:ext cx="89609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04448" y="6332745"/>
            <a:ext cx="432048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subTitle" idx="1"/>
          </p:nvPr>
        </p:nvSpPr>
        <p:spPr>
          <a:xfrm>
            <a:off x="4787900" y="4149725"/>
            <a:ext cx="4068763" cy="2447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В </a:t>
            </a:r>
            <a:r>
              <a:rPr lang="ru-RU" sz="2000" b="1" dirty="0" err="1" smtClean="0">
                <a:solidFill>
                  <a:schemeClr val="tx1"/>
                </a:solidFill>
              </a:rPr>
              <a:t>Истринском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 вблизи деревни Рычково Комитет лесного хозяйства Московской области провёл сентябрьский этап проекта «Восстановим леса вместе», в котором приняли самое активное участие студенты университета леса</a:t>
            </a:r>
          </a:p>
        </p:txBody>
      </p:sp>
      <p:pic>
        <p:nvPicPr>
          <p:cNvPr id="17411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3743325" cy="244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538288"/>
            <a:ext cx="4386262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6" descr="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125913"/>
            <a:ext cx="3743325" cy="247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2"/>
          <p:cNvSpPr>
            <a:spLocks/>
          </p:cNvSpPr>
          <p:nvPr/>
        </p:nvSpPr>
        <p:spPr bwMode="auto">
          <a:xfrm>
            <a:off x="1187450" y="-100013"/>
            <a:ext cx="77406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Сентябрьский этап проекта </a:t>
            </a:r>
            <a:br>
              <a:rPr lang="ru-RU" sz="32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«Восстановим леса вместе»</a:t>
            </a:r>
            <a:br>
              <a:rPr lang="ru-RU" sz="32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Let’s restore forest together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Action: September stage </a:t>
            </a:r>
            <a:endParaRPr lang="ru-RU" sz="2400" b="1" dirty="0">
              <a:solidFill>
                <a:srgbClr val="95373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6332745"/>
            <a:ext cx="432048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539750" y="5084763"/>
            <a:ext cx="3816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В них приняли участие свыше 400 студентов из 33 учебных групп. </a:t>
            </a:r>
          </a:p>
        </p:txBody>
      </p:sp>
      <p:pic>
        <p:nvPicPr>
          <p:cNvPr id="19459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4321175" cy="305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5" descr="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628775"/>
            <a:ext cx="402590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6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319588"/>
            <a:ext cx="3384550" cy="253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6" name="Rectangle 2"/>
          <p:cNvSpPr>
            <a:spLocks/>
          </p:cNvSpPr>
          <p:nvPr/>
        </p:nvSpPr>
        <p:spPr bwMode="auto">
          <a:xfrm>
            <a:off x="900113" y="188913"/>
            <a:ext cx="78486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rgbClr val="953735"/>
                </a:solidFill>
                <a:latin typeface="Calibri" pitchFamily="34" charset="0"/>
              </a:rPr>
              <a:t>Субботники по уборке территории университета</a:t>
            </a:r>
            <a:br>
              <a:rPr lang="ru-RU" sz="3200" b="1">
                <a:solidFill>
                  <a:srgbClr val="953735"/>
                </a:solidFill>
                <a:latin typeface="Calibri" pitchFamily="34" charset="0"/>
              </a:rPr>
            </a:br>
            <a:r>
              <a:rPr lang="en-US" sz="3200">
                <a:solidFill>
                  <a:srgbClr val="953735"/>
                </a:solidFill>
                <a:latin typeface="Calibri" pitchFamily="34" charset="0"/>
              </a:rPr>
              <a:t> Volunteer Cleaning up Campus </a:t>
            </a:r>
            <a:r>
              <a:rPr lang="ru-RU" sz="3200">
                <a:solidFill>
                  <a:srgbClr val="953735"/>
                </a:solidFill>
                <a:latin typeface="Calibri" pitchFamily="34" charset="0"/>
              </a:rPr>
              <a:t/>
            </a:r>
            <a:br>
              <a:rPr lang="ru-RU" sz="3200">
                <a:solidFill>
                  <a:srgbClr val="953735"/>
                </a:solidFill>
                <a:latin typeface="Calibri" pitchFamily="34" charset="0"/>
              </a:rPr>
            </a:br>
            <a:endParaRPr lang="ru-RU" sz="32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6332745"/>
            <a:ext cx="432048" cy="40862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Bill Gates\Рабочий стол\Без имен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936104" cy="13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886092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TP101886092_template</Template>
  <TotalTime>2562</TotalTime>
  <Words>518</Words>
  <Application>Microsoft Office PowerPoint</Application>
  <PresentationFormat>Экран (4:3)</PresentationFormat>
  <Paragraphs>84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TP101886092_template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Лесной форум Подмосковья  «Зеленый патруль» Moscow Regional Forum II "Green Patrol"</vt:lpstr>
      <vt:lpstr>200 гектаров Пироговского лесопарка в пользование города</vt:lpstr>
      <vt:lpstr>Слайд 12</vt:lpstr>
      <vt:lpstr>Слайд 13</vt:lpstr>
      <vt:lpstr>В университете леса прошла торжественная линейка, посвященная окончанию третьего трудового семестра профильного студенческого отряда МГУЛ «Лесник» </vt:lpstr>
      <vt:lpstr>Слайд 15</vt:lpstr>
      <vt:lpstr>Слайд 16</vt:lpstr>
      <vt:lpstr>2014 год</vt:lpstr>
      <vt:lpstr>Слайд 18</vt:lpstr>
    </vt:vector>
  </TitlesOfParts>
  <Company>MSFU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keywords/>
  <cp:lastModifiedBy>Bill Gates</cp:lastModifiedBy>
  <cp:revision>262</cp:revision>
  <dcterms:created xsi:type="dcterms:W3CDTF">2012-09-21T08:11:13Z</dcterms:created>
  <dcterms:modified xsi:type="dcterms:W3CDTF">2014-08-07T10:26:43Z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