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6"/>
  </p:notesMasterIdLst>
  <p:sldIdLst>
    <p:sldId id="256" r:id="rId2"/>
    <p:sldId id="268" r:id="rId3"/>
    <p:sldId id="273" r:id="rId4"/>
    <p:sldId id="266" r:id="rId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FF"/>
    <a:srgbClr val="5D607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9824" autoAdjust="0"/>
  </p:normalViewPr>
  <p:slideViewPr>
    <p:cSldViewPr>
      <p:cViewPr>
        <p:scale>
          <a:sx n="70" d="100"/>
          <a:sy n="70" d="100"/>
        </p:scale>
        <p:origin x="-1205" y="-2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3;&#1072;&#1076;&#1080;&#1089;&#1083;&#1072;&#1074;\Desktop\&#1042;&#1099;&#1087;&#1091;&#1089;&#1082;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000">
                <a:latin typeface="Times New Roman" pitchFamily="18" charset="0"/>
                <a:cs typeface="Times New Roman" pitchFamily="18" charset="0"/>
              </a:defRPr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Распределение выпускников МГУЛ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>
              <a:defRPr sz="3000">
                <a:latin typeface="Times New Roman" pitchFamily="18" charset="0"/>
                <a:cs typeface="Times New Roman" pitchFamily="18" charset="0"/>
              </a:defRPr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 01 мая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3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aseline="0" dirty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9.7444620984279751E-2"/>
          <c:y val="2.2222222222222254E-2"/>
        </c:manualLayout>
      </c:layout>
    </c:title>
    <c:plotArea>
      <c:layout>
        <c:manualLayout>
          <c:layoutTarget val="inner"/>
          <c:xMode val="edge"/>
          <c:yMode val="edge"/>
          <c:x val="1.0212621626462923E-2"/>
          <c:y val="0.2592872557596968"/>
          <c:w val="0.63633201370288273"/>
          <c:h val="0.74071274424030331"/>
        </c:manualLayout>
      </c:layout>
      <c:pieChart>
        <c:varyColors val="1"/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 rtl="0">
            <a:defRPr sz="20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Распределение выпускников МГУЛ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года </a:t>
            </a:r>
          </a:p>
          <a:p>
            <a:pPr>
              <a:defRPr sz="3200">
                <a:latin typeface="Times New Roman" pitchFamily="18" charset="0"/>
                <a:cs typeface="Times New Roman" pitchFamily="18" charset="0"/>
              </a:defRPr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30 мая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586437276687389"/>
          <c:y val="0"/>
        </c:manualLayout>
      </c:layout>
    </c:title>
    <c:plotArea>
      <c:layout>
        <c:manualLayout>
          <c:layoutTarget val="inner"/>
          <c:xMode val="edge"/>
          <c:yMode val="edge"/>
          <c:x val="0.22811157065243998"/>
          <c:y val="0.28405184383067639"/>
          <c:w val="0.57796510205080531"/>
          <c:h val="0.71594815616932383"/>
        </c:manualLayout>
      </c:layout>
      <c:doughnutChart>
        <c:varyColors val="1"/>
        <c:ser>
          <c:idx val="0"/>
          <c:order val="0"/>
          <c:tx>
            <c:strRef>
              <c:f>'Лист1'!$B$1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70%</a:t>
                    </a:r>
                    <a:endParaRPr lang="ru-RU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28%</a:t>
                    </a:r>
                    <a:endParaRPr lang="ru-RU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'Лист1'!$A$2:$A$5</c:f>
              <c:strCache>
                <c:ptCount val="3"/>
                <c:pt idx="0">
                  <c:v>по специальности</c:v>
                </c:pt>
                <c:pt idx="1">
                  <c:v>не по специальности</c:v>
                </c:pt>
                <c:pt idx="2">
                  <c:v>в армии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72</c:v>
                </c:pt>
                <c:pt idx="1">
                  <c:v>26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4.5337966815133884E-2"/>
          <c:y val="0.22019288951082197"/>
          <c:w val="0.9"/>
          <c:h val="6.2195711248998101E-2"/>
        </c:manualLayout>
      </c:layout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3000">
                <a:latin typeface="Times New Roman" pitchFamily="18" charset="0"/>
                <a:cs typeface="Times New Roman" pitchFamily="18" charset="0"/>
              </a:defRPr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География распределения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выпускников МГУЛ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года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452596421861761E-2"/>
          <c:y val="0.2379078448527267"/>
          <c:w val="0.55057859256621522"/>
          <c:h val="0.65381408573928257"/>
        </c:manualLayout>
      </c:layout>
      <c:pieChart>
        <c:varyColors val="1"/>
        <c:ser>
          <c:idx val="0"/>
          <c:order val="0"/>
          <c:explosion val="4"/>
          <c:dPt>
            <c:idx val="0"/>
            <c:explosion val="1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3%</a:t>
                    </a:r>
                    <a:endParaRPr lang="en-US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Лист1!$A$9:$A$17</c:f>
              <c:strCache>
                <c:ptCount val="9"/>
                <c:pt idx="0">
                  <c:v>Москва и Московская область</c:v>
                </c:pt>
                <c:pt idx="1">
                  <c:v>Костромская область</c:v>
                </c:pt>
                <c:pt idx="2">
                  <c:v>Ивановская область</c:v>
                </c:pt>
                <c:pt idx="3">
                  <c:v>Смоленская область</c:v>
                </c:pt>
                <c:pt idx="4">
                  <c:v>Владимирская область</c:v>
                </c:pt>
                <c:pt idx="5">
                  <c:v>Тверская область</c:v>
                </c:pt>
                <c:pt idx="6">
                  <c:v>Самарская область</c:v>
                </c:pt>
                <c:pt idx="7">
                  <c:v>Северо-Кавказский ФО</c:v>
                </c:pt>
                <c:pt idx="8">
                  <c:v>Другие регионы</c:v>
                </c:pt>
              </c:strCache>
            </c:strRef>
          </c:cat>
          <c:val>
            <c:numRef>
              <c:f>Лист1!$B$9:$B$17</c:f>
              <c:numCache>
                <c:formatCode>0%</c:formatCode>
                <c:ptCount val="9"/>
                <c:pt idx="0">
                  <c:v>0.75000000000000056</c:v>
                </c:pt>
                <c:pt idx="1">
                  <c:v>4.0000000000000022E-2</c:v>
                </c:pt>
                <c:pt idx="2">
                  <c:v>3.0000000000000002E-2</c:v>
                </c:pt>
                <c:pt idx="3">
                  <c:v>4.0000000000000022E-2</c:v>
                </c:pt>
                <c:pt idx="4">
                  <c:v>4.0000000000000022E-2</c:v>
                </c:pt>
                <c:pt idx="5">
                  <c:v>3.0000000000000002E-2</c:v>
                </c:pt>
                <c:pt idx="6">
                  <c:v>2.0000000000000011E-2</c:v>
                </c:pt>
                <c:pt idx="7">
                  <c:v>3.0000000000000002E-2</c:v>
                </c:pt>
                <c:pt idx="8">
                  <c:v>2.0000000000000011E-2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E0EFDA-B723-403C-BCF6-328E06856F42}" type="datetimeFigureOut">
              <a:rPr lang="ru-RU"/>
              <a:pPr>
                <a:defRPr/>
              </a:pPr>
              <a:t>23.05.16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49ABAC-DCAC-45C3-BD3F-EEBF94652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9057F4-B656-4C16-8F7E-FD26202EFA18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FABF11-B17D-49ED-A18B-53DABFC5ED0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289705-F182-44E2-B01D-BE75E979DBC9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4BC444-D7A8-437A-871B-AEF80054BB1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D2AB8F-CD69-42DC-8E31-F7138EAE035A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71FB61-D3D6-4877-AF0A-2FB3F716647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F53EF6-027A-448D-8369-4E6982F542F6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65A37D-D270-4467-BE46-C4B8A60D8F9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A606FD-6861-48DE-970F-480DF241099C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755093-B0BB-4E1A-92BD-AF3A6F214F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936B26-4EC1-4351-8326-1EBBAF8D8879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4872DA-72D4-41A5-8FCE-91EFB674FB1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7F14C2-4312-4EF9-8E68-39FB01103F3E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5F7643-D05F-4150-970B-3382135A64B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707B9F-1951-444D-8802-4582E0D46E38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766D44-E3F4-4910-9B7D-188C98B82A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C4F331-5C6E-4360-96BF-C07292EF3A88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520B9C-1718-43CF-9790-39DDD560601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9F53B6-DA4E-4A08-AE70-49600CD32946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12B930-DDFA-4696-AB78-F8AEC8B630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5E30DF-C11A-42BC-85D0-5BC4055C782F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C876F2-8878-400D-8058-C15B418454B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C841077-C4F2-42C9-9617-ABB7A8C8BE67}" type="datetime1">
              <a:rPr lang="ru-RU" smtClean="0"/>
              <a:pPr>
                <a:defRPr/>
              </a:pPr>
              <a:t>23.05.16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ru-RU" smtClean="0"/>
              <a:t>Деканское совещание 17 июня 2013 года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87C6FE9-4351-474F-A358-EE9B272650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jpeg"/><Relationship Id="rId18" Type="http://schemas.openxmlformats.org/officeDocument/2006/relationships/image" Target="../media/image17.png"/><Relationship Id="rId26" Type="http://schemas.openxmlformats.org/officeDocument/2006/relationships/image" Target="../media/image24.png"/><Relationship Id="rId3" Type="http://schemas.openxmlformats.org/officeDocument/2006/relationships/image" Target="../media/image5.png"/><Relationship Id="rId21" Type="http://schemas.openxmlformats.org/officeDocument/2006/relationships/image" Target="../media/image19.png"/><Relationship Id="rId7" Type="http://schemas.openxmlformats.org/officeDocument/2006/relationships/image" Target="../media/image8.gif"/><Relationship Id="rId12" Type="http://schemas.openxmlformats.org/officeDocument/2006/relationships/hyperlink" Target="http://www.mdm-complect.ru/" TargetMode="External"/><Relationship Id="rId17" Type="http://schemas.openxmlformats.org/officeDocument/2006/relationships/image" Target="../media/image16.jpeg"/><Relationship Id="rId25" Type="http://schemas.openxmlformats.org/officeDocument/2006/relationships/image" Target="../media/image23.png"/><Relationship Id="rId2" Type="http://schemas.openxmlformats.org/officeDocument/2006/relationships/image" Target="../media/image4.png"/><Relationship Id="rId16" Type="http://schemas.openxmlformats.org/officeDocument/2006/relationships/image" Target="../media/image15.jpe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ergia.ru/index.html" TargetMode="External"/><Relationship Id="rId11" Type="http://schemas.openxmlformats.org/officeDocument/2006/relationships/image" Target="../media/image12.jpeg"/><Relationship Id="rId24" Type="http://schemas.openxmlformats.org/officeDocument/2006/relationships/image" Target="../media/image22.png"/><Relationship Id="rId5" Type="http://schemas.openxmlformats.org/officeDocument/2006/relationships/image" Target="../media/image7.jpeg"/><Relationship Id="rId15" Type="http://schemas.openxmlformats.org/officeDocument/2006/relationships/image" Target="../media/image14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11.jpeg"/><Relationship Id="rId19" Type="http://schemas.openxmlformats.org/officeDocument/2006/relationships/image" Target="http://www.mebel-mir.ru/templates/journal_raz/images/mebelnij_mir_logo.png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10.jpeg"/><Relationship Id="rId14" Type="http://schemas.openxmlformats.org/officeDocument/2006/relationships/image" Target="http://www.mdm-complect.ru/bitrix/templates/mdm_text/images/logo.jpg" TargetMode="External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99592" y="0"/>
            <a:ext cx="8244408" cy="664197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востребованности выпускников университета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Исполнительный директор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Попечительского 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совета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Декан ФМХТД</a:t>
            </a:r>
            <a:endParaRPr lang="ru-RU" sz="3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Фахретдинов Х.А.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9" descr="Центр карьеры МГУ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293096"/>
            <a:ext cx="3255788" cy="214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18002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071538" y="0"/>
          <a:ext cx="80724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827584" y="260648"/>
          <a:ext cx="81724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000100" y="0"/>
          <a:ext cx="81439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2" descr="imm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196752"/>
            <a:ext cx="99536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3" descr="Zdoroviy Les 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88840"/>
            <a:ext cx="744537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5" descr="питомни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789040"/>
            <a:ext cx="8001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6" descr="б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3717032"/>
            <a:ext cx="1079500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8" descr="energia_flying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980728"/>
            <a:ext cx="151288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0" descr="грекон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336" y="4149080"/>
            <a:ext cx="7810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1" descr="нпо ит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980728"/>
            <a:ext cx="10810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2" descr="мниирип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68344" y="5229200"/>
            <a:ext cx="863600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3" descr="Logo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15816" y="2060848"/>
            <a:ext cx="1098550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4" descr="http://www.mdm-complect.ru/bitrix/templates/mdm_text/images/logo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2843808" y="3140968"/>
            <a:ext cx="7334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16" descr="korolev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59632" y="908720"/>
            <a:ext cx="676275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17" descr="mytishhi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08304" y="2060848"/>
            <a:ext cx="68421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18" descr="head_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932363" y="3068638"/>
            <a:ext cx="17557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0" name="Picture 19" descr="http://www.mebel-mir.ru/templates/journal_raz/images/mebelnij_mir_logo.png"/>
          <p:cNvPicPr>
            <a:picLocks noChangeAspect="1" noChangeArrowheads="1"/>
          </p:cNvPicPr>
          <p:nvPr/>
        </p:nvPicPr>
        <p:blipFill>
          <a:blip r:embed="rId18" r:link="rId19" cstate="print"/>
          <a:srcRect/>
          <a:stretch>
            <a:fillRect/>
          </a:stretch>
        </p:blipFill>
        <p:spPr bwMode="auto">
          <a:xfrm>
            <a:off x="3707904" y="3068960"/>
            <a:ext cx="14541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3" name="Picture 22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092280" y="2924944"/>
            <a:ext cx="16906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23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652120" y="2204864"/>
            <a:ext cx="1296988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Picture 24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940152" y="4509120"/>
            <a:ext cx="1601787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7" name="Picture 26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139952" y="2204864"/>
            <a:ext cx="10572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8" name="Picture 27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2411760" y="4149080"/>
            <a:ext cx="18319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0" name="Picture 2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283968" y="1124744"/>
            <a:ext cx="1419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2" name="Picture 31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475656" y="2996952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4" name="Picture 33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067944" y="5589240"/>
            <a:ext cx="21510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1214414" y="214290"/>
            <a:ext cx="79295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Наши партнеры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3635896" y="4725144"/>
            <a:ext cx="1971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115616" y="4581128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821</TotalTime>
  <Words>49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Попечительский Совет</cp:lastModifiedBy>
  <cp:revision>117</cp:revision>
  <dcterms:modified xsi:type="dcterms:W3CDTF">2016-05-23T09:31:52Z</dcterms:modified>
</cp:coreProperties>
</file>