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04" r:id="rId2"/>
    <p:sldId id="416" r:id="rId3"/>
    <p:sldId id="414" r:id="rId4"/>
    <p:sldId id="415" r:id="rId5"/>
    <p:sldId id="412" r:id="rId6"/>
    <p:sldId id="417" r:id="rId7"/>
    <p:sldId id="396" r:id="rId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32" autoAdjust="0"/>
    <p:restoredTop sz="94095" autoAdjust="0"/>
  </p:normalViewPr>
  <p:slideViewPr>
    <p:cSldViewPr snapToGrid="0" snapToObjects="1">
      <p:cViewPr varScale="1">
        <p:scale>
          <a:sx n="103" d="100"/>
          <a:sy n="103" d="100"/>
        </p:scale>
        <p:origin x="144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FE8EA-74E4-4F75-A316-762E58A0BEFC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F4A70-6057-4B33-8F75-18231FA26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220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2A23D-4F20-574E-AB13-07242AB1C1EA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CB849-82D1-074C-BF5B-B50FEDB90F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008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B849-82D1-074C-BF5B-B50FEDB90F2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17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4DBB-95DB-4067-8D96-0F19FAE5628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716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4DBB-95DB-4067-8D96-0F19FAE5628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89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4DBB-95DB-4067-8D96-0F19FAE5628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32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4DBB-95DB-4067-8D96-0F19FAE5628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22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F4DBB-95DB-4067-8D96-0F19FAE5628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282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CB849-82D1-074C-BF5B-B50FEDB90F2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42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C61D9E-9626-B64B-AA57-645FCE113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FE90F9E-CEFC-2142-8E95-740DC3BF6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4F13470-1F39-4747-9AB6-F16D392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5C16F-CEDB-4EBA-9BAF-3E8FEF26E410}" type="datetime1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1ED1692-53E7-A543-AC1A-CC1F76DE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E1F5D62-1467-3B48-A1D8-3987179A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19D6-2BC2-364D-95EE-62B6F5AD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88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E424BD-9649-6947-BF5E-6F8A72456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1ED20CD-DD64-F14B-80FF-EA65ADC0E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0706F8-772D-2646-8A62-65CF13C6C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4E8C-42A4-4F55-8992-42E3ED64CBFD}" type="datetime1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F48D056-6E21-3E44-BBC4-B40C7CD3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83546F8-5FC3-8D49-A354-7D6EED08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19D6-2BC2-364D-95EE-62B6F5AD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5FC748D-D73C-A140-A6DC-30A15C017E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B789592-091C-2B46-8797-1653AEEA8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0D1C7E9-0934-C146-952E-FCD3454AD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9093-0113-48A4-8593-EDECCC792248}" type="datetime1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00A5241-C3F3-C047-86B4-63338ABD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D2F2728-9624-104F-882F-44E641FFA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19D6-2BC2-364D-95EE-62B6F5AD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25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C07477-09E8-1D4F-AC23-BAE31EE2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C4606C0-DAE7-1443-923F-4ED72338C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8D6FCE9-7305-1549-B86F-F122218C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5AFD8-D353-49F8-8631-A8AAB7003A5F}" type="datetime1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1E7F172-834B-9642-A463-ACB05B4BF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E3F2FDE-AF69-FB40-83E0-EC47C987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19D6-2BC2-364D-95EE-62B6F5AD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35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1E78C9-64A1-E24C-9E55-44AC72BE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8241EAC-70CE-574F-A9B4-E238D001B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5DDA4D5-B9BE-3F43-8D9A-D8BC4586D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9820-3387-431E-B7F0-CDE885CEF65F}" type="datetime1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A5CEB4-D447-7C43-A00F-F1733244A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283FE57-2690-AD4B-A028-8B41A065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19D6-2BC2-364D-95EE-62B6F5AD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47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CD6795-E2A9-D848-9B29-DF05DAF64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52E56F-EC40-EB4A-A648-7F178A563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CEAE74C-D2FB-044D-BBED-504EC163F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31D68AC-6FF7-0748-B6C9-CB1864A8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64EA-670D-40B2-93AD-4C31FA2940DC}" type="datetime1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8A29033-B23A-9748-BA13-0E2E284BC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EF52449-5EA4-2141-A0AA-82B8F03CA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19D6-2BC2-364D-95EE-62B6F5AD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81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C0B94D-D711-C64F-AF5F-933CD884A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2746C76-7099-3A4E-863E-13679E45C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9353AFA-D89B-E54C-A60B-11BE7C165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E186DB7-FDA3-6D42-850C-519D191F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E02AEEF-9BC2-C443-9201-44A898E59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A032629-861D-FC42-B4D1-F57E59B29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5C11A-5435-4E2E-A574-87C4E9C9A437}" type="datetime1">
              <a:rPr lang="ru-RU" smtClean="0"/>
              <a:t>24.03.2022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6092F7E-1D8B-9344-A500-489E68845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D63D045-6E7D-FE4A-8071-E7B432739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19D6-2BC2-364D-95EE-62B6F5AD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26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60FE29-EF27-4A4A-AFDF-A0C40F35F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C15C1FC-69D3-0A44-8A6D-09360BD4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52B8-E528-4824-96DF-9398F983CD2C}" type="datetime1">
              <a:rPr lang="ru-RU" smtClean="0"/>
              <a:t>24.03.2022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B8CFD34-7DF3-A946-98F4-AF343658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5C69BF6-0909-8146-9F99-A58A4790C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19D6-2BC2-364D-95EE-62B6F5AD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304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AA24D20-5437-CC43-9961-8C5ABDE70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89C2-A2AE-4118-B1EC-7B52FC8C8F0F}" type="datetime1">
              <a:rPr lang="ru-RU" smtClean="0"/>
              <a:t>24.03.2022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C6EC9D3-55F4-424A-A21B-0CD801A0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7CE09E2-BDBA-BA44-A578-75841152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19D6-2BC2-364D-95EE-62B6F5AD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396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C445FD-F872-7342-A91B-498B8143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0B1A54F-2C22-F547-A138-3093337E6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4D271F3-5B5C-4347-9A7C-20A90B813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A14526D-A6A0-BA4C-A397-2E45EE63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AADA-FEBA-44F0-92C3-AAED7C445CF7}" type="datetime1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8744B67-02CC-E84A-93AE-FF0D8BD4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DB7534C-503F-8D43-971A-61BC4925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19D6-2BC2-364D-95EE-62B6F5AD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910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357339-3B14-E745-83F3-E5455FFA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1577759-8755-F544-B4F2-F2D350EE5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869E117-944F-D04F-96CB-91E7955D8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46431BA-02C8-D14C-871F-03E0CAF4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F8EC-0354-4D21-8EA3-2041083AC996}" type="datetime1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08A7D94-6517-9C41-94EE-DD82F93AC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EDF59D5-4E81-FB41-90FD-FBD013ED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19D6-2BC2-364D-95EE-62B6F5AD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98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E8FFFF-9C9C-684D-9B19-13D049419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B6954D0-E5AE-374A-9506-066AEB91E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3BB66AC-197D-D34A-9180-E210538CD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A5689-A867-4BEA-BC13-283ED0B12F20}" type="datetime1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F8A1077-20E5-214B-8D31-A36FD3A7E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BE0588-C7CD-7A47-A0EC-68CFA09D9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B19D6-2BC2-364D-95EE-62B6F5ADA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45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5.emf"/><Relationship Id="rId10" Type="http://schemas.openxmlformats.org/officeDocument/2006/relationships/image" Target="../media/image13.png"/><Relationship Id="rId4" Type="http://schemas.openxmlformats.org/officeDocument/2006/relationships/image" Target="../media/image4.emf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arh-tissue.ru/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Dubrovskaya.IA@arh-tissue.r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limkina.NA@arh-tissue.ru" TargetMode="Externa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F796283-262E-0F44-868A-EB8B9E64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F4D3F-0B6E-4F04-8AAD-ECC608DAAF39}" type="slidenum">
              <a:rPr lang="ru-RU" smtClean="0"/>
              <a:t>1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-114300" y="-142875"/>
            <a:ext cx="12415838" cy="7100887"/>
            <a:chOff x="-114300" y="-142875"/>
            <a:chExt cx="12415838" cy="7100887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B702252D-EFCA-7642-8811-013D831C8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24" b="15593"/>
            <a:stretch/>
          </p:blipFill>
          <p:spPr>
            <a:xfrm>
              <a:off x="-114300" y="-142875"/>
              <a:ext cx="12415838" cy="710088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A8C4FD3-E80A-C341-973E-5096FC9B2524}"/>
                </a:ext>
              </a:extLst>
            </p:cNvPr>
            <p:cNvSpPr txBox="1"/>
            <p:nvPr/>
          </p:nvSpPr>
          <p:spPr>
            <a:xfrm>
              <a:off x="2466524" y="2745848"/>
              <a:ext cx="86233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chemeClr val="bg1"/>
                  </a:solidFill>
                  <a:latin typeface="Gilroy ExtraBold" pitchFamily="2" charset="0"/>
                  <a:cs typeface="Arial" panose="020B0604020202020204" pitchFamily="34" charset="0"/>
                </a:rPr>
                <a:t>Практика студентов в</a:t>
              </a:r>
              <a:endParaRPr lang="ru-RU" sz="4000" b="1" dirty="0">
                <a:solidFill>
                  <a:schemeClr val="bg1"/>
                </a:solidFill>
                <a:latin typeface="Gilroy ExtraBold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ru-RU" sz="4000" b="1" dirty="0" smtClean="0">
                  <a:solidFill>
                    <a:schemeClr val="bg1"/>
                  </a:solidFill>
                  <a:latin typeface="Gilroy ExtraBold" pitchFamily="2" charset="0"/>
                  <a:cs typeface="Arial" panose="020B0604020202020204" pitchFamily="34" charset="0"/>
                </a:rPr>
                <a:t>ООО «Архбум тиссью групп»</a:t>
              </a: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62" y="504842"/>
              <a:ext cx="1740412" cy="124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206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1334483-1DAF-1542-BB0F-02B4FD445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6"/>
          <a:stretch/>
        </p:blipFill>
        <p:spPr>
          <a:xfrm>
            <a:off x="-488851" y="6116714"/>
            <a:ext cx="12655296" cy="1062995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76CE204-020E-9642-BABB-CD59C3731597}"/>
              </a:ext>
            </a:extLst>
          </p:cNvPr>
          <p:cNvCxnSpPr>
            <a:cxnSpLocks/>
          </p:cNvCxnSpPr>
          <p:nvPr/>
        </p:nvCxnSpPr>
        <p:spPr>
          <a:xfrm>
            <a:off x="-5730" y="944531"/>
            <a:ext cx="12192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370438" y="6428039"/>
            <a:ext cx="2743200" cy="365125"/>
          </a:xfrm>
        </p:spPr>
        <p:txBody>
          <a:bodyPr/>
          <a:lstStyle/>
          <a:p>
            <a:pPr algn="ctr"/>
            <a:fld id="{53DB19D6-2BC2-364D-95EE-62B6F5ADADA5}" type="slidenum">
              <a:rPr lang="ru-RU" sz="1600" b="1" smtClean="0">
                <a:solidFill>
                  <a:schemeClr val="bg1"/>
                </a:solidFill>
              </a:rPr>
              <a:pPr algn="ctr"/>
              <a:t>2</a:t>
            </a:fld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2B73FDDE-6368-1347-9093-AAF82AF1A124}"/>
              </a:ext>
            </a:extLst>
          </p:cNvPr>
          <p:cNvGrpSpPr/>
          <p:nvPr/>
        </p:nvGrpSpPr>
        <p:grpSpPr>
          <a:xfrm>
            <a:off x="9295312" y="54629"/>
            <a:ext cx="2978226" cy="859087"/>
            <a:chOff x="9357456" y="54629"/>
            <a:chExt cx="2978226" cy="859087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5516BB3D-5508-FE46-BBB4-890DDBA72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5772" y="118921"/>
              <a:ext cx="1949910" cy="76940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79C396BB-8519-0B46-94CD-DCE674B20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7456" y="54629"/>
              <a:ext cx="1238984" cy="859087"/>
            </a:xfrm>
            <a:prstGeom prst="rect">
              <a:avLst/>
            </a:prstGeom>
          </p:spPr>
        </p:pic>
      </p:grpSp>
      <p:sp>
        <p:nvSpPr>
          <p:cNvPr id="15" name="object 3"/>
          <p:cNvSpPr txBox="1">
            <a:spLocks/>
          </p:cNvSpPr>
          <p:nvPr/>
        </p:nvSpPr>
        <p:spPr>
          <a:xfrm>
            <a:off x="356488" y="140479"/>
            <a:ext cx="8974769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Архбум т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иссью групп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70438" y="1209238"/>
            <a:ext cx="766305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ООО «Архбум тиссью групп»—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часть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австрийско-германской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группы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Pulp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Mill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Holding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GmbH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(штаб-квартира г. Вена, Австрия).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            Продукция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холдинга успешно продается в более, чем 60 стран мира.</a:t>
            </a:r>
          </a:p>
          <a:p>
            <a:pPr marL="0" lvl="8" algn="ctr"/>
            <a:endParaRPr lang="ru-RU" sz="2000" dirty="0">
              <a:solidFill>
                <a:srgbClr val="000066"/>
              </a:solidFill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553" y="3614424"/>
            <a:ext cx="2294686" cy="2294686"/>
          </a:xfrm>
          <a:prstGeom prst="rect">
            <a:avLst/>
          </a:prstGeom>
        </p:spPr>
      </p:pic>
      <p:sp>
        <p:nvSpPr>
          <p:cNvPr id="80" name="Прямоугольник 79"/>
          <p:cNvSpPr/>
          <p:nvPr/>
        </p:nvSpPr>
        <p:spPr>
          <a:xfrm>
            <a:off x="806313" y="5072343"/>
            <a:ext cx="8188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Лучший ЭКО бренд, производящий бумажные изделия для санитарно-гигиенических целей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3" y="1249454"/>
            <a:ext cx="4040074" cy="2692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671859" y="4423213"/>
            <a:ext cx="6153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БРЕНД SOFFIONE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– ПОБЕДИТЕЛЬ ЭКО ПРЕМИИ GREEN AWARDS 2020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57146" y="2312683"/>
            <a:ext cx="75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Являясь частью целлюлозно-бумажного холдинга, мы следуем мировым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стандартам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 отслеживаем весь производственный цикл «Ёлки до полки»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02576" y="5797442"/>
            <a:ext cx="10029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808080"/>
              </a:buClr>
              <a:defRPr/>
            </a:pPr>
            <a:r>
              <a:rPr lang="ru-RU" sz="1400" b="1" dirty="0" smtClean="0"/>
              <a:t>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*Soffione (</a:t>
            </a:r>
            <a:r>
              <a:rPr lang="ru-RU" sz="1600" i="1" dirty="0" err="1">
                <a:solidFill>
                  <a:schemeClr val="accent1">
                    <a:lumMod val="75000"/>
                  </a:schemeClr>
                </a:solidFill>
              </a:rPr>
              <a:t>Итал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) – Одуванчик</a:t>
            </a:r>
          </a:p>
          <a:p>
            <a:pPr>
              <a:buClr>
                <a:srgbClr val="808080"/>
              </a:buClr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Название бренда подчеркивает натуральность, природность, мягкость, легкость, нежность и комфорт </a:t>
            </a:r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11916" y="3345559"/>
            <a:ext cx="2182190" cy="577815"/>
            <a:chOff x="2099869" y="1595808"/>
            <a:chExt cx="8161667" cy="261684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9763823" y="2054796"/>
              <a:ext cx="4977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ru-RU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0000">
              <a:off x="2099869" y="1595808"/>
              <a:ext cx="8139452" cy="2616842"/>
            </a:xfrm>
            <a:prstGeom prst="rect">
              <a:avLst/>
            </a:prstGeom>
          </p:spPr>
        </p:pic>
      </p:grpSp>
      <p:sp>
        <p:nvSpPr>
          <p:cNvPr id="27" name="Прямоугольник 26"/>
          <p:cNvSpPr/>
          <p:nvPr/>
        </p:nvSpPr>
        <p:spPr>
          <a:xfrm>
            <a:off x="4617738" y="3446906"/>
            <a:ext cx="21584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Бренд компании -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1334483-1DAF-1542-BB0F-02B4FD445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6"/>
          <a:stretch/>
        </p:blipFill>
        <p:spPr>
          <a:xfrm>
            <a:off x="-463296" y="6116714"/>
            <a:ext cx="12655296" cy="1062995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76CE204-020E-9642-BABB-CD59C3731597}"/>
              </a:ext>
            </a:extLst>
          </p:cNvPr>
          <p:cNvCxnSpPr>
            <a:cxnSpLocks/>
          </p:cNvCxnSpPr>
          <p:nvPr/>
        </p:nvCxnSpPr>
        <p:spPr>
          <a:xfrm>
            <a:off x="-5730" y="944531"/>
            <a:ext cx="12192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370438" y="6428039"/>
            <a:ext cx="2743200" cy="365125"/>
          </a:xfrm>
        </p:spPr>
        <p:txBody>
          <a:bodyPr/>
          <a:lstStyle/>
          <a:p>
            <a:pPr algn="ctr"/>
            <a:fld id="{53DB19D6-2BC2-364D-95EE-62B6F5ADADA5}" type="slidenum">
              <a:rPr lang="ru-RU" sz="1600" b="1" smtClean="0">
                <a:solidFill>
                  <a:schemeClr val="bg1"/>
                </a:solidFill>
              </a:rPr>
              <a:pPr algn="ctr"/>
              <a:t>3</a:t>
            </a:fld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2B73FDDE-6368-1347-9093-AAF82AF1A124}"/>
              </a:ext>
            </a:extLst>
          </p:cNvPr>
          <p:cNvGrpSpPr/>
          <p:nvPr/>
        </p:nvGrpSpPr>
        <p:grpSpPr>
          <a:xfrm>
            <a:off x="9295312" y="54629"/>
            <a:ext cx="2978226" cy="859087"/>
            <a:chOff x="9357456" y="54629"/>
            <a:chExt cx="2978226" cy="859087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5516BB3D-5508-FE46-BBB4-890DDBA72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5772" y="118921"/>
              <a:ext cx="1949910" cy="76940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79C396BB-8519-0B46-94CD-DCE674B20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7456" y="54629"/>
              <a:ext cx="1238984" cy="859087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/>
        </p:nvSpPr>
        <p:spPr>
          <a:xfrm>
            <a:off x="693721" y="1230027"/>
            <a:ext cx="10992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Предприятия холдинга входят в число отраслевых лидеров по производственным показателям и финансовым результатам, являются одними из самых современных в Европе. </a:t>
            </a:r>
          </a:p>
        </p:txBody>
      </p:sp>
      <p:sp>
        <p:nvSpPr>
          <p:cNvPr id="21" name="Rettangolo 45">
            <a:extLst>
              <a:ext uri="{FF2B5EF4-FFF2-40B4-BE49-F238E27FC236}">
                <a16:creationId xmlns="" xmlns:a16="http://schemas.microsoft.com/office/drawing/2014/main" id="{E7EA0BAA-AE50-4845-A6D6-3D511D7DF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4656" y="2380708"/>
            <a:ext cx="3860345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600" b="1" dirty="0">
                <a:solidFill>
                  <a:srgbClr val="04508C"/>
                </a:solidFill>
                <a:latin typeface="Gotham Book" charset="0"/>
              </a:rPr>
              <a:t>Самое современное </a:t>
            </a:r>
            <a:r>
              <a:rPr kumimoji="0" lang="ru-RU" altLang="ru-RU" sz="1600" b="1" dirty="0" smtClean="0">
                <a:solidFill>
                  <a:srgbClr val="04508C"/>
                </a:solidFill>
                <a:latin typeface="Gotham Book" charset="0"/>
              </a:rPr>
              <a:t>производство: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600" b="1" dirty="0" smtClean="0">
              <a:solidFill>
                <a:srgbClr val="04508C"/>
              </a:solidFill>
              <a:latin typeface="Gotham Book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ru-RU" altLang="ru-RU" sz="1600" dirty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Новейшее итальянское оборудование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ru-RU" altLang="ru-RU" sz="1600" dirty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Полная мощность АТГ = 210 </a:t>
            </a:r>
            <a:r>
              <a:rPr kumimoji="0" lang="ru-RU" altLang="ru-RU" sz="1600" dirty="0" err="1" smtClean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тыс.тн</a:t>
            </a:r>
            <a:r>
              <a:rPr kumimoji="0" lang="ru-RU" altLang="ru-RU" sz="1600" dirty="0" smtClean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 </a:t>
            </a:r>
            <a:r>
              <a:rPr kumimoji="0" lang="ru-RU" altLang="ru-RU" sz="1600" dirty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продукции в год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ru-RU" altLang="ru-RU" sz="1600" dirty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Собственное сырье </a:t>
            </a:r>
            <a:endParaRPr kumimoji="0" lang="en-US" altLang="ru-RU" sz="1600" dirty="0">
              <a:solidFill>
                <a:srgbClr val="5B9BD5">
                  <a:lumMod val="50000"/>
                </a:srgbClr>
              </a:solidFill>
              <a:latin typeface="Gotham Book" charset="0"/>
            </a:endParaRPr>
          </a:p>
        </p:txBody>
      </p:sp>
      <p:pic>
        <p:nvPicPr>
          <p:cNvPr id="22" name="Immagine 23">
            <a:extLst>
              <a:ext uri="{FF2B5EF4-FFF2-40B4-BE49-F238E27FC236}">
                <a16:creationId xmlns="" xmlns:a16="http://schemas.microsoft.com/office/drawing/2014/main" id="{696A9302-D9F4-4A00-8DEC-63966264AA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865" y="3010393"/>
            <a:ext cx="4905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">
            <a:extLst>
              <a:ext uri="{FF2B5EF4-FFF2-40B4-BE49-F238E27FC236}">
                <a16:creationId xmlns="" xmlns:a16="http://schemas.microsoft.com/office/drawing/2014/main" id="{6747927B-2A35-4338-93FE-2E45A1DA5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690" y="4466455"/>
            <a:ext cx="529767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508C"/>
                </a:solidFill>
                <a:effectLst/>
                <a:uLnTx/>
                <a:uFillTx/>
                <a:latin typeface="Gotham Book" charset="0"/>
                <a:ea typeface="+mn-ea"/>
                <a:cs typeface="Arial" panose="020B0604020202020204" pitchFamily="34" charset="0"/>
              </a:rPr>
              <a:t>Международная</a:t>
            </a:r>
            <a:r>
              <a:rPr kumimoji="0" lang="ru-RU" alt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04508C"/>
                </a:solidFill>
                <a:effectLst/>
                <a:uLnTx/>
                <a:uFillTx/>
                <a:latin typeface="Gotham Book" charset="0"/>
                <a:ea typeface="+mn-ea"/>
                <a:cs typeface="Arial" panose="020B0604020202020204" pitchFamily="34" charset="0"/>
              </a:rPr>
              <a:t> сертификация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508C"/>
                </a:solidFill>
                <a:effectLst/>
                <a:uLnTx/>
                <a:uFillTx/>
                <a:latin typeface="Gotham Book" charset="0"/>
                <a:ea typeface="+mn-ea"/>
                <a:cs typeface="Arial" panose="020B0604020202020204" pitchFamily="34" charset="0"/>
              </a:rPr>
              <a:t>:</a:t>
            </a:r>
            <a:endParaRPr kumimoji="0" lang="en-US" alt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4508C"/>
              </a:solidFill>
              <a:effectLst/>
              <a:uLnTx/>
              <a:uFillTx/>
              <a:latin typeface="Gotham Book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508C"/>
                </a:solidFill>
                <a:effectLst/>
                <a:uLnTx/>
                <a:uFillTx/>
                <a:latin typeface="Gotham Book" charset="0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4508C"/>
              </a:solidFill>
              <a:effectLst/>
              <a:uLnTx/>
              <a:uFillTx/>
              <a:latin typeface="Gotham Book" charset="0"/>
              <a:ea typeface="+mn-ea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ru-RU" altLang="ru-RU" sz="1600" dirty="0" smtClean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ISO </a:t>
            </a:r>
            <a:r>
              <a:rPr kumimoji="0" lang="ru-RU" altLang="ru-RU" sz="1600" dirty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45001 и ISO 14001 – управление рисками и возможностями для создания безопасных условий труда, предотвращения травматизма и снижения негативного воздействия на окружающую среду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600" dirty="0" smtClean="0">
              <a:solidFill>
                <a:srgbClr val="5B9BD5">
                  <a:lumMod val="50000"/>
                </a:srgbClr>
              </a:solidFill>
              <a:latin typeface="Gotham Book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4508C"/>
              </a:solidFill>
              <a:effectLst/>
              <a:uLnTx/>
              <a:uFillTx/>
              <a:latin typeface="Gotham Book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Immagine 10">
            <a:extLst>
              <a:ext uri="{FF2B5EF4-FFF2-40B4-BE49-F238E27FC236}">
                <a16:creationId xmlns="" xmlns:a16="http://schemas.microsoft.com/office/drawing/2014/main" id="{74C6BDC9-B1C9-4BF1-8D75-C2227BAC91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179" y="4774473"/>
            <a:ext cx="50006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ttore diritto 44">
            <a:extLst>
              <a:ext uri="{FF2B5EF4-FFF2-40B4-BE49-F238E27FC236}">
                <a16:creationId xmlns="" xmlns:a16="http://schemas.microsoft.com/office/drawing/2014/main" id="{5DB05780-24D5-4389-93BC-D25D665B0CF9}"/>
              </a:ext>
            </a:extLst>
          </p:cNvPr>
          <p:cNvCxnSpPr>
            <a:cxnSpLocks/>
          </p:cNvCxnSpPr>
          <p:nvPr/>
        </p:nvCxnSpPr>
        <p:spPr>
          <a:xfrm>
            <a:off x="1288026" y="2379228"/>
            <a:ext cx="19250" cy="1620259"/>
          </a:xfrm>
          <a:prstGeom prst="line">
            <a:avLst/>
          </a:prstGeom>
          <a:ln>
            <a:solidFill>
              <a:srgbClr val="045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44">
            <a:extLst>
              <a:ext uri="{FF2B5EF4-FFF2-40B4-BE49-F238E27FC236}">
                <a16:creationId xmlns="" xmlns:a16="http://schemas.microsoft.com/office/drawing/2014/main" id="{5DB05780-24D5-4389-93BC-D25D665B0CF9}"/>
              </a:ext>
            </a:extLst>
          </p:cNvPr>
          <p:cNvCxnSpPr>
            <a:cxnSpLocks/>
          </p:cNvCxnSpPr>
          <p:nvPr/>
        </p:nvCxnSpPr>
        <p:spPr>
          <a:xfrm>
            <a:off x="1312516" y="4247971"/>
            <a:ext cx="19250" cy="1620259"/>
          </a:xfrm>
          <a:prstGeom prst="line">
            <a:avLst/>
          </a:prstGeom>
          <a:ln>
            <a:solidFill>
              <a:srgbClr val="045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44">
            <a:extLst>
              <a:ext uri="{FF2B5EF4-FFF2-40B4-BE49-F238E27FC236}">
                <a16:creationId xmlns="" xmlns:a16="http://schemas.microsoft.com/office/drawing/2014/main" id="{5DB05780-24D5-4389-93BC-D25D665B0CF9}"/>
              </a:ext>
            </a:extLst>
          </p:cNvPr>
          <p:cNvCxnSpPr>
            <a:cxnSpLocks/>
          </p:cNvCxnSpPr>
          <p:nvPr/>
        </p:nvCxnSpPr>
        <p:spPr>
          <a:xfrm>
            <a:off x="7544390" y="2469253"/>
            <a:ext cx="19250" cy="1620259"/>
          </a:xfrm>
          <a:prstGeom prst="line">
            <a:avLst/>
          </a:prstGeom>
          <a:ln>
            <a:solidFill>
              <a:srgbClr val="045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44">
            <a:extLst>
              <a:ext uri="{FF2B5EF4-FFF2-40B4-BE49-F238E27FC236}">
                <a16:creationId xmlns="" xmlns:a16="http://schemas.microsoft.com/office/drawing/2014/main" id="{5DB05780-24D5-4389-93BC-D25D665B0CF9}"/>
              </a:ext>
            </a:extLst>
          </p:cNvPr>
          <p:cNvCxnSpPr>
            <a:cxnSpLocks/>
          </p:cNvCxnSpPr>
          <p:nvPr/>
        </p:nvCxnSpPr>
        <p:spPr>
          <a:xfrm>
            <a:off x="7587295" y="4393915"/>
            <a:ext cx="19250" cy="1620259"/>
          </a:xfrm>
          <a:prstGeom prst="line">
            <a:avLst/>
          </a:prstGeom>
          <a:ln>
            <a:solidFill>
              <a:srgbClr val="045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40">
            <a:extLst>
              <a:ext uri="{FF2B5EF4-FFF2-40B4-BE49-F238E27FC236}">
                <a16:creationId xmlns="" xmlns:a16="http://schemas.microsoft.com/office/drawing/2014/main" id="{F36E8D00-7215-4FC9-AE3D-8F53F9C8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564" y="2406525"/>
            <a:ext cx="424292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otham Book" charset="0"/>
                <a:ea typeface="+mn-ea"/>
                <a:cs typeface="Arial" panose="020B0604020202020204" pitchFamily="34" charset="0"/>
              </a:rPr>
              <a:t>Широкий 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otham Book" charset="0"/>
                <a:ea typeface="+mn-ea"/>
                <a:cs typeface="Arial" panose="020B0604020202020204" pitchFamily="34" charset="0"/>
              </a:rPr>
              <a:t>ассортимент В2С</a:t>
            </a:r>
            <a:r>
              <a:rPr kumimoji="0" lang="ru-RU" altLang="ru-RU" sz="1600" b="1" dirty="0" smtClean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\</a:t>
            </a:r>
            <a:r>
              <a:rPr kumimoji="0" lang="ru-RU" alt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otham Book" charset="0"/>
                <a:ea typeface="+mn-ea"/>
                <a:cs typeface="Arial" panose="020B0604020202020204" pitchFamily="34" charset="0"/>
              </a:rPr>
              <a:t>В2В\СТМ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otham Book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otham Book" charset="0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1800" b="1" noProof="0" dirty="0">
              <a:solidFill>
                <a:srgbClr val="5B9BD5">
                  <a:lumMod val="50000"/>
                </a:srgbClr>
              </a:solidFill>
              <a:latin typeface="Gotham Book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dirty="0" smtClean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Туалетная Бумага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dirty="0" smtClean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Бумажные Полотенца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dirty="0" smtClean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Столовые салфетки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dirty="0" smtClean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Салфетки в коробках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dirty="0" smtClean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Бумажные платочки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dirty="0" smtClean="0">
              <a:solidFill>
                <a:srgbClr val="5B9BD5">
                  <a:lumMod val="50000"/>
                </a:srgbClr>
              </a:solidFill>
              <a:latin typeface="Gotham Book" charset="0"/>
            </a:endParaRPr>
          </a:p>
        </p:txBody>
      </p:sp>
      <p:sp>
        <p:nvSpPr>
          <p:cNvPr id="30" name="Text Box 4">
            <a:extLst>
              <a:ext uri="{FF2B5EF4-FFF2-40B4-BE49-F238E27FC236}">
                <a16:creationId xmlns="" xmlns:a16="http://schemas.microsoft.com/office/drawing/2014/main" id="{6747927B-2A35-4338-93FE-2E45A1DA5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352" y="4477002"/>
            <a:ext cx="45952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dirty="0" smtClean="0">
                <a:solidFill>
                  <a:srgbClr val="04508C"/>
                </a:solidFill>
                <a:latin typeface="Gotham Book" charset="0"/>
              </a:rPr>
              <a:t>Контроль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508C"/>
                </a:solidFill>
                <a:effectLst/>
                <a:uLnTx/>
                <a:uFillTx/>
                <a:latin typeface="Gotham Book" charset="0"/>
                <a:ea typeface="+mn-ea"/>
                <a:cs typeface="Arial" panose="020B0604020202020204" pitchFamily="34" charset="0"/>
              </a:rPr>
              <a:t>:</a:t>
            </a:r>
            <a:endParaRPr kumimoji="0" lang="en-US" alt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4508C"/>
              </a:solidFill>
              <a:effectLst/>
              <a:uLnTx/>
              <a:uFillTx/>
              <a:latin typeface="Gotham Book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508C"/>
                </a:solidFill>
                <a:effectLst/>
                <a:uLnTx/>
                <a:uFillTx/>
                <a:latin typeface="Gotham Book" charset="0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4508C"/>
              </a:solidFill>
              <a:effectLst/>
              <a:uLnTx/>
              <a:uFillTx/>
              <a:latin typeface="Gotham Book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dirty="0" smtClean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На каждом этапе производства – от лесозаготовок до готовой продукции  </a:t>
            </a:r>
            <a:r>
              <a:rPr kumimoji="0" lang="en-US" altLang="ru-RU" sz="1600" dirty="0" smtClean="0">
                <a:solidFill>
                  <a:srgbClr val="5B9BD5">
                    <a:lumMod val="50000"/>
                  </a:srgbClr>
                </a:solidFill>
                <a:latin typeface="Gotham Book" charset="0"/>
              </a:rPr>
              <a:t> </a:t>
            </a:r>
            <a:endParaRPr kumimoji="0" lang="en-US" altLang="ru-RU" sz="1600" dirty="0">
              <a:solidFill>
                <a:srgbClr val="5B9BD5">
                  <a:lumMod val="50000"/>
                </a:srgbClr>
              </a:solidFill>
              <a:latin typeface="Gotham Book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4508C"/>
              </a:solidFill>
              <a:effectLst/>
              <a:uLnTx/>
              <a:uFillTx/>
              <a:latin typeface="Gotham Book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Immagine 8">
            <a:extLst>
              <a:ext uri="{FF2B5EF4-FFF2-40B4-BE49-F238E27FC236}">
                <a16:creationId xmlns="" xmlns:a16="http://schemas.microsoft.com/office/drawing/2014/main" id="{A41E34BA-CF85-46A8-99D7-901CA8E1EE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356" y="2919656"/>
            <a:ext cx="5318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https://thumbs.dreamstime.com/b/%D1%83%D1%81%D1%82%D0%B0%D0%BD%D0%BE%D0%B2-%D0%B5%D0%BD%D0%BD%D1%8B%D0%B5-%D0%B7%D0%BD%D0%B0%D1%87%D0%BA%D0%B8-%D0%B2%D0%B5%D0%BA%D1%82%D0%BE%D1%80%D0%B0-%D0%B0%D0%B1%D0%BE%D1%80%D0%B0%D1%82%D0%BE%D1%80%D0%B8%D0%B8-%D1%81%D0%B5%D1%80%D1%8B%D0%B5-7481453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6" t="7202" r="63515" b="68338"/>
          <a:stretch/>
        </p:blipFill>
        <p:spPr bwMode="auto">
          <a:xfrm>
            <a:off x="6630356" y="4393915"/>
            <a:ext cx="966564" cy="113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850" y="2733690"/>
            <a:ext cx="1006902" cy="95689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17083" r="31042" b="14862"/>
          <a:stretch/>
        </p:blipFill>
        <p:spPr>
          <a:xfrm>
            <a:off x="10235420" y="3846112"/>
            <a:ext cx="803762" cy="104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object 3"/>
          <p:cNvSpPr txBox="1">
            <a:spLocks/>
          </p:cNvSpPr>
          <p:nvPr/>
        </p:nvSpPr>
        <p:spPr>
          <a:xfrm>
            <a:off x="369074" y="188060"/>
            <a:ext cx="6793095" cy="76431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Архбум т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иссью групп</a:t>
            </a:r>
          </a:p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747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1334483-1DAF-1542-BB0F-02B4FD445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6"/>
          <a:stretch/>
        </p:blipFill>
        <p:spPr>
          <a:xfrm>
            <a:off x="-463296" y="6116714"/>
            <a:ext cx="12655296" cy="1062995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76CE204-020E-9642-BABB-CD59C3731597}"/>
              </a:ext>
            </a:extLst>
          </p:cNvPr>
          <p:cNvCxnSpPr>
            <a:cxnSpLocks/>
          </p:cNvCxnSpPr>
          <p:nvPr/>
        </p:nvCxnSpPr>
        <p:spPr>
          <a:xfrm>
            <a:off x="-5730" y="944531"/>
            <a:ext cx="12192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370438" y="6428039"/>
            <a:ext cx="2743200" cy="365125"/>
          </a:xfrm>
        </p:spPr>
        <p:txBody>
          <a:bodyPr/>
          <a:lstStyle/>
          <a:p>
            <a:pPr algn="ctr"/>
            <a:fld id="{53DB19D6-2BC2-364D-95EE-62B6F5ADADA5}" type="slidenum">
              <a:rPr lang="ru-RU" sz="1600" b="1" smtClean="0">
                <a:solidFill>
                  <a:schemeClr val="bg1"/>
                </a:solidFill>
              </a:rPr>
              <a:pPr algn="ctr"/>
              <a:t>4</a:t>
            </a:fld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2B73FDDE-6368-1347-9093-AAF82AF1A124}"/>
              </a:ext>
            </a:extLst>
          </p:cNvPr>
          <p:cNvGrpSpPr/>
          <p:nvPr/>
        </p:nvGrpSpPr>
        <p:grpSpPr>
          <a:xfrm>
            <a:off x="9295312" y="54629"/>
            <a:ext cx="2978226" cy="859087"/>
            <a:chOff x="9357456" y="54629"/>
            <a:chExt cx="2978226" cy="859087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5516BB3D-5508-FE46-BBB4-890DDBA72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5772" y="118921"/>
              <a:ext cx="1949910" cy="76940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79C396BB-8519-0B46-94CD-DCE674B20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7456" y="54629"/>
              <a:ext cx="1238984" cy="859087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411533" y="1593344"/>
            <a:ext cx="11680940" cy="98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320"/>
              </a:spcBef>
              <a:spcAft>
                <a:spcPts val="480"/>
              </a:spcAf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Прохождение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практики – один из важных этапов подготовки специалиста для работы на производстве.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320"/>
              </a:spcBef>
              <a:spcAft>
                <a:spcPts val="480"/>
              </a:spcAft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Виды практики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учебная, производственная, преддипломная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88414" y="1056992"/>
            <a:ext cx="4414927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Начни карьеру вместе с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нами!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1533" y="2360774"/>
            <a:ext cx="108878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Технология деревообработки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Химическая технология переработки древесины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Стандартизация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метрология</a:t>
            </a:r>
            <a:endParaRPr lang="ru-RU" sz="160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Аналитическая химия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Инженерная защита окружающей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среды</a:t>
            </a:r>
            <a:endParaRPr lang="ru-RU" sz="160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Техносферная безопасность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Монтаж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техническая эксплуатация промышленного оборудования (по отраслям)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технологических процессов и производств (по отраслям)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Электромонтер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 ремонту и обслуживанию электрооборудования (по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отраслям) и др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object 3"/>
          <p:cNvSpPr txBox="1">
            <a:spLocks/>
          </p:cNvSpPr>
          <p:nvPr/>
        </p:nvSpPr>
        <p:spPr>
          <a:xfrm>
            <a:off x="411533" y="178660"/>
            <a:ext cx="6793095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Архбум т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иссью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г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рупп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07" y="2263827"/>
            <a:ext cx="3911945" cy="2930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586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1334483-1DAF-1542-BB0F-02B4FD445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6"/>
          <a:stretch/>
        </p:blipFill>
        <p:spPr>
          <a:xfrm>
            <a:off x="-463296" y="6116714"/>
            <a:ext cx="12655296" cy="1062995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76CE204-020E-9642-BABB-CD59C3731597}"/>
              </a:ext>
            </a:extLst>
          </p:cNvPr>
          <p:cNvCxnSpPr>
            <a:cxnSpLocks/>
          </p:cNvCxnSpPr>
          <p:nvPr/>
        </p:nvCxnSpPr>
        <p:spPr>
          <a:xfrm>
            <a:off x="-5730" y="944531"/>
            <a:ext cx="12192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370438" y="6428039"/>
            <a:ext cx="2743200" cy="365125"/>
          </a:xfrm>
        </p:spPr>
        <p:txBody>
          <a:bodyPr/>
          <a:lstStyle/>
          <a:p>
            <a:pPr algn="ctr"/>
            <a:fld id="{53DB19D6-2BC2-364D-95EE-62B6F5ADADA5}" type="slidenum">
              <a:rPr lang="ru-RU" sz="1600" b="1" smtClean="0">
                <a:solidFill>
                  <a:schemeClr val="bg1"/>
                </a:solidFill>
              </a:rPr>
              <a:pPr algn="ctr"/>
              <a:t>5</a:t>
            </a:fld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2B73FDDE-6368-1347-9093-AAF82AF1A124}"/>
              </a:ext>
            </a:extLst>
          </p:cNvPr>
          <p:cNvGrpSpPr/>
          <p:nvPr/>
        </p:nvGrpSpPr>
        <p:grpSpPr>
          <a:xfrm>
            <a:off x="9295312" y="54629"/>
            <a:ext cx="2978226" cy="859087"/>
            <a:chOff x="9357456" y="54629"/>
            <a:chExt cx="2978226" cy="859087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5516BB3D-5508-FE46-BBB4-890DDBA72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5772" y="118921"/>
              <a:ext cx="1949910" cy="76940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79C396BB-8519-0B46-94CD-DCE674B20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7456" y="54629"/>
              <a:ext cx="1238984" cy="859087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338108" y="1207939"/>
            <a:ext cx="11504324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750"/>
              </a:spcAft>
              <a:buSzPts val="1000"/>
              <a:tabLst>
                <a:tab pos="457200" algn="l"/>
              </a:tabLst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Практика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проводится под руководством опытного куратора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.</a:t>
            </a:r>
          </a:p>
          <a:p>
            <a:r>
              <a:rPr lang="ru-RU" sz="2000" u="sng" dirty="0">
                <a:solidFill>
                  <a:schemeClr val="accent1">
                    <a:lumMod val="50000"/>
                  </a:schemeClr>
                </a:solidFill>
              </a:rPr>
              <a:t>Во время практики студенты </a:t>
            </a:r>
            <a:r>
              <a:rPr lang="ru-RU" sz="2000" u="sng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000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олучают возможность оценить правильность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своего выбора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профессии;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приобретают реальный опыт решения производственных задач по своей специальности на конкретном рабочем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месте в команде профессионалов;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знакомятся с действующей технологической и производственной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документацией;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познакомятся с новым высокотехнологичным производством.</a:t>
            </a:r>
          </a:p>
          <a:p>
            <a:pPr lvl="0"/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1281" y="4394276"/>
            <a:ext cx="12223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Практикантам, хорошо зарекомендовавшим себя, мы предлагаем возможность работать у нас на постоянной основе при наличии свободных вакансий или включаем в состав внешнего кадрового резерва.</a:t>
            </a:r>
          </a:p>
        </p:txBody>
      </p:sp>
      <p:sp>
        <p:nvSpPr>
          <p:cNvPr id="11" name="object 3"/>
          <p:cNvSpPr txBox="1">
            <a:spLocks/>
          </p:cNvSpPr>
          <p:nvPr/>
        </p:nvSpPr>
        <p:spPr>
          <a:xfrm>
            <a:off x="320543" y="151159"/>
            <a:ext cx="6793095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Архбум т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иссью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г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рупп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4092" y="5302880"/>
            <a:ext cx="10440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Montserrat"/>
              </a:rPr>
              <a:t>Работа в ООО «Архбум тиссью групп» — это возможность создать для себя новое будущее в одной из самых эффективных и современных компаний мира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Montserrat"/>
              </a:rPr>
              <a:t>.</a:t>
            </a:r>
            <a:endParaRPr lang="ru-RU" i="1" dirty="0">
              <a:solidFill>
                <a:schemeClr val="accent4">
                  <a:lumMod val="50000"/>
                </a:schemeClr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6285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1334483-1DAF-1542-BB0F-02B4FD445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6"/>
          <a:stretch/>
        </p:blipFill>
        <p:spPr>
          <a:xfrm>
            <a:off x="-463296" y="6116714"/>
            <a:ext cx="12655296" cy="1062995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76CE204-020E-9642-BABB-CD59C3731597}"/>
              </a:ext>
            </a:extLst>
          </p:cNvPr>
          <p:cNvCxnSpPr>
            <a:cxnSpLocks/>
          </p:cNvCxnSpPr>
          <p:nvPr/>
        </p:nvCxnSpPr>
        <p:spPr>
          <a:xfrm>
            <a:off x="-5730" y="944531"/>
            <a:ext cx="12192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370438" y="6428039"/>
            <a:ext cx="2743200" cy="365125"/>
          </a:xfrm>
        </p:spPr>
        <p:txBody>
          <a:bodyPr/>
          <a:lstStyle/>
          <a:p>
            <a:pPr algn="ctr"/>
            <a:fld id="{53DB19D6-2BC2-364D-95EE-62B6F5ADADA5}" type="slidenum">
              <a:rPr lang="ru-RU" sz="1600" b="1" smtClean="0">
                <a:solidFill>
                  <a:schemeClr val="bg1"/>
                </a:solidFill>
              </a:rPr>
              <a:pPr algn="ctr"/>
              <a:t>6</a:t>
            </a:fld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2B73FDDE-6368-1347-9093-AAF82AF1A124}"/>
              </a:ext>
            </a:extLst>
          </p:cNvPr>
          <p:cNvGrpSpPr/>
          <p:nvPr/>
        </p:nvGrpSpPr>
        <p:grpSpPr>
          <a:xfrm>
            <a:off x="9295312" y="54629"/>
            <a:ext cx="2978226" cy="859087"/>
            <a:chOff x="9357456" y="54629"/>
            <a:chExt cx="2978226" cy="859087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5516BB3D-5508-FE46-BBB4-890DDBA72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5772" y="118921"/>
              <a:ext cx="1949910" cy="76940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79C396BB-8519-0B46-94CD-DCE674B20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7456" y="54629"/>
              <a:ext cx="1238984" cy="859087"/>
            </a:xfrm>
            <a:prstGeom prst="rect">
              <a:avLst/>
            </a:prstGeom>
          </p:spPr>
        </p:pic>
      </p:grpSp>
      <p:sp>
        <p:nvSpPr>
          <p:cNvPr id="11" name="object 3"/>
          <p:cNvSpPr txBox="1">
            <a:spLocks/>
          </p:cNvSpPr>
          <p:nvPr/>
        </p:nvSpPr>
        <p:spPr>
          <a:xfrm>
            <a:off x="320543" y="151159"/>
            <a:ext cx="6793095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Архбум т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иссью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г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рупп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9208" y="1251994"/>
            <a:ext cx="1163527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Мы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инновации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которые не только улучшают продукцию, но и повышают качество жизни.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Мы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ГОРДИМСЯ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нашими сотрудниками, ценим про­фес­сиональный подход и умение работать в команде.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Мы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БЕРЕЖНО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относимся к природе.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Если у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Вас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есть желание присоединиться к про­фес­сиональной команде и внести свой вклад в наше общее дело,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мы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ждем вас.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Вместе мы можем больше!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69910" y="4218859"/>
            <a:ext cx="11122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</a:rPr>
              <a:t>Контакты: </a:t>
            </a:r>
          </a:p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hlinkClick r:id="rId6"/>
              </a:rPr>
              <a:t>Klimkina.NA@arh-tissue.ru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 8(920)871-76-83, Климкина Наталья, начальник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отдела управления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персоналом</a:t>
            </a: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hlinkClick r:id="rId7"/>
              </a:rPr>
              <a:t>Dubrovskaya.IA@arh-tissue.ru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 8(920)090-35-30, Дубровская Ирина, ведущий менеджер по персоналу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9910" y="5370610"/>
            <a:ext cx="105990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249020, Калужская область, Боровский район, деревня Добрино, проезд 6-й Восточный, здание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8</a:t>
            </a:r>
          </a:p>
          <a:p>
            <a:endParaRPr lang="ru-RU" sz="1600" dirty="0" smtClean="0">
              <a:solidFill>
                <a:schemeClr val="accent1">
                  <a:lumMod val="50000"/>
                </a:schemeClr>
              </a:solidFill>
              <a:hlinkClick r:id="rId8"/>
            </a:endParaRPr>
          </a:p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hlinkClick r:id="rId8"/>
              </a:rPr>
              <a:t>https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hlinkClick r:id="rId8"/>
              </a:rPr>
              <a:t>://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hlinkClick r:id="rId8"/>
              </a:rPr>
              <a:t>arh-tissue.ru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4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F796283-262E-0F44-868A-EB8B9E64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F4D3F-0B6E-4F04-8AAD-ECC608DAAF39}" type="slidenum">
              <a:rPr lang="ru-RU" smtClean="0"/>
              <a:t>7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-114300" y="-142875"/>
            <a:ext cx="12415838" cy="7100887"/>
            <a:chOff x="-114300" y="-142875"/>
            <a:chExt cx="12415838" cy="7100887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B702252D-EFCA-7642-8811-013D831C8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24" b="15593"/>
            <a:stretch/>
          </p:blipFill>
          <p:spPr>
            <a:xfrm>
              <a:off x="-114300" y="-142875"/>
              <a:ext cx="12415838" cy="710088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A8C4FD3-E80A-C341-973E-5096FC9B2524}"/>
                </a:ext>
              </a:extLst>
            </p:cNvPr>
            <p:cNvSpPr txBox="1"/>
            <p:nvPr/>
          </p:nvSpPr>
          <p:spPr>
            <a:xfrm>
              <a:off x="2929630" y="2686052"/>
              <a:ext cx="81314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>
                  <a:solidFill>
                    <a:schemeClr val="bg1"/>
                  </a:solidFill>
                  <a:latin typeface="Gilroy ExtraBold" pitchFamily="2" charset="0"/>
                  <a:cs typeface="Arial" panose="020B0604020202020204" pitchFamily="34" charset="0"/>
                </a:rPr>
                <a:t>Благодарим за внимание!</a:t>
              </a: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36" y="512734"/>
              <a:ext cx="1740412" cy="124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109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8721</TotalTime>
  <Words>505</Words>
  <Application>Microsoft Office PowerPoint</Application>
  <PresentationFormat>Широкоэкранный</PresentationFormat>
  <Paragraphs>89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Gilroy ExtraBold</vt:lpstr>
      <vt:lpstr>Gotham Book</vt:lpstr>
      <vt:lpstr>Montserrat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КЛИМКИНА НАТАЛЬЯ АЛЕКСАНДРОВНА</cp:lastModifiedBy>
  <cp:revision>683</cp:revision>
  <cp:lastPrinted>2021-08-18T12:53:54Z</cp:lastPrinted>
  <dcterms:created xsi:type="dcterms:W3CDTF">2019-08-06T14:25:01Z</dcterms:created>
  <dcterms:modified xsi:type="dcterms:W3CDTF">2022-03-24T10:54:43Z</dcterms:modified>
  <cp:contentStatus/>
</cp:coreProperties>
</file>