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8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363" r:id="rId3"/>
    <p:sldId id="370" r:id="rId4"/>
    <p:sldId id="371" r:id="rId5"/>
    <p:sldId id="374" r:id="rId6"/>
    <p:sldId id="373" r:id="rId7"/>
    <p:sldId id="375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2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020"/>
    <a:srgbClr val="407F46"/>
    <a:srgbClr val="FFFFFF"/>
    <a:srgbClr val="3C8A2E"/>
    <a:srgbClr val="BDD7EE"/>
    <a:srgbClr val="27BEE5"/>
    <a:srgbClr val="D0D0CE"/>
    <a:srgbClr val="59BA47"/>
    <a:srgbClr val="CF8D29"/>
    <a:srgbClr val="FBC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8" autoAdjust="0"/>
    <p:restoredTop sz="91163" autoAdjust="0"/>
  </p:normalViewPr>
  <p:slideViewPr>
    <p:cSldViewPr snapToGrid="0">
      <p:cViewPr>
        <p:scale>
          <a:sx n="75" d="100"/>
          <a:sy n="75" d="100"/>
        </p:scale>
        <p:origin x="1200" y="6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3F906-8B48-47CE-B081-383C8C573DE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19918-253E-465F-B75C-4C56B90ED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1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Добавить,</a:t>
            </a:r>
            <a:r>
              <a:rPr lang="ru-RU" baseline="0" dirty="0" smtClean="0"/>
              <a:t> </a:t>
            </a:r>
            <a:r>
              <a:rPr lang="ru-RU" dirty="0" smtClean="0"/>
              <a:t>что есть ОЦО и ИТ-компания</a:t>
            </a:r>
            <a:r>
              <a:rPr lang="ru-RU" baseline="0" dirty="0" smtClean="0"/>
              <a:t> СЦР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19918-253E-465F-B75C-4C56B90ED68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54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Прокомментировать то, что на слайде и сказать, что мы входим в контур компаний АФК «Система», вместе с компаниями Озон, МТС, </a:t>
            </a:r>
            <a:r>
              <a:rPr lang="ru-RU" sz="12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Бинофарм</a:t>
            </a:r>
            <a:r>
              <a:rPr lang="ru-RU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Натура </a:t>
            </a:r>
            <a:r>
              <a:rPr lang="ru-RU" sz="12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Сиберика</a:t>
            </a:r>
            <a:r>
              <a:rPr lang="ru-RU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200" baseline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Медси</a:t>
            </a:r>
            <a:r>
              <a:rPr lang="ru-RU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B789C-C031-447A-B90C-FC1A94FF72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B789C-C031-447A-B90C-FC1A94FF720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3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целом рассказать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B789C-C031-447A-B90C-FC1A94FF720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01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B789C-C031-447A-B90C-FC1A94FF72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0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0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48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774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15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25734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786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25734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944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25734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441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997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174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877824"/>
            <a:ext cx="10535348" cy="682752"/>
          </a:xfrm>
        </p:spPr>
        <p:txBody>
          <a:bodyPr anchor="t"/>
          <a:lstStyle>
            <a:lvl1pPr>
              <a:defRPr sz="3200" b="1" i="0">
                <a:solidFill>
                  <a:srgbClr val="3C8A2E"/>
                </a:solidFill>
                <a:latin typeface="Montserra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1247" y="1767840"/>
            <a:ext cx="3178555" cy="23408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669536"/>
            <a:ext cx="3195764" cy="1524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BA7C5C2-9BC0-2D43-9BB1-0F975C2C40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500380"/>
            <a:ext cx="3292475" cy="365125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6DB1DFB-F736-D44F-A25F-403DBBF8AE2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10365" y="1767840"/>
            <a:ext cx="3178555" cy="23408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0D56E80-CBDB-5A4B-A11C-A9629F29B69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510365" y="4669536"/>
            <a:ext cx="3195764" cy="1524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935A2C9-5CCF-1144-8D41-8E05E9F92816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182773" y="1767840"/>
            <a:ext cx="3178555" cy="23408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735924-4409-ED42-9549-92812362A84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182773" y="4669536"/>
            <a:ext cx="3195764" cy="1524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A86A09C-E889-9B4A-B2E8-FA029EF08A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1247" y="4327652"/>
            <a:ext cx="3206497" cy="3302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3C8A2E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C0F4ACD1-B9F5-0647-887C-A46E457CB0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10365" y="4327652"/>
            <a:ext cx="3206497" cy="3302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3C8A2E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C631BBAD-A3A2-6C46-9866-0FF5F8D239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82773" y="4327652"/>
            <a:ext cx="3206497" cy="3302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3C8A2E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5BACC1D0-8069-DB44-8EDA-6CD9C4A9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7048" y="6246622"/>
            <a:ext cx="2743200" cy="365125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defRPr>
            </a:lvl1pPr>
          </a:lstStyle>
          <a:p>
            <a:fld id="{480F3B66-5F8B-4357-98BC-5F5BDCD51A8A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13060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ектор в центр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46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508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ектор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15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7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2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04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43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14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98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7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C9AB-362D-4221-AF2E-48DB6154B6F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E1628-44BF-4470-98D7-C63BE620C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7230" y="1113866"/>
            <a:ext cx="1454150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25734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8769" y="1200150"/>
            <a:ext cx="11154460" cy="2420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56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26" Type="http://schemas.openxmlformats.org/officeDocument/2006/relationships/image" Target="../media/image14.png"/><Relationship Id="rId3" Type="http://schemas.openxmlformats.org/officeDocument/2006/relationships/image" Target="../media/image4.png"/><Relationship Id="rId21" Type="http://schemas.openxmlformats.org/officeDocument/2006/relationships/image" Target="../media/image10.svg"/><Relationship Id="rId7" Type="http://schemas.openxmlformats.org/officeDocument/2006/relationships/image" Target="../media/image7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24" Type="http://schemas.openxmlformats.org/officeDocument/2006/relationships/image" Target="../media/image12.png"/><Relationship Id="rId5" Type="http://schemas.openxmlformats.org/officeDocument/2006/relationships/image" Target="../media/image5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1" Type="http://schemas.openxmlformats.org/officeDocument/2006/relationships/image" Target="../media/image19.png"/><Relationship Id="rId4" Type="http://schemas.openxmlformats.org/officeDocument/2006/relationships/image" Target="../media/image23.svg"/><Relationship Id="rId9" Type="http://schemas.openxmlformats.org/officeDocument/2006/relationships/image" Target="../media/image9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8.jpeg"/><Relationship Id="rId10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3.pn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youngSG@segezha-group.com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0921" y="6641458"/>
            <a:ext cx="36830" cy="123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79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904" y="422020"/>
            <a:ext cx="2243231" cy="76365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904" y="4343400"/>
            <a:ext cx="6936772" cy="752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800" spc="3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SEGEZHA</a:t>
            </a:r>
            <a:r>
              <a:rPr sz="4800" spc="41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4800" spc="38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GROUP</a:t>
            </a:r>
            <a:endParaRPr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379" y="5176740"/>
            <a:ext cx="686397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ЗНАКОМСТВО С КОМПАНИЕЙ</a:t>
            </a:r>
            <a:endParaRPr kumimoji="0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64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6"/>
          <p:cNvSpPr/>
          <p:nvPr/>
        </p:nvSpPr>
        <p:spPr>
          <a:xfrm>
            <a:off x="-1188059" y="-831560"/>
            <a:ext cx="6834956" cy="8495103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312761" y="295793"/>
            <a:ext cx="4958951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0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SEGEZHA</a:t>
            </a:r>
            <a:r>
              <a:rPr sz="3600" spc="20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3600" spc="-10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GROUP</a:t>
            </a:r>
            <a:endParaRPr sz="6000" spc="-5" dirty="0">
              <a:solidFill>
                <a:srgbClr val="2A602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33334" y="1035529"/>
            <a:ext cx="5603899" cy="8322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95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</a:t>
            </a:r>
            <a:r>
              <a:rPr kumimoji="0" sz="1400" b="0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инамично</a:t>
            </a:r>
            <a:r>
              <a:rPr kumimoji="0" sz="14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развивающийся</a:t>
            </a:r>
            <a:r>
              <a:rPr kumimoji="0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российский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лесопромышленный</a:t>
            </a:r>
            <a:r>
              <a:rPr lang="ru-RU" sz="1400" spc="7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холдинг</a:t>
            </a:r>
            <a:r>
              <a:rPr kumimoji="0" sz="1400" b="0" i="0" u="none" strike="noStrike" kern="1200" cap="none" spc="4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вертикально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интегрированной</a:t>
            </a:r>
            <a:r>
              <a:rPr kumimoji="0" sz="1400" b="0" i="0" u="none" strike="noStrike" kern="1200" cap="none" spc="7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структурой</a:t>
            </a:r>
            <a:r>
              <a:rPr kumimoji="0" sz="14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полным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циклом</a:t>
            </a:r>
            <a:r>
              <a:rPr lang="ru-R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лесозаготовки</a:t>
            </a:r>
            <a:r>
              <a:rPr kumimoji="0" sz="1400" b="0" i="0" u="none" strike="noStrike" kern="1200" cap="none" spc="8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глубокой</a:t>
            </a:r>
            <a:r>
              <a:rPr kumimoji="0" sz="14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переработки</a:t>
            </a:r>
            <a:r>
              <a:rPr kumimoji="0" sz="1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400" b="0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древесины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26326" y="2127486"/>
            <a:ext cx="7531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8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5734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регионов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России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91480" y="2071192"/>
            <a:ext cx="152908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Численность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5734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персонала</a:t>
            </a:r>
            <a:r>
              <a:rPr kumimoji="0" sz="1200" b="1" i="0" u="none" strike="noStrike" kern="1200" cap="none" spc="-45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более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5734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1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1</a:t>
            </a:r>
            <a:r>
              <a:rPr kumimoji="0" sz="1200" b="1" i="0" u="none" strike="noStrike" kern="1200" cap="none" spc="-2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ты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5734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человек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139710" y="3757072"/>
            <a:ext cx="2983153" cy="1100724"/>
            <a:chOff x="488666" y="5336549"/>
            <a:chExt cx="2983153" cy="1100724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1435" y="5336549"/>
              <a:ext cx="713232" cy="7132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3955" y="5431037"/>
              <a:ext cx="563879" cy="55473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627" y="5440234"/>
              <a:ext cx="478478" cy="510459"/>
            </a:xfrm>
            <a:prstGeom prst="rect">
              <a:avLst/>
            </a:prstGeom>
          </p:spPr>
        </p:pic>
        <p:sp>
          <p:nvSpPr>
            <p:cNvPr id="49" name="object 49"/>
            <p:cNvSpPr txBox="1"/>
            <p:nvPr/>
          </p:nvSpPr>
          <p:spPr>
            <a:xfrm>
              <a:off x="488666" y="6146809"/>
              <a:ext cx="82931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4318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0" u="none" strike="noStrike" kern="1200" cap="none" spc="5" normalizeH="0" baseline="0" noProof="0" dirty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БУМ</a:t>
              </a:r>
              <a:r>
                <a:rPr kumimoji="0" sz="900" b="1" i="0" u="none" strike="noStrike" kern="1200" cap="none" spc="10" normalizeH="0" baseline="0" noProof="0" dirty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А</a:t>
              </a:r>
              <a:r>
                <a:rPr kumimoji="0" sz="900" b="1" i="0" u="none" strike="noStrike" kern="1200" cap="none" spc="5" normalizeH="0" baseline="0" noProof="0" dirty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ГА</a:t>
              </a:r>
              <a:r>
                <a:rPr kumimoji="0" sz="900" b="1" i="0" u="none" strike="noStrike" kern="1200" cap="none" spc="-70" normalizeH="0" baseline="0" noProof="0" dirty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 </a:t>
              </a:r>
              <a:r>
                <a:rPr kumimoji="0" sz="900" b="1" i="0" u="none" strike="noStrike" kern="1200" cap="none" spc="5" normalizeH="0" baseline="0" noProof="0" dirty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И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УПАКОВКА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1682008" y="6146809"/>
              <a:ext cx="71628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4889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0" u="none" strike="noStrike" kern="1200" cap="none" spc="5" normalizeH="0" baseline="0" noProof="0" dirty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ЛЕСНЫЕ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РЕСУРСЫ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2746649" y="6145920"/>
              <a:ext cx="725170" cy="29046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 lvl="0" indent="24130" algn="ctr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900" b="1" i="0" u="none" strike="noStrike" kern="1200" cap="none" spc="5" normalizeH="0" baseline="0" noProof="0" dirty="0" smtClean="0">
                  <a:ln>
                    <a:noFill/>
                  </a:ln>
                  <a:solidFill>
                    <a:srgbClr val="25734D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ФАНЕР</a:t>
              </a:r>
              <a:r>
                <a:rPr lang="ru-RU" sz="900" b="1" spc="5" dirty="0" smtClean="0">
                  <a:solidFill>
                    <a:srgbClr val="25734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А И </a:t>
              </a:r>
              <a:r>
                <a:rPr lang="en-US" sz="900" b="1" spc="5" dirty="0" smtClean="0">
                  <a:solidFill>
                    <a:srgbClr val="25734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CLT</a:t>
              </a: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25734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335464" y="3214978"/>
            <a:ext cx="4812519" cy="3162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8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 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состав </a:t>
            </a:r>
            <a:r>
              <a:rPr kumimoji="0" sz="10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Segezha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Group входят 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российские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предприятия </a:t>
            </a:r>
            <a:r>
              <a:rPr kumimoji="0" sz="105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лесной,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деревообрабатывающей, </a:t>
            </a:r>
            <a:r>
              <a:rPr kumimoji="0" sz="1050" b="0" i="0" u="none" strike="noStrike" kern="1200" cap="none" spc="-3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целлюлозно-бумажной</a:t>
            </a:r>
            <a:r>
              <a:rPr kumimoji="0" sz="105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sz="105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промышленности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57" name="Freeform 2"/>
          <p:cNvSpPr/>
          <p:nvPr/>
        </p:nvSpPr>
        <p:spPr>
          <a:xfrm>
            <a:off x="11395071" y="0"/>
            <a:ext cx="884162" cy="6858000"/>
          </a:xfrm>
          <a:custGeom>
            <a:avLst/>
            <a:gdLst/>
            <a:ahLst/>
            <a:cxnLst/>
            <a:rect l="l" t="t" r="r" b="b"/>
            <a:pathLst>
              <a:path w="2684560" h="10287000">
                <a:moveTo>
                  <a:pt x="0" y="0"/>
                </a:moveTo>
                <a:lnTo>
                  <a:pt x="2684560" y="0"/>
                </a:lnTo>
                <a:lnTo>
                  <a:pt x="26845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rcRect/>
            <a:stretch>
              <a:fillRect l="-490369" r="-443827"/>
            </a:stretch>
          </a:blipFill>
        </p:spPr>
      </p:sp>
      <p:sp>
        <p:nvSpPr>
          <p:cNvPr id="64" name="Freeform 9"/>
          <p:cNvSpPr/>
          <p:nvPr/>
        </p:nvSpPr>
        <p:spPr>
          <a:xfrm>
            <a:off x="306114" y="5288688"/>
            <a:ext cx="424622" cy="424622"/>
          </a:xfrm>
          <a:custGeom>
            <a:avLst/>
            <a:gdLst/>
            <a:ahLst/>
            <a:cxnLst/>
            <a:rect l="l" t="t" r="r" b="b"/>
            <a:pathLst>
              <a:path w="845341" h="845341">
                <a:moveTo>
                  <a:pt x="0" y="0"/>
                </a:moveTo>
                <a:lnTo>
                  <a:pt x="845341" y="0"/>
                </a:lnTo>
                <a:lnTo>
                  <a:pt x="845341" y="845341"/>
                </a:lnTo>
                <a:lnTo>
                  <a:pt x="0" y="845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65" name="TextBox 14"/>
          <p:cNvSpPr txBox="1"/>
          <p:nvPr/>
        </p:nvSpPr>
        <p:spPr>
          <a:xfrm>
            <a:off x="376264" y="5688974"/>
            <a:ext cx="4730193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300" b="1" dirty="0" err="1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Стратегической</a:t>
            </a:r>
            <a:r>
              <a:rPr lang="en-US" sz="1300" b="1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b="1" dirty="0" err="1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целью</a:t>
            </a:r>
            <a:r>
              <a:rPr lang="en-US" sz="1300" b="1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Segezha Group </a:t>
            </a:r>
            <a:r>
              <a:rPr lang="en-US" sz="13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является</a:t>
            </a: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лидерство</a:t>
            </a: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деревообрабатывающей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отрасли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выпуска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продукции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высокой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добавленной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стоимостью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внедрение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передовых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технологий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деревообработки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308876" y="198004"/>
            <a:ext cx="6133880" cy="6275082"/>
            <a:chOff x="5231836" y="295793"/>
            <a:chExt cx="6133880" cy="6275082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5231836" y="295793"/>
              <a:ext cx="6133880" cy="6275082"/>
              <a:chOff x="5848140" y="442437"/>
              <a:chExt cx="4781490" cy="4891559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5848140" y="442437"/>
                <a:ext cx="4781490" cy="4783896"/>
                <a:chOff x="5727461" y="587139"/>
                <a:chExt cx="4534774" cy="4537057"/>
              </a:xfrm>
            </p:grpSpPr>
            <p:grpSp>
              <p:nvGrpSpPr>
                <p:cNvPr id="60" name="Группа 59"/>
                <p:cNvGrpSpPr/>
                <p:nvPr/>
              </p:nvGrpSpPr>
              <p:grpSpPr>
                <a:xfrm>
                  <a:off x="5727461" y="587139"/>
                  <a:ext cx="4534774" cy="4537057"/>
                  <a:chOff x="5727461" y="587139"/>
                  <a:chExt cx="4534774" cy="4537057"/>
                </a:xfrm>
              </p:grpSpPr>
              <p:pic>
                <p:nvPicPr>
                  <p:cNvPr id="16" name="object 16"/>
                  <p:cNvPicPr/>
                  <p:nvPr/>
                </p:nvPicPr>
                <p:blipFill>
                  <a:blip r:embed="rId22" cstate="print"/>
                  <a:stretch>
                    <a:fillRect/>
                  </a:stretch>
                </p:blipFill>
                <p:spPr>
                  <a:xfrm>
                    <a:off x="5812534" y="658368"/>
                    <a:ext cx="4401964" cy="3392424"/>
                  </a:xfrm>
                  <a:prstGeom prst="rect">
                    <a:avLst/>
                  </a:prstGeom>
                </p:spPr>
              </p:pic>
              <p:sp>
                <p:nvSpPr>
                  <p:cNvPr id="2" name="object 2"/>
                  <p:cNvSpPr txBox="1"/>
                  <p:nvPr/>
                </p:nvSpPr>
                <p:spPr>
                  <a:xfrm>
                    <a:off x="6155182" y="4822316"/>
                    <a:ext cx="864235" cy="250293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381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1200" cap="none" spc="15" normalizeH="0" baseline="0" noProof="0" dirty="0">
                        <a:ln>
                          <a:noFill/>
                        </a:ln>
                        <a:solidFill>
                          <a:srgbClr val="75787A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3</a:t>
                    </a:r>
                    <a:r>
                      <a:rPr kumimoji="0" sz="1200" b="1" i="0" u="none" strike="noStrike" kern="1200" cap="none" spc="-40" normalizeH="0" baseline="0" noProof="0" dirty="0">
                        <a:ln>
                          <a:noFill/>
                        </a:ln>
                        <a:solidFill>
                          <a:srgbClr val="75787A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фанерных</a:t>
                    </a:r>
                    <a:endParaRPr kumimoji="0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  <a:p>
                    <a:pPr marL="381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комбината</a:t>
                    </a:r>
                    <a:r>
                      <a:rPr kumimoji="0" sz="900" b="0" i="0" u="none" strike="noStrike" kern="1200" cap="none" spc="0" normalizeH="0" baseline="23148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4</a:t>
                    </a:r>
                    <a:endParaRPr kumimoji="0" sz="900" b="0" i="0" u="none" strike="noStrike" kern="1200" cap="none" spc="0" normalizeH="0" baseline="23148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grpSp>
                <p:nvGrpSpPr>
                  <p:cNvPr id="3" name="object 3"/>
                  <p:cNvGrpSpPr/>
                  <p:nvPr/>
                </p:nvGrpSpPr>
                <p:grpSpPr>
                  <a:xfrm>
                    <a:off x="5760720" y="4075176"/>
                    <a:ext cx="3511550" cy="1049020"/>
                    <a:chOff x="5760720" y="4075176"/>
                    <a:chExt cx="3511550" cy="1049020"/>
                  </a:xfrm>
                </p:grpSpPr>
                <p:pic>
                  <p:nvPicPr>
                    <p:cNvPr id="4" name="object 4"/>
                    <p:cNvPicPr/>
                    <p:nvPr/>
                  </p:nvPicPr>
                  <p:blipFill>
                    <a:blip r:embed="rId23" cstate="print"/>
                    <a:stretch>
                      <a:fillRect/>
                    </a:stretch>
                  </p:blipFill>
                  <p:spPr>
                    <a:xfrm>
                      <a:off x="5760720" y="4858512"/>
                      <a:ext cx="390143" cy="2651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" name="object 5"/>
                    <p:cNvPicPr/>
                    <p:nvPr/>
                  </p:nvPicPr>
                  <p:blipFill>
                    <a:blip r:embed="rId24" cstate="print"/>
                    <a:stretch>
                      <a:fillRect/>
                    </a:stretch>
                  </p:blipFill>
                  <p:spPr>
                    <a:xfrm>
                      <a:off x="5785104" y="4075176"/>
                      <a:ext cx="338328" cy="35356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" name="object 6"/>
                    <p:cNvPicPr/>
                    <p:nvPr/>
                  </p:nvPicPr>
                  <p:blipFill>
                    <a:blip r:embed="rId25" cstate="print"/>
                    <a:stretch>
                      <a:fillRect/>
                    </a:stretch>
                  </p:blipFill>
                  <p:spPr>
                    <a:xfrm>
                      <a:off x="8909304" y="4093464"/>
                      <a:ext cx="362712" cy="32613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7" name="object 7"/>
                  <p:cNvSpPr txBox="1"/>
                  <p:nvPr/>
                </p:nvSpPr>
                <p:spPr>
                  <a:xfrm>
                    <a:off x="6186296" y="4099686"/>
                    <a:ext cx="984250" cy="352686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12700" marR="508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1200" cap="none" spc="15" normalizeH="0" baseline="0" noProof="0" dirty="0">
                        <a:ln>
                          <a:noFill/>
                        </a:ln>
                        <a:solidFill>
                          <a:srgbClr val="75787A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2</a:t>
                    </a:r>
                    <a:r>
                      <a:rPr kumimoji="0" sz="1200" b="1" i="0" u="none" strike="noStrike" kern="1200" cap="none" spc="-55" normalizeH="0" baseline="0" noProof="0" dirty="0">
                        <a:ln>
                          <a:noFill/>
                        </a:ln>
                        <a:solidFill>
                          <a:srgbClr val="75787A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целлюлозно- </a:t>
                    </a:r>
                    <a:r>
                      <a:rPr kumimoji="0" sz="9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бумажных</a:t>
                    </a:r>
                    <a:endParaRPr kumimoji="0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комбината</a:t>
                    </a:r>
                    <a:endParaRPr kumimoji="0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8" name="object 8"/>
                  <p:cNvSpPr txBox="1"/>
                  <p:nvPr/>
                </p:nvSpPr>
                <p:spPr>
                  <a:xfrm>
                    <a:off x="9335769" y="4099686"/>
                    <a:ext cx="895985" cy="347045"/>
                  </a:xfrm>
                  <a:prstGeom prst="rect">
                    <a:avLst/>
                  </a:prstGeom>
                </p:spPr>
                <p:txBody>
                  <a:bodyPr vert="horz" wrap="square" lIns="0" tIns="13970" rIns="0" bIns="0" rtlCol="0">
                    <a:spAutoFit/>
                  </a:bodyPr>
                  <a:lstStyle/>
                  <a:p>
                    <a:pPr marL="12700" marR="5080" lvl="0" indent="0" algn="l" defTabSz="914400" rtl="0" eaLnBrk="1" fontAlgn="auto" latinLnBrk="0" hangingPunct="1">
                      <a:lnSpc>
                        <a:spcPct val="100800"/>
                      </a:lnSpc>
                      <a:spcBef>
                        <a:spcPts val="11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1200" cap="none" spc="15" normalizeH="0" baseline="0" noProof="0" dirty="0">
                        <a:ln>
                          <a:noFill/>
                        </a:ln>
                        <a:solidFill>
                          <a:srgbClr val="75787A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9</a:t>
                    </a:r>
                    <a:r>
                      <a:rPr kumimoji="0" sz="1200" b="1" i="0" u="none" strike="noStrike" kern="1200" cap="none" spc="-70" normalizeH="0" baseline="0" noProof="0" dirty="0">
                        <a:ln>
                          <a:noFill/>
                        </a:ln>
                        <a:solidFill>
                          <a:srgbClr val="75787A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комбинатов </a:t>
                    </a:r>
                    <a:r>
                      <a:rPr kumimoji="0" sz="900" b="0" i="0" u="none" strike="noStrike" kern="1200" cap="none" spc="-30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по произво- </a:t>
                    </a:r>
                    <a:r>
                      <a:rPr kumimoji="0" sz="9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дству </a:t>
                    </a:r>
                    <a:r>
                      <a: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пилома- </a:t>
                    </a:r>
                    <a:r>
                      <a:rPr kumimoji="0" sz="900" b="0" i="0" u="none" strike="noStrike" kern="1200" cap="none" spc="-30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териалов</a:t>
                    </a:r>
                    <a:endParaRPr kumimoji="0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9" name="object 9"/>
                  <p:cNvSpPr txBox="1"/>
                  <p:nvPr/>
                </p:nvSpPr>
                <p:spPr>
                  <a:xfrm>
                    <a:off x="7737475" y="4096258"/>
                    <a:ext cx="1165225" cy="347045"/>
                  </a:xfrm>
                  <a:prstGeom prst="rect">
                    <a:avLst/>
                  </a:prstGeom>
                </p:spPr>
                <p:txBody>
                  <a:bodyPr vert="horz" wrap="square" lIns="0" tIns="13970" rIns="0" bIns="0" rtlCol="0">
                    <a:spAutoFit/>
                  </a:bodyPr>
                  <a:lstStyle/>
                  <a:p>
                    <a:pPr marL="23495" marR="312420" lvl="0" indent="0" algn="l" defTabSz="914400" rtl="0" eaLnBrk="1" fontAlgn="auto" latinLnBrk="0" hangingPunct="1">
                      <a:lnSpc>
                        <a:spcPct val="100800"/>
                      </a:lnSpc>
                      <a:spcBef>
                        <a:spcPts val="11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1200" cap="none" spc="15" normalizeH="0" baseline="0" noProof="0" dirty="0">
                        <a:ln>
                          <a:noFill/>
                        </a:ln>
                        <a:solidFill>
                          <a:srgbClr val="75787A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1 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завод по </a:t>
                    </a:r>
                    <a:r>
                      <a:rPr kumimoji="0" sz="9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п</a:t>
                    </a:r>
                    <a:r>
                      <a:rPr kumimoji="0" sz="9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р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о</a:t>
                    </a:r>
                    <a:r>
                      <a:rPr kumimoji="0" sz="900" b="0" i="0" u="none" strike="noStrike" kern="1200" cap="none" spc="-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и</a:t>
                    </a:r>
                    <a:r>
                      <a: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з</a:t>
                    </a:r>
                    <a:r>
                      <a:rPr kumimoji="0" sz="900" b="0" i="0" u="none" strike="noStrike" kern="1200" cap="none" spc="1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в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о</a:t>
                    </a:r>
                    <a:r>
                      <a:rPr kumimoji="0" sz="9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д</a:t>
                    </a:r>
                    <a:r>
                      <a:rPr kumimoji="0" sz="900" b="0" i="0" u="none" strike="noStrike" kern="1200" cap="none" spc="-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с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т</a:t>
                    </a:r>
                    <a:r>
                      <a:rPr kumimoji="0" sz="9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в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у  </a:t>
                    </a:r>
                    <a:r>
                      <a: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мешков</a:t>
                    </a:r>
                    <a:r>
                      <a:rPr kumimoji="0" sz="9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и </a:t>
                    </a:r>
                    <a:r>
                      <a:rPr kumimoji="0" sz="9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900" b="0" i="0" u="none" strike="noStrike" kern="1200" cap="none" spc="0" normalizeH="0" baseline="0" noProof="0" dirty="0" err="1" smtClean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упаковки</a:t>
                    </a:r>
                    <a:endParaRPr kumimoji="0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grpSp>
                <p:nvGrpSpPr>
                  <p:cNvPr id="10" name="object 10"/>
                  <p:cNvGrpSpPr/>
                  <p:nvPr/>
                </p:nvGrpSpPr>
                <p:grpSpPr>
                  <a:xfrm>
                    <a:off x="7110920" y="588200"/>
                    <a:ext cx="509270" cy="4511675"/>
                    <a:chOff x="7110920" y="588200"/>
                    <a:chExt cx="509270" cy="4511675"/>
                  </a:xfrm>
                </p:grpSpPr>
                <p:pic>
                  <p:nvPicPr>
                    <p:cNvPr id="11" name="object 11"/>
                    <p:cNvPicPr/>
                    <p:nvPr/>
                  </p:nvPicPr>
                  <p:blipFill>
                    <a:blip r:embed="rId26" cstate="print"/>
                    <a:stretch>
                      <a:fillRect/>
                    </a:stretch>
                  </p:blipFill>
                  <p:spPr>
                    <a:xfrm>
                      <a:off x="7217663" y="4858511"/>
                      <a:ext cx="402335" cy="24079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" name="object 12"/>
                    <p:cNvSpPr/>
                    <p:nvPr/>
                  </p:nvSpPr>
                  <p:spPr>
                    <a:xfrm>
                      <a:off x="7112507" y="589787"/>
                      <a:ext cx="6350" cy="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50" h="6350">
                          <a:moveTo>
                            <a:pt x="0" y="0"/>
                          </a:moveTo>
                          <a:lnTo>
                            <a:pt x="0" y="6096"/>
                          </a:lnTo>
                          <a:lnTo>
                            <a:pt x="6096" y="60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F8E7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p:txBody>
                </p:sp>
                <p:sp>
                  <p:nvSpPr>
                    <p:cNvPr id="13" name="object 13"/>
                    <p:cNvSpPr/>
                    <p:nvPr/>
                  </p:nvSpPr>
                  <p:spPr>
                    <a:xfrm>
                      <a:off x="7112507" y="589787"/>
                      <a:ext cx="6350" cy="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50" h="6350">
                          <a:moveTo>
                            <a:pt x="0" y="0"/>
                          </a:moveTo>
                          <a:lnTo>
                            <a:pt x="0" y="6096"/>
                          </a:lnTo>
                          <a:lnTo>
                            <a:pt x="6096" y="60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ln w="3175">
                      <a:solidFill>
                        <a:srgbClr val="EFF8E7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17" name="object 17"/>
                  <p:cNvSpPr txBox="1"/>
                  <p:nvPr/>
                </p:nvSpPr>
                <p:spPr>
                  <a:xfrm>
                    <a:off x="9256521" y="2379344"/>
                    <a:ext cx="959485" cy="91016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Красноярский</a:t>
                    </a:r>
                    <a:r>
                      <a:rPr kumimoji="0" sz="700" b="0" i="0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край</a:t>
                    </a:r>
                    <a:endParaRPr kumimoji="0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18" name="object 18"/>
                  <p:cNvSpPr txBox="1"/>
                  <p:nvPr/>
                </p:nvSpPr>
                <p:spPr>
                  <a:xfrm>
                    <a:off x="8319261" y="2538222"/>
                    <a:ext cx="762635" cy="91016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Кировская</a:t>
                    </a:r>
                    <a:r>
                      <a:rPr kumimoji="0" sz="700" b="0" i="0" u="none" strike="noStrike" kern="1200" cap="none" spc="-4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7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обл.</a:t>
                    </a:r>
                    <a:endParaRPr kumimoji="0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19" name="object 19"/>
                  <p:cNvSpPr txBox="1"/>
                  <p:nvPr/>
                </p:nvSpPr>
                <p:spPr>
                  <a:xfrm>
                    <a:off x="7918195" y="2114169"/>
                    <a:ext cx="969644" cy="91016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Архангельская</a:t>
                    </a:r>
                    <a:r>
                      <a:rPr kumimoji="0" sz="7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7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обл.</a:t>
                    </a:r>
                    <a:endParaRPr kumimoji="0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20" name="object 20"/>
                  <p:cNvSpPr txBox="1"/>
                  <p:nvPr/>
                </p:nvSpPr>
                <p:spPr>
                  <a:xfrm>
                    <a:off x="7364348" y="1915794"/>
                    <a:ext cx="713740" cy="91016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респ.</a:t>
                    </a:r>
                    <a:r>
                      <a:rPr kumimoji="0" sz="700" b="0" i="0" u="none" strike="noStrike" kern="1200" cap="none" spc="-4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Карелия</a:t>
                    </a:r>
                    <a:endParaRPr kumimoji="0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21" name="object 21"/>
                  <p:cNvSpPr txBox="1"/>
                  <p:nvPr/>
                </p:nvSpPr>
                <p:spPr>
                  <a:xfrm>
                    <a:off x="7224394" y="2552192"/>
                    <a:ext cx="953769" cy="91016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381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Костромская</a:t>
                    </a:r>
                    <a:r>
                      <a:rPr kumimoji="0" sz="700" b="0" i="0" u="none" strike="noStrike" kern="1200" cap="none" spc="-3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обл.</a:t>
                    </a:r>
                    <a:r>
                      <a:rPr kumimoji="0" sz="700" b="0" i="0" u="none" strike="noStrike" kern="1200" cap="none" spc="15" normalizeH="0" baseline="24691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4</a:t>
                    </a:r>
                    <a:endParaRPr kumimoji="0" sz="700" b="0" i="0" u="none" strike="noStrike" kern="1200" cap="none" spc="0" normalizeH="0" baseline="24691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22" name="object 22"/>
                  <p:cNvSpPr txBox="1"/>
                  <p:nvPr/>
                </p:nvSpPr>
                <p:spPr>
                  <a:xfrm>
                    <a:off x="8210550" y="2334894"/>
                    <a:ext cx="859790" cy="91016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Вологодская</a:t>
                    </a:r>
                    <a:r>
                      <a:rPr kumimoji="0" sz="700" b="0" i="0" u="none" strike="noStrike" kern="1200" cap="none" spc="-4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7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обл.</a:t>
                    </a:r>
                    <a:endParaRPr kumimoji="0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23" name="object 23"/>
                  <p:cNvSpPr txBox="1"/>
                  <p:nvPr/>
                </p:nvSpPr>
                <p:spPr>
                  <a:xfrm>
                    <a:off x="8800782" y="1281218"/>
                    <a:ext cx="1069975" cy="80729"/>
                  </a:xfrm>
                  <a:prstGeom prst="rect">
                    <a:avLst/>
                  </a:prstGeom>
                </p:spPr>
                <p:txBody>
                  <a:bodyPr vert="horz" wrap="square" lIns="0" tIns="12065" rIns="0" bIns="0" rtlCol="0">
                    <a:spAutoFit/>
                  </a:bodyPr>
                  <a:lstStyle/>
                  <a:p>
                    <a:pPr marL="100965" marR="6985" lvl="0" indent="98425" algn="r" defTabSz="914400" rtl="0" eaLnBrk="1" fontAlgn="auto" latinLnBrk="0" hangingPunct="1">
                      <a:lnSpc>
                        <a:spcPct val="117400"/>
                      </a:lnSpc>
                      <a:spcBef>
                        <a:spcPts val="9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6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Мешочная</a:t>
                    </a:r>
                    <a:r>
                      <a:rPr kumimoji="0" sz="600" b="0" i="0" u="none" strike="noStrike" kern="1200" cap="none" spc="2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600" b="0" i="0" u="none" strike="noStrike" kern="1200" cap="none" spc="5" normalizeH="0" baseline="0" noProof="0" dirty="0" err="1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бумага</a:t>
                    </a:r>
                    <a:r>
                      <a:rPr kumimoji="0" sz="6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600" b="0" i="0" u="none" strike="noStrike" kern="1200" cap="none" spc="-23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endParaRPr kumimoji="0" lang="ru-RU" sz="600" b="0" i="0" u="none" strike="noStrike" kern="1200" cap="none" spc="-235" normalizeH="0" baseline="0" noProof="0" dirty="0" smtClean="0">
                      <a:ln>
                        <a:noFill/>
                      </a:ln>
                      <a:solidFill>
                        <a:srgbClr val="30303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pic>
                <p:nvPicPr>
                  <p:cNvPr id="26" name="object 26"/>
                  <p:cNvPicPr/>
                  <p:nvPr/>
                </p:nvPicPr>
                <p:blipFill>
                  <a:blip r:embed="rId27" cstate="print"/>
                  <a:stretch>
                    <a:fillRect/>
                  </a:stretch>
                </p:blipFill>
                <p:spPr>
                  <a:xfrm>
                    <a:off x="8058911" y="2310384"/>
                    <a:ext cx="140208" cy="106679"/>
                  </a:xfrm>
                  <a:prstGeom prst="rect">
                    <a:avLst/>
                  </a:prstGeom>
                </p:spPr>
              </p:pic>
              <p:pic>
                <p:nvPicPr>
                  <p:cNvPr id="27" name="object 27"/>
                  <p:cNvPicPr/>
                  <p:nvPr/>
                </p:nvPicPr>
                <p:blipFill>
                  <a:blip r:embed="rId28" cstate="print"/>
                  <a:stretch>
                    <a:fillRect/>
                  </a:stretch>
                </p:blipFill>
                <p:spPr>
                  <a:xfrm>
                    <a:off x="7693151" y="2691384"/>
                    <a:ext cx="76200" cy="94487"/>
                  </a:xfrm>
                  <a:prstGeom prst="rect">
                    <a:avLst/>
                  </a:prstGeom>
                </p:spPr>
              </p:pic>
              <p:sp>
                <p:nvSpPr>
                  <p:cNvPr id="28" name="object 28"/>
                  <p:cNvSpPr txBox="1"/>
                  <p:nvPr/>
                </p:nvSpPr>
                <p:spPr>
                  <a:xfrm>
                    <a:off x="7428992" y="2800604"/>
                    <a:ext cx="945515" cy="273047"/>
                  </a:xfrm>
                  <a:prstGeom prst="rect">
                    <a:avLst/>
                  </a:prstGeom>
                </p:spPr>
                <p:txBody>
                  <a:bodyPr vert="horz" wrap="square" lIns="0" tIns="15240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2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Московская</a:t>
                    </a: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 </a:t>
                    </a:r>
                    <a:r>
                      <a:rPr kumimoji="0" sz="7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обл.</a:t>
                    </a:r>
                    <a:endParaRPr kumimoji="0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  <a:p>
                    <a:pPr marL="16764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Ростовская обл.</a:t>
                    </a:r>
                    <a:endParaRPr kumimoji="0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29" name="object 29"/>
                  <p:cNvSpPr txBox="1"/>
                  <p:nvPr/>
                </p:nvSpPr>
                <p:spPr>
                  <a:xfrm>
                    <a:off x="9175242" y="2069337"/>
                    <a:ext cx="539115" cy="151965"/>
                  </a:xfrm>
                  <a:prstGeom prst="rect">
                    <a:avLst/>
                  </a:prstGeom>
                </p:spPr>
                <p:txBody>
                  <a:bodyPr vert="horz" wrap="square" lIns="0" tIns="13335" rIns="0" bIns="0" rtlCol="0">
                    <a:spAutoFit/>
                  </a:bodyPr>
                  <a:lstStyle/>
                  <a:p>
                    <a:pPr marL="1270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10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900" b="1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7E7E7E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Ро</a:t>
                    </a:r>
                    <a:r>
                      <a:rPr kumimoji="0" sz="900" b="1" i="0" u="none" strike="noStrike" kern="1200" cap="none" spc="-5" normalizeH="0" baseline="0" noProof="0" dirty="0">
                        <a:ln>
                          <a:noFill/>
                        </a:ln>
                        <a:solidFill>
                          <a:srgbClr val="7E7E7E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сси</a:t>
                    </a:r>
                    <a:r>
                      <a:rPr kumimoji="0" sz="900" b="1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7E7E7E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я</a:t>
                    </a:r>
                    <a:endParaRPr kumimoji="0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pic>
                <p:nvPicPr>
                  <p:cNvPr id="30" name="object 30"/>
                  <p:cNvPicPr/>
                  <p:nvPr/>
                </p:nvPicPr>
                <p:blipFill>
                  <a:blip r:embed="rId29" cstate="print"/>
                  <a:stretch>
                    <a:fillRect/>
                  </a:stretch>
                </p:blipFill>
                <p:spPr>
                  <a:xfrm>
                    <a:off x="7397495" y="2295144"/>
                    <a:ext cx="140207" cy="106680"/>
                  </a:xfrm>
                  <a:prstGeom prst="rect">
                    <a:avLst/>
                  </a:prstGeom>
                </p:spPr>
              </p:pic>
              <p:sp>
                <p:nvSpPr>
                  <p:cNvPr id="31" name="object 31"/>
                  <p:cNvSpPr txBox="1"/>
                  <p:nvPr/>
                </p:nvSpPr>
                <p:spPr>
                  <a:xfrm>
                    <a:off x="9740265" y="2604262"/>
                    <a:ext cx="521970" cy="173024"/>
                  </a:xfrm>
                  <a:prstGeom prst="rect">
                    <a:avLst/>
                  </a:prstGeom>
                </p:spPr>
                <p:txBody>
                  <a:bodyPr vert="horz" wrap="square" lIns="0" tIns="12065" rIns="0" bIns="0" rtlCol="0">
                    <a:spAutoFit/>
                  </a:bodyPr>
                  <a:lstStyle/>
                  <a:p>
                    <a:pPr marL="12700" marR="5080" lvl="0" indent="0" algn="l" defTabSz="914400" rtl="0" eaLnBrk="1" fontAlgn="auto" latinLnBrk="0" hangingPunct="1">
                      <a:lnSpc>
                        <a:spcPct val="102899"/>
                      </a:lnSpc>
                      <a:spcBef>
                        <a:spcPts val="95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700" b="0" i="0" u="none" strike="noStrike" kern="1200" cap="none" spc="2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И</a:t>
                    </a:r>
                    <a:r>
                      <a:rPr kumimoji="0" sz="700" b="0" i="0" u="none" strike="noStrike" kern="1200" cap="none" spc="1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рку</a:t>
                    </a:r>
                    <a:r>
                      <a:rPr kumimoji="0" sz="7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тс</a:t>
                    </a:r>
                    <a:r>
                      <a:rPr kumimoji="0" sz="700" b="0" i="0" u="none" strike="noStrike" kern="1200" cap="none" spc="10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кая  </a:t>
                    </a:r>
                    <a:r>
                      <a:rPr kumimoji="0" sz="700" b="0" i="0" u="none" strike="noStrike" kern="1200" cap="none" spc="5" normalizeH="0" baseline="0" noProof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/>
                      </a:rPr>
                      <a:t>обл.</a:t>
                    </a:r>
                    <a:endParaRPr kumimoji="0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endParaRPr>
                  </a:p>
                </p:txBody>
              </p:sp>
              <p:sp>
                <p:nvSpPr>
                  <p:cNvPr id="24" name="Прямоугольник 23"/>
                  <p:cNvSpPr/>
                  <p:nvPr/>
                </p:nvSpPr>
                <p:spPr>
                  <a:xfrm>
                    <a:off x="5727461" y="587139"/>
                    <a:ext cx="1385008" cy="3354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4" name="object 14"/>
                <p:cNvSpPr txBox="1"/>
                <p:nvPr/>
              </p:nvSpPr>
              <p:spPr>
                <a:xfrm>
                  <a:off x="6741213" y="832464"/>
                  <a:ext cx="2837815" cy="229550"/>
                </a:xfrm>
                <a:prstGeom prst="rect">
                  <a:avLst/>
                </a:prstGeom>
              </p:spPr>
              <p:txBody>
                <a:bodyPr vert="horz" wrap="square" lIns="0" tIns="13970" rIns="0" bIns="0" rtlCol="0">
                  <a:spAutoFit/>
                </a:bodyPr>
                <a:lstStyle/>
                <a:p>
                  <a:pPr marL="127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1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1200" cap="none" spc="-5" normalizeH="0" baseline="0" noProof="0" dirty="0">
                      <a:ln>
                        <a:noFill/>
                      </a:ln>
                      <a:solidFill>
                        <a:srgbClr val="25734D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Производственная</a:t>
                  </a:r>
                  <a:r>
                    <a:rPr kumimoji="0" sz="1400" b="1" i="0" u="none" strike="noStrike" kern="1200" cap="none" spc="-40" normalizeH="0" baseline="0" noProof="0" dirty="0">
                      <a:ln>
                        <a:noFill/>
                      </a:ln>
                      <a:solidFill>
                        <a:srgbClr val="25734D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5734D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база</a:t>
                  </a:r>
                  <a:endPara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734D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endParaRPr>
                </a:p>
              </p:txBody>
            </p:sp>
            <p:sp>
              <p:nvSpPr>
                <p:cNvPr id="15" name="object 15"/>
                <p:cNvSpPr txBox="1"/>
                <p:nvPr/>
              </p:nvSpPr>
              <p:spPr>
                <a:xfrm>
                  <a:off x="6729348" y="1080729"/>
                  <a:ext cx="1270000" cy="323165"/>
                </a:xfrm>
                <a:prstGeom prst="rect">
                  <a:avLst/>
                </a:prstGeom>
              </p:spPr>
              <p:txBody>
                <a:bodyPr vert="horz" wrap="square" lIns="0" tIns="15240" rIns="0" bIns="0" rtlCol="0">
                  <a:spAutoFit/>
                </a:bodyPr>
                <a:lstStyle/>
                <a:p>
                  <a:pPr marL="381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2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200" b="1" i="0" u="none" strike="noStrike" kern="1200" cap="none" spc="15" normalizeH="0" baseline="0" noProof="0" dirty="0">
                      <a:ln>
                        <a:noFill/>
                      </a:ln>
                      <a:solidFill>
                        <a:srgbClr val="6A6A64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22,7</a:t>
                  </a:r>
                  <a:r>
                    <a:rPr kumimoji="0" sz="1200" b="1" i="0" u="none" strike="noStrike" kern="1200" cap="none" spc="-45" normalizeH="0" baseline="0" noProof="0" dirty="0">
                      <a:ln>
                        <a:noFill/>
                      </a:ln>
                      <a:solidFill>
                        <a:srgbClr val="6A6A64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 </a:t>
                  </a:r>
                  <a:r>
                    <a:rPr kumimoji="0" sz="1200" b="1" i="0" u="none" strike="noStrike" kern="1200" cap="none" spc="15" normalizeH="0" baseline="0" noProof="0" dirty="0" err="1">
                      <a:ln>
                        <a:noFill/>
                      </a:ln>
                      <a:solidFill>
                        <a:srgbClr val="6A6A64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млн</a:t>
                  </a:r>
                  <a:r>
                    <a:rPr kumimoji="0" sz="1200" b="1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6A6A64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 </a:t>
                  </a:r>
                  <a:r>
                    <a:rPr kumimoji="0" sz="1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6A6A64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м</a:t>
                  </a:r>
                  <a:r>
                    <a:rPr kumimoji="0" sz="1200" b="1" i="0" u="none" strike="noStrike" kern="1200" cap="none" spc="0" normalizeH="0" baseline="26143" noProof="0" dirty="0" smtClean="0">
                      <a:ln>
                        <a:noFill/>
                      </a:ln>
                      <a:solidFill>
                        <a:srgbClr val="6A6A64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3</a:t>
                  </a:r>
                  <a:endParaRPr kumimoji="0" sz="1200" b="0" i="0" u="none" strike="noStrike" kern="1200" cap="none" spc="0" normalizeH="0" baseline="26143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endParaRPr>
                </a:p>
                <a:p>
                  <a:pPr marL="3810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800" b="0" i="0" u="none" strike="noStrike" kern="1200" cap="none" spc="5" normalizeH="0" baseline="0" noProof="0" dirty="0">
                      <a:ln>
                        <a:noFill/>
                      </a:ln>
                      <a:solidFill>
                        <a:srgbClr val="30303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Расчетная</a:t>
                  </a:r>
                  <a:r>
                    <a:rPr kumimoji="0" sz="800" b="0" i="0" u="none" strike="noStrike" kern="1200" cap="none" spc="-35" normalizeH="0" baseline="0" noProof="0" dirty="0">
                      <a:ln>
                        <a:noFill/>
                      </a:ln>
                      <a:solidFill>
                        <a:srgbClr val="30303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 </a:t>
                  </a:r>
                  <a:r>
                    <a:rPr kumimoji="0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0303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Verdana"/>
                    </a:rPr>
                    <a:t>лесосека</a:t>
                  </a:r>
                  <a:endParaRPr kumimoji="0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endParaRPr>
                </a:p>
              </p:txBody>
            </p:sp>
            <p:pic>
              <p:nvPicPr>
                <p:cNvPr id="33" name="object 33"/>
                <p:cNvPicPr/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9412223" y="2535936"/>
                  <a:ext cx="256031" cy="256032"/>
                </a:xfrm>
                <a:prstGeom prst="rect">
                  <a:avLst/>
                </a:prstGeom>
              </p:spPr>
            </p:pic>
            <p:pic>
              <p:nvPicPr>
                <p:cNvPr id="34" name="object 34"/>
                <p:cNvPicPr/>
                <p:nvPr/>
              </p:nvPicPr>
              <p:blipFill>
                <a:blip r:embed="rId31" cstate="print"/>
                <a:stretch>
                  <a:fillRect/>
                </a:stretch>
              </p:blipFill>
              <p:spPr>
                <a:xfrm>
                  <a:off x="9909047" y="2788919"/>
                  <a:ext cx="249935" cy="188975"/>
                </a:xfrm>
                <a:prstGeom prst="rect">
                  <a:avLst/>
                </a:prstGeom>
              </p:spPr>
            </p:pic>
          </p:grpSp>
          <p:sp>
            <p:nvSpPr>
              <p:cNvPr id="37" name="Прямоугольник 36"/>
              <p:cNvSpPr/>
              <p:nvPr/>
            </p:nvSpPr>
            <p:spPr>
              <a:xfrm>
                <a:off x="7851780" y="4789431"/>
                <a:ext cx="1328679" cy="5445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5080" lvl="0">
                  <a:lnSpc>
                    <a:spcPct val="100899"/>
                  </a:lnSpc>
                  <a:spcBef>
                    <a:spcPts val="935"/>
                  </a:spcBef>
                  <a:defRPr/>
                </a:pPr>
                <a:r>
                  <a:rPr lang="ru-RU" sz="1200" b="1" spc="5" dirty="0">
                    <a:solidFill>
                      <a:srgbClr val="2A60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1</a:t>
                </a:r>
                <a:r>
                  <a:rPr lang="ru-RU" sz="800" spc="5" dirty="0">
                    <a:solidFill>
                      <a:srgbClr val="30303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 </a:t>
                </a:r>
                <a:r>
                  <a:rPr lang="ru-RU" sz="900" spc="5" dirty="0">
                    <a:solidFill>
                      <a:srgbClr val="30303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завод по  производству КДК,  </a:t>
                </a:r>
                <a:r>
                  <a:rPr lang="ru-RU" sz="900" spc="5" dirty="0" err="1">
                    <a:solidFill>
                      <a:srgbClr val="30303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домокомплектов</a:t>
                </a:r>
                <a:r>
                  <a:rPr lang="ru-RU" sz="900" spc="5" dirty="0">
                    <a:solidFill>
                      <a:srgbClr val="30303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/>
                  </a:rPr>
                  <a:t> и  CLT-панелей</a:t>
                </a:r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9315121" y="1387354"/>
              <a:ext cx="1612375" cy="1893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0965" marR="6985" lvl="0" indent="98425" algn="r">
                <a:lnSpc>
                  <a:spcPct val="117400"/>
                </a:lnSpc>
                <a:spcBef>
                  <a:spcPts val="95"/>
                </a:spcBef>
                <a:defRPr/>
              </a:pPr>
              <a:r>
                <a:rPr lang="ru-RU" sz="600" spc="10" dirty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Бумажная</a:t>
              </a:r>
              <a:r>
                <a:rPr lang="ru-RU" sz="600" spc="-40" dirty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 </a:t>
              </a:r>
              <a:r>
                <a:rPr lang="ru-RU" sz="600" spc="10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упаковка</a:t>
              </a:r>
              <a:endParaRPr lang="ru-RU" sz="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0224777" y="1549413"/>
              <a:ext cx="675003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6985" lvl="0" algn="r">
                <a:spcBef>
                  <a:spcPts val="145"/>
                </a:spcBef>
                <a:defRPr/>
              </a:pPr>
              <a:r>
                <a:rPr lang="ru-RU" sz="600" spc="10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Фанера</a:t>
              </a:r>
              <a:endParaRPr lang="ru-RU" sz="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632634" y="1740842"/>
              <a:ext cx="1255349" cy="192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080" lvl="0" indent="237490" algn="r">
                <a:lnSpc>
                  <a:spcPct val="108400"/>
                </a:lnSpc>
                <a:spcBef>
                  <a:spcPts val="145"/>
                </a:spcBef>
                <a:defRPr/>
              </a:pPr>
              <a:r>
                <a:rPr lang="ru-RU" sz="600" spc="25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П</a:t>
              </a:r>
              <a:r>
                <a:rPr lang="ru-RU" sz="600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и</a:t>
              </a:r>
              <a:r>
                <a:rPr lang="ru-RU" sz="600" spc="15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л</a:t>
              </a:r>
              <a:r>
                <a:rPr lang="ru-RU" sz="600" spc="5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о</a:t>
              </a:r>
              <a:r>
                <a:rPr lang="ru-RU" sz="600" spc="10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мате</a:t>
              </a:r>
              <a:r>
                <a:rPr lang="ru-RU" sz="600" spc="15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р</a:t>
              </a:r>
              <a:r>
                <a:rPr lang="ru-RU" sz="600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и</a:t>
              </a:r>
              <a:r>
                <a:rPr lang="ru-RU" sz="600" spc="10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а</a:t>
              </a:r>
              <a:r>
                <a:rPr lang="ru-RU" sz="600" spc="15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л</a:t>
              </a:r>
              <a:r>
                <a:rPr lang="ru-RU" sz="600" spc="25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ы</a:t>
              </a:r>
              <a:endParaRPr lang="ru-RU" sz="600" spc="5" dirty="0">
                <a:solidFill>
                  <a:srgbClr val="3030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721900" y="1867111"/>
              <a:ext cx="1205596" cy="29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080" lvl="0" indent="237490" algn="r">
                <a:lnSpc>
                  <a:spcPct val="108400"/>
                </a:lnSpc>
                <a:spcBef>
                  <a:spcPts val="145"/>
                </a:spcBef>
                <a:defRPr/>
              </a:pPr>
              <a:r>
                <a:rPr lang="ru-RU" sz="600" spc="10" dirty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Клееная </a:t>
              </a:r>
              <a:r>
                <a:rPr lang="ru-RU" sz="600" spc="10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балка,</a:t>
              </a:r>
              <a:br>
                <a:rPr lang="ru-RU" sz="600" spc="10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</a:br>
              <a:r>
                <a:rPr lang="ru-RU" sz="600" spc="10" dirty="0" err="1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Домокомплекты</a:t>
              </a:r>
              <a:r>
                <a:rPr lang="ru-RU" sz="600" spc="-25" dirty="0" smtClean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 </a:t>
              </a:r>
              <a:r>
                <a:rPr lang="ru-RU" sz="600" spc="10" dirty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и</a:t>
              </a:r>
              <a:r>
                <a:rPr lang="ru-RU" sz="600" spc="-20" dirty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 </a:t>
              </a:r>
              <a:r>
                <a:rPr lang="ru-RU" sz="600" spc="10" dirty="0">
                  <a:solidFill>
                    <a:srgbClr val="30303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CLT</a:t>
              </a:r>
              <a:endParaRPr lang="ru-RU" sz="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4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6"/>
          <p:cNvSpPr/>
          <p:nvPr/>
        </p:nvSpPr>
        <p:spPr>
          <a:xfrm>
            <a:off x="4403959" y="-619464"/>
            <a:ext cx="8504684" cy="8495103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3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45" name="Freeform 2"/>
          <p:cNvSpPr/>
          <p:nvPr/>
        </p:nvSpPr>
        <p:spPr>
          <a:xfrm>
            <a:off x="-38158" y="0"/>
            <a:ext cx="12268316" cy="896285"/>
          </a:xfrm>
          <a:custGeom>
            <a:avLst/>
            <a:gdLst/>
            <a:ahLst/>
            <a:cxnLst/>
            <a:rect l="l" t="t" r="r" b="b"/>
            <a:pathLst>
              <a:path w="2684560" h="10287000">
                <a:moveTo>
                  <a:pt x="0" y="0"/>
                </a:moveTo>
                <a:lnTo>
                  <a:pt x="2684560" y="0"/>
                </a:lnTo>
                <a:lnTo>
                  <a:pt x="26845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79000"/>
            </a:blip>
            <a:srcRect/>
            <a:stretch>
              <a:fillRect l="313" t="-845826" r="113" b="-105510"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72" y="1454482"/>
            <a:ext cx="1268892" cy="1268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065" y="1825995"/>
            <a:ext cx="1286661" cy="1286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573" y="5461085"/>
            <a:ext cx="1331644" cy="1331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949" y="3629686"/>
            <a:ext cx="1268893" cy="1268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52" y="5258374"/>
            <a:ext cx="1257133" cy="1257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72" y="3259608"/>
            <a:ext cx="1268892" cy="12688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789" y="3308103"/>
            <a:ext cx="1268893" cy="1268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739" y="1499351"/>
            <a:ext cx="1350992" cy="1350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483" y="3004407"/>
            <a:ext cx="1412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Домокомплекты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9877" y="3381867"/>
            <a:ext cx="13970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Пиломатериалы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61789" y="3015794"/>
            <a:ext cx="1268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Плиты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372" y="1011253"/>
            <a:ext cx="126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Мешочная бумага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5064" y="1369604"/>
            <a:ext cx="12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Бумажная упаковка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2573" y="5124431"/>
            <a:ext cx="1331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Фанера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535" y="4676032"/>
            <a:ext cx="14305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Клееная конструкционная балка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20739" y="1021331"/>
            <a:ext cx="135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Топливные брикеты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0739" y="4803758"/>
            <a:ext cx="135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Топливные брикеты</a:t>
            </a:r>
          </a:p>
        </p:txBody>
      </p:sp>
      <p:sp>
        <p:nvSpPr>
          <p:cNvPr id="19" name="Скругленный прямоугольник 18"/>
          <p:cNvSpPr>
            <a:spLocks noChangeAspect="1"/>
          </p:cNvSpPr>
          <p:nvPr/>
        </p:nvSpPr>
        <p:spPr>
          <a:xfrm rot="18882530">
            <a:off x="3329142" y="5414474"/>
            <a:ext cx="1134187" cy="1144966"/>
          </a:xfrm>
          <a:prstGeom prst="roundRect">
            <a:avLst>
              <a:gd name="adj" fmla="val 35267"/>
            </a:avLst>
          </a:prstGeom>
          <a:blipFill dpi="0" rotWithShape="0">
            <a:blip r:embed="rId14"/>
            <a:srcRect/>
            <a:stretch>
              <a:fillRect l="-27328" t="-27332" r="-27328" b="-273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A6020"/>
              </a:solidFill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5485861" y="1499351"/>
            <a:ext cx="7064587" cy="5222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Продукция </a:t>
            </a:r>
            <a:r>
              <a:rPr lang="en-US" sz="16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Segezha Group</a:t>
            </a:r>
            <a:r>
              <a:rPr lang="ru-RU" sz="16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пользуется стабильным спросом более чем в 100 странах </a:t>
            </a:r>
            <a:r>
              <a:rPr lang="ru-RU" sz="1600" b="1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мира</a:t>
            </a:r>
            <a:endParaRPr lang="ru-RU" sz="1600" b="1" dirty="0">
              <a:solidFill>
                <a:srgbClr val="2A60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object 3"/>
          <p:cNvSpPr txBox="1">
            <a:spLocks/>
          </p:cNvSpPr>
          <p:nvPr/>
        </p:nvSpPr>
        <p:spPr>
          <a:xfrm>
            <a:off x="310739" y="203287"/>
            <a:ext cx="81133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400" b="1" i="0">
                <a:solidFill>
                  <a:srgbClr val="25734D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600" kern="0" spc="8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ПРОДУКЦИЯ КОМПАНИИ</a:t>
            </a:r>
            <a:endParaRPr lang="ru-RU" sz="36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85861" y="2145438"/>
            <a:ext cx="63918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№1 в России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производству мешочной бумаги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№1 в России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мощности производства КДК и </a:t>
            </a:r>
            <a:r>
              <a:rPr lang="ru-RU" sz="13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домокомплектов</a:t>
            </a:r>
            <a:r>
              <a:rPr lang="ru-RU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из клееного бруса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№1 в России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производству CLT-панелей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№2 в мире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производству бумаги для многослойных мешков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№3 в мире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производственным мощностям березовой фанеры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№9 в Европе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производству хвойных пиломатериалов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b="1" dirty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ТОП-100 в России</a:t>
            </a:r>
            <a: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3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крупнейших работодателей по уровню заработной платы</a:t>
            </a:r>
            <a:endParaRPr lang="ru-RU" sz="13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 чем говорит лес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01" y="47307"/>
            <a:ext cx="12023799" cy="67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2"/>
          <p:cNvSpPr/>
          <p:nvPr/>
        </p:nvSpPr>
        <p:spPr>
          <a:xfrm>
            <a:off x="-38158" y="0"/>
            <a:ext cx="12268316" cy="896285"/>
          </a:xfrm>
          <a:custGeom>
            <a:avLst/>
            <a:gdLst/>
            <a:ahLst/>
            <a:cxnLst/>
            <a:rect l="l" t="t" r="r" b="b"/>
            <a:pathLst>
              <a:path w="2684560" h="10287000">
                <a:moveTo>
                  <a:pt x="0" y="0"/>
                </a:moveTo>
                <a:lnTo>
                  <a:pt x="2684560" y="0"/>
                </a:lnTo>
                <a:lnTo>
                  <a:pt x="26845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8000"/>
            </a:blip>
            <a:srcRect/>
            <a:stretch>
              <a:fillRect l="40" t="-951580" r="386" b="244"/>
            </a:stretch>
          </a:blipFill>
        </p:spPr>
      </p:sp>
      <p:sp>
        <p:nvSpPr>
          <p:cNvPr id="47" name="object 3"/>
          <p:cNvSpPr txBox="1">
            <a:spLocks/>
          </p:cNvSpPr>
          <p:nvPr/>
        </p:nvSpPr>
        <p:spPr>
          <a:xfrm>
            <a:off x="310739" y="203287"/>
            <a:ext cx="1159512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400" b="1" i="0">
                <a:solidFill>
                  <a:srgbClr val="25734D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spc="8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КОРПОРАТИВНАЯ ЖИЗНЬ И РАЗВИТИЕ ПЕРСОНАЛА </a:t>
            </a:r>
            <a:endParaRPr lang="ru-RU" sz="28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254338" y="1222720"/>
            <a:ext cx="7064587" cy="14992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Программы адаптации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обучения персонала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Онлайн/</a:t>
            </a:r>
            <a:r>
              <a:rPr lang="ru-RU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оффлайн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обучение, 3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тренажеры</a:t>
            </a: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Наставничества на предприятиях</a:t>
            </a: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Карьерное развитие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32939" y="1222720"/>
            <a:ext cx="7064587" cy="14992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Корпоративное </a:t>
            </a:r>
            <a:r>
              <a:rPr lang="ru-RU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волонтерство</a:t>
            </a:r>
            <a:endParaRPr lang="ru-RU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Молодежное движение</a:t>
            </a:r>
          </a:p>
          <a:p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Корпоративный спорт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14589" r="12986" b="1"/>
          <a:stretch/>
        </p:blipFill>
        <p:spPr>
          <a:xfrm>
            <a:off x="132939" y="4709843"/>
            <a:ext cx="2794000" cy="2042522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39" y="2407357"/>
            <a:ext cx="1749201" cy="2332269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t="25277" r="12669" b="5278"/>
          <a:stretch/>
        </p:blipFill>
        <p:spPr>
          <a:xfrm>
            <a:off x="227778" y="2407358"/>
            <a:ext cx="2699161" cy="2099969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19010" r="11051" b="6837"/>
          <a:stretch/>
        </p:blipFill>
        <p:spPr>
          <a:xfrm>
            <a:off x="3117439" y="4844205"/>
            <a:ext cx="3136899" cy="1908160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39" y="4914036"/>
            <a:ext cx="2800762" cy="1866908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40" y="2926129"/>
            <a:ext cx="2692400" cy="1794933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2" y="2941864"/>
            <a:ext cx="2692398" cy="1794933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02" y="4902816"/>
            <a:ext cx="2504171" cy="1878128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r="20520"/>
          <a:stretch/>
        </p:blipFill>
        <p:spPr>
          <a:xfrm>
            <a:off x="10688187" y="2550160"/>
            <a:ext cx="1406698" cy="21709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hart.googleapis.com/chart?chs=500x500&amp;cht=qr&amp;chl=https%3A%2F%2Fanketolog.ru%2Fs%2F774644%2FkdYG2k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26" y="2135923"/>
            <a:ext cx="3517066" cy="35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2"/>
          <p:cNvSpPr/>
          <p:nvPr/>
        </p:nvSpPr>
        <p:spPr>
          <a:xfrm>
            <a:off x="-38158" y="0"/>
            <a:ext cx="12268316" cy="1213872"/>
          </a:xfrm>
          <a:custGeom>
            <a:avLst/>
            <a:gdLst/>
            <a:ahLst/>
            <a:cxnLst/>
            <a:rect l="l" t="t" r="r" b="b"/>
            <a:pathLst>
              <a:path w="2684560" h="10287000">
                <a:moveTo>
                  <a:pt x="0" y="0"/>
                </a:moveTo>
                <a:lnTo>
                  <a:pt x="2684560" y="0"/>
                </a:lnTo>
                <a:lnTo>
                  <a:pt x="26845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alphaModFix amt="79000"/>
            </a:blip>
            <a:srcRect/>
            <a:stretch>
              <a:fillRect l="313" t="-845826" r="113" b="-105510"/>
            </a:stretch>
          </a:blipFill>
        </p:spPr>
      </p:sp>
      <p:sp>
        <p:nvSpPr>
          <p:cNvPr id="47" name="object 3"/>
          <p:cNvSpPr txBox="1">
            <a:spLocks/>
          </p:cNvSpPr>
          <p:nvPr/>
        </p:nvSpPr>
        <p:spPr>
          <a:xfrm>
            <a:off x="310739" y="203287"/>
            <a:ext cx="81133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400" b="1" i="0">
                <a:solidFill>
                  <a:srgbClr val="25734D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600" kern="0" spc="8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КОНТАКТЫ</a:t>
            </a:r>
            <a:endParaRPr lang="ru-RU" sz="36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68508" y="1412497"/>
            <a:ext cx="3786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Оставьте свои контакты </a:t>
            </a:r>
            <a:r>
              <a:rPr lang="ru-RU" sz="2400" b="1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 </a:t>
            </a:r>
            <a:endParaRPr lang="ru-RU" sz="2400" b="1" dirty="0">
              <a:solidFill>
                <a:srgbClr val="2A60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9" y="2628114"/>
            <a:ext cx="2649600" cy="2649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758187" y="6267263"/>
            <a:ext cx="9588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Если возникнут вопросы, пишите на почту:  </a:t>
            </a:r>
            <a:r>
              <a:rPr lang="en-US" sz="1400" b="1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youngSG@segezha-group.com</a:t>
            </a:r>
            <a:r>
              <a:rPr lang="ru-RU" sz="1400" b="1" dirty="0" smtClean="0">
                <a:solidFill>
                  <a:srgbClr val="2A6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400" b="1" dirty="0">
              <a:solidFill>
                <a:srgbClr val="2A60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61" y="2569212"/>
            <a:ext cx="2650488" cy="26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25511</TotalTime>
  <Words>359</Words>
  <Application>Microsoft Office PowerPoint</Application>
  <PresentationFormat>Широкоэкранный</PresentationFormat>
  <Paragraphs>76</Paragraphs>
  <Slides>6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Montserrat</vt:lpstr>
      <vt:lpstr>Tahoma</vt:lpstr>
      <vt:lpstr>Verdana</vt:lpstr>
      <vt:lpstr>Wingdings</vt:lpstr>
      <vt:lpstr>Тема Office</vt:lpstr>
      <vt:lpstr>Office Theme</vt:lpstr>
      <vt:lpstr>SEGEZHA GROUP</vt:lpstr>
      <vt:lpstr>SEGEZHA GROUP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Дудина Алина Витальевна</cp:lastModifiedBy>
  <cp:revision>863</cp:revision>
  <dcterms:created xsi:type="dcterms:W3CDTF">2020-05-18T11:09:24Z</dcterms:created>
  <dcterms:modified xsi:type="dcterms:W3CDTF">2023-11-15T13:28:05Z</dcterms:modified>
</cp:coreProperties>
</file>