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73" r:id="rId5"/>
    <p:sldId id="256" r:id="rId6"/>
    <p:sldId id="277" r:id="rId7"/>
    <p:sldId id="262" r:id="rId8"/>
    <p:sldId id="295" r:id="rId9"/>
    <p:sldId id="289" r:id="rId10"/>
    <p:sldId id="303" r:id="rId11"/>
    <p:sldId id="304" r:id="rId12"/>
    <p:sldId id="296" r:id="rId13"/>
    <p:sldId id="266" r:id="rId14"/>
    <p:sldId id="264" r:id="rId15"/>
    <p:sldId id="305" r:id="rId16"/>
    <p:sldId id="299" r:id="rId17"/>
    <p:sldId id="306" r:id="rId18"/>
    <p:sldId id="308" r:id="rId1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9999FF"/>
    <a:srgbClr val="004894"/>
    <a:srgbClr val="4027A9"/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817" autoAdjust="0"/>
  </p:normalViewPr>
  <p:slideViewPr>
    <p:cSldViewPr snapToGrid="0">
      <p:cViewPr varScale="1">
        <p:scale>
          <a:sx n="87" d="100"/>
          <a:sy n="87" d="100"/>
        </p:scale>
        <p:origin x="15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75" d="100"/>
          <a:sy n="75" d="100"/>
        </p:scale>
        <p:origin x="4032" y="3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2C48FB7-4632-4FB7-A822-C8EE7A1BCE57}" type="datetime1">
              <a:rPr lang="ru-RU" smtClean="0"/>
              <a:t>13.04.2025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BF9A36D-7FAC-478F-9944-F324014F6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7D626-816E-4770-8022-B9B504B09470}" type="datetime1">
              <a:rPr lang="ru-RU" smtClean="0"/>
              <a:t>13.04.2025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4B9A9E5-4F7F-4A7D-9DE1-899232329269}" type="slidenum">
              <a:rPr lang="ru-RU" noProof="0" smtClean="0"/>
              <a:t>‹#›</a:t>
            </a:fld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rtlCol="0" anchor="b">
            <a:noAutofit/>
          </a:bodyPr>
          <a:lstStyle>
            <a:lvl1pPr algn="l">
              <a:defRPr sz="3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pic>
        <p:nvPicPr>
          <p:cNvPr id="8" name="Графический объект 7"/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>
            <a:fillRect/>
          </a:stretch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ыночное сравнени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4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129698" y="4824188"/>
            <a:ext cx="3124093" cy="46292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4526261" y="4824188"/>
            <a:ext cx="3139479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2" name="Объект 3"/>
          <p:cNvSpPr>
            <a:spLocks noGrp="1"/>
          </p:cNvSpPr>
          <p:nvPr>
            <p:ph sz="half" idx="14" hasCustomPrompt="1"/>
          </p:nvPr>
        </p:nvSpPr>
        <p:spPr>
          <a:xfrm>
            <a:off x="7938210" y="4824188"/>
            <a:ext cx="3124093" cy="46292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pic>
        <p:nvPicPr>
          <p:cNvPr id="11" name="Графический объект 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Графический объект 12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Графический объект 14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25" name="Объект 3"/>
          <p:cNvSpPr>
            <a:spLocks noGrp="1"/>
          </p:cNvSpPr>
          <p:nvPr>
            <p:ph sz="half" idx="17" hasCustomPrompt="1"/>
          </p:nvPr>
        </p:nvSpPr>
        <p:spPr>
          <a:xfrm>
            <a:off x="1129698" y="5280763"/>
            <a:ext cx="3124093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Объект 5"/>
          <p:cNvSpPr>
            <a:spLocks noGrp="1"/>
          </p:cNvSpPr>
          <p:nvPr>
            <p:ph sz="quarter" idx="18" hasCustomPrompt="1"/>
          </p:nvPr>
        </p:nvSpPr>
        <p:spPr>
          <a:xfrm>
            <a:off x="4526261" y="5280763"/>
            <a:ext cx="3139479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  <p:sp>
        <p:nvSpPr>
          <p:cNvPr id="27" name="Объект 3"/>
          <p:cNvSpPr>
            <a:spLocks noGrp="1"/>
          </p:cNvSpPr>
          <p:nvPr>
            <p:ph sz="half" idx="19" hasCustomPrompt="1"/>
          </p:nvPr>
        </p:nvSpPr>
        <p:spPr>
          <a:xfrm>
            <a:off x="7938210" y="5280763"/>
            <a:ext cx="3124093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Два объект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 rtlCol="0"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2933700" y="3834606"/>
            <a:ext cx="3924300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7410173" y="3834606"/>
            <a:ext cx="3943627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pic>
        <p:nvPicPr>
          <p:cNvPr id="11" name="Графический объект 10"/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>
            <a:fillRect/>
          </a:stretch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Графический объект 13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>
            <a:fillRect/>
          </a:stretch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rtlCol="0"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20" name="Текст 15"/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5" name="Текст 18"/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6" name="Текст 15"/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7" name="Текст 18"/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8" name="Текст 15"/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9" name="Текст 18"/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1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22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24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Текст 10"/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7" name="Текст 10"/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8" name="Текст 10"/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9" name="Текст 10"/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12" name="Текст 10"/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3" name="Текст 10"/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4" name="Текст 10"/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5" name="Текст 10"/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6" name="Текст 10"/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7" name="Текст 10"/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8" name="Текст 10"/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9" name="Текст 10"/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0" name="Текст 10"/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1" name="Текст 10"/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2" name="Текст 10"/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3" name="Текст 10"/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4" name="Текст 10"/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5" name="Текст 10"/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6" name="Текст 10"/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7" name="Текст 10"/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8" name="Текст 10"/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9" name="Текст 10"/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0" name="Текст 10"/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1" name="Текст 10"/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6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37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3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полнитель графического элемента SmartArt 6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2136776"/>
            <a:ext cx="10515600" cy="369764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графический элемент SmartArt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команды: 4 человек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Рисунок 10"/>
          <p:cNvSpPr>
            <a:spLocks noGrp="1"/>
          </p:cNvSpPr>
          <p:nvPr>
            <p:ph type="pic" sz="quarter" idx="15" hasCustomPrompt="1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8" name="Рисунок 10"/>
          <p:cNvSpPr>
            <a:spLocks noGrp="1"/>
          </p:cNvSpPr>
          <p:nvPr>
            <p:ph type="pic" sz="quarter" idx="16" hasCustomPrompt="1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9" name="Рисунок 10"/>
          <p:cNvSpPr>
            <a:spLocks noGrp="1"/>
          </p:cNvSpPr>
          <p:nvPr>
            <p:ph type="pic" sz="quarter" idx="17" hasCustomPrompt="1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343248" y="5084524"/>
            <a:ext cx="2123743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3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3692980" y="5099206"/>
            <a:ext cx="2135755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4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183644" y="5099206"/>
            <a:ext cx="2123743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5" name="Текст 2"/>
          <p:cNvSpPr>
            <a:spLocks noGrp="1"/>
          </p:cNvSpPr>
          <p:nvPr>
            <p:ph type="body" idx="20" hasCustomPrompt="1"/>
          </p:nvPr>
        </p:nvSpPr>
        <p:spPr>
          <a:xfrm>
            <a:off x="8603525" y="5084524"/>
            <a:ext cx="2123742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6" name="Текст 2"/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7" name="Текст 2"/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9" name="Текст 2"/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команды: 8 человек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Рисунок 10"/>
          <p:cNvSpPr>
            <a:spLocks noGrp="1"/>
          </p:cNvSpPr>
          <p:nvPr>
            <p:ph type="pic" sz="quarter" idx="15" hasCustomPrompt="1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8" name="Рисунок 10"/>
          <p:cNvSpPr>
            <a:spLocks noGrp="1"/>
          </p:cNvSpPr>
          <p:nvPr>
            <p:ph type="pic" sz="quarter" idx="16" hasCustomPrompt="1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 rtlCol="0">
            <a:noAutofit/>
          </a:bodyPr>
          <a:lstStyle>
            <a:lvl1pPr marL="0" indent="0" algn="l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9" name="Рисунок 10"/>
          <p:cNvSpPr>
            <a:spLocks noGrp="1"/>
          </p:cNvSpPr>
          <p:nvPr>
            <p:ph type="pic" sz="quarter" idx="17" hasCustomPrompt="1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6" name="Текст 2"/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3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7" name="Текст 2"/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4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5" name="Текст 2"/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9" name="Текст 2"/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55" name="Рисунок 10"/>
          <p:cNvSpPr>
            <a:spLocks noGrp="1"/>
          </p:cNvSpPr>
          <p:nvPr>
            <p:ph type="pic" sz="quarter" idx="26" hasCustomPrompt="1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6" name="Рисунок 10"/>
          <p:cNvSpPr>
            <a:spLocks noGrp="1"/>
          </p:cNvSpPr>
          <p:nvPr>
            <p:ph type="pic" sz="quarter" idx="27" hasCustomPrompt="1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7" name="Рисунок 10"/>
          <p:cNvSpPr>
            <a:spLocks noGrp="1"/>
          </p:cNvSpPr>
          <p:nvPr>
            <p:ph type="pic" sz="quarter" idx="28" hasCustomPrompt="1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8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4" name="Текст 2"/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2" name="Текст 2"/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59" name="Текст 2"/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3" name="Текст 2"/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0" name="Текст 2"/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4" name="Текст 2"/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1" name="Текст 2"/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5" name="Текст 2"/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pic>
        <p:nvPicPr>
          <p:cNvPr id="13" name="Графический объект 1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Графический объект 1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содержимо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1" name="Объект 10"/>
          <p:cNvSpPr>
            <a:spLocks noGrp="1"/>
          </p:cNvSpPr>
          <p:nvPr>
            <p:ph sz="quarter" idx="21" hasCustomPrompt="1"/>
          </p:nvPr>
        </p:nvSpPr>
        <p:spPr>
          <a:xfrm>
            <a:off x="1075447" y="2370670"/>
            <a:ext cx="1856232" cy="166420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838200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4" name="Объект 10"/>
          <p:cNvSpPr>
            <a:spLocks noGrp="1"/>
          </p:cNvSpPr>
          <p:nvPr>
            <p:ph sz="quarter" idx="22" hasCustomPrompt="1"/>
          </p:nvPr>
        </p:nvSpPr>
        <p:spPr>
          <a:xfrm>
            <a:off x="3805651" y="2370670"/>
            <a:ext cx="1856232" cy="166420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18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3562665" y="5120722"/>
            <a:ext cx="2342205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5" name="Объект 10"/>
          <p:cNvSpPr>
            <a:spLocks noGrp="1"/>
          </p:cNvSpPr>
          <p:nvPr>
            <p:ph sz="quarter" idx="23" hasCustomPrompt="1"/>
          </p:nvPr>
        </p:nvSpPr>
        <p:spPr>
          <a:xfrm>
            <a:off x="6530117" y="2370670"/>
            <a:ext cx="1856232" cy="166420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21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2" name="Объект 3"/>
          <p:cNvSpPr>
            <a:spLocks noGrp="1"/>
          </p:cNvSpPr>
          <p:nvPr>
            <p:ph sz="half" idx="14" hasCustomPrompt="1"/>
          </p:nvPr>
        </p:nvSpPr>
        <p:spPr>
          <a:xfrm>
            <a:off x="6298609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Объект 10"/>
          <p:cNvSpPr>
            <a:spLocks noGrp="1"/>
          </p:cNvSpPr>
          <p:nvPr>
            <p:ph sz="quarter" idx="24" hasCustomPrompt="1"/>
          </p:nvPr>
        </p:nvSpPr>
        <p:spPr>
          <a:xfrm>
            <a:off x="9260321" y="2370670"/>
            <a:ext cx="1856232" cy="166420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14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3" name="Текст 2"/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3"/>
          <p:cNvSpPr>
            <a:spLocks noGrp="1"/>
          </p:cNvSpPr>
          <p:nvPr>
            <p:ph sz="half" idx="16" hasCustomPrompt="1"/>
          </p:nvPr>
        </p:nvSpPr>
        <p:spPr>
          <a:xfrm>
            <a:off x="9023074" y="5120366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rtlCol="0"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476875" y="3682546"/>
            <a:ext cx="5111750" cy="1525588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22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24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ключени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rtlCol="0" anchor="b">
            <a:noAutofit/>
          </a:bodyPr>
          <a:lstStyle>
            <a:lvl1pPr algn="l">
              <a:defRPr sz="32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pic>
        <p:nvPicPr>
          <p:cNvPr id="6" name="Графический объект 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Повестка дн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Графический объект 7"/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>
            <a:fillRect/>
          </a:stretch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rtlCol="0" anchor="b">
            <a:normAutofit/>
          </a:bodyPr>
          <a:lstStyle>
            <a:lvl1pPr>
              <a:defRPr sz="28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1333499" y="2924175"/>
            <a:ext cx="3171825" cy="2519363"/>
          </a:xfrm>
        </p:spPr>
        <p:txBody>
          <a:bodyPr rtlCol="0"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20XX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1352C-33AF-42CB-A1FE-B5EADBAF2DA5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A1D8-E7E3-4236-9AA2-B0A191F494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Графический объект 10"/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 rtlCol="0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17" name="Текст 15"/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18" name="Текст 15"/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19" name="Текст 15"/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34" name="Текст 15"/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35" name="Текст 15"/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82564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36" name="Текст 15"/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37" name="Текст 15"/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r>
              <a:rPr lang="ru-RU" noProof="0"/>
              <a:t>20XX г.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155823" y="6356350"/>
            <a:ext cx="1808712" cy="365125"/>
          </a:xfrm>
        </p:spPr>
        <p:txBody>
          <a:bodyPr rtlCol="0"/>
          <a:lstStyle>
            <a:lvl1pPr algn="l"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3 столбцами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5" name="Текст 15"/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7" name="Текст 18"/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1" name="Текст 15"/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32" name="Текст 18"/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Текст 15"/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34" name="Текст 18"/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2" name="Текст 15"/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3" name="Текст 18"/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" name="Прямая соединительная линия 1"/>
          <p:cNvCxnSpPr/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Графический объект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8" name="Графический объект 7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2 столбцам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rtlCol="0"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5" name="Текст 15"/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7" name="Текст 18"/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8" name="Текст 18"/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15"/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0" name="Текст 18"/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Текст 15"/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4" name="Текст 18"/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pic>
        <p:nvPicPr>
          <p:cNvPr id="2" name="Графический объект 1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>
            <a:fillRect/>
          </a:stretch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Вступлени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rtlCol="0" anchor="b"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362075" y="3660774"/>
            <a:ext cx="5111750" cy="1525588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rtlCol="0" anchor="ctr">
            <a:noAutofit/>
          </a:bodyPr>
          <a:lstStyle>
            <a:lvl1pPr algn="l">
              <a:defRPr sz="3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pic>
        <p:nvPicPr>
          <p:cNvPr id="5" name="Графический объект 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рафический объект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rtlCol="0"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5"/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2" name="Текст 18"/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3" name="Текст 15"/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4" name="Текст 18"/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Текст 15"/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6" name="Текст 18"/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7" name="Дата 2"/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18" name="Нижний колонтитул 3"/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19" name="Номер слайда 4"/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243104" y="3834606"/>
            <a:ext cx="2882475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4647665" y="3834606"/>
            <a:ext cx="2896671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1" name="Текст 2"/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22" name="Объект 3"/>
          <p:cNvSpPr>
            <a:spLocks noGrp="1"/>
          </p:cNvSpPr>
          <p:nvPr>
            <p:ph sz="half" idx="14" hasCustomPrompt="1"/>
          </p:nvPr>
        </p:nvSpPr>
        <p:spPr>
          <a:xfrm>
            <a:off x="8066421" y="3834606"/>
            <a:ext cx="2882475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ru-RU" noProof="0"/>
              <a:t>20ГГ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32"/>
            <a:ext cx="958788" cy="10838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1047565" y="7032"/>
            <a:ext cx="1114443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науки и высшего образования Российской Федерации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автономное образовательное учреждение высшего образования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«Московский государственный технический университет имени Н.Э. Баумана     (национальный исследовательский университет)»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Мытищинский филиал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76615" y="1638249"/>
            <a:ext cx="9615385" cy="20576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9000"/>
              </a:lnSpc>
            </a:pPr>
            <a:r>
              <a:rPr lang="ru-RU" sz="4000" b="1" spc="100" dirty="0">
                <a:solidFill>
                  <a:srgbClr val="4D23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 Игорь Борисович –</a:t>
            </a:r>
          </a:p>
          <a:p>
            <a:pPr algn="ctr">
              <a:lnSpc>
                <a:spcPct val="109000"/>
              </a:lnSpc>
            </a:pPr>
            <a:r>
              <a:rPr lang="ru-RU" sz="4000" b="1" spc="100" dirty="0">
                <a:solidFill>
                  <a:srgbClr val="4D23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Ученый – Ректор – Президент МГТУ</a:t>
            </a:r>
          </a:p>
          <a:p>
            <a:pPr algn="ctr">
              <a:lnSpc>
                <a:spcPct val="109000"/>
              </a:lnSpc>
            </a:pPr>
            <a:endParaRPr lang="ru-RU" sz="4000" spc="100" dirty="0">
              <a:solidFill>
                <a:srgbClr val="4D23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695927"/>
            <a:ext cx="12192001" cy="1826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Ибрагимов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Ридаль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Румильевич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студент ЛТ4-21</a:t>
            </a:r>
          </a:p>
          <a:p>
            <a:pPr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Тетеревлев</a:t>
            </a:r>
            <a:r>
              <a:rPr lang="ru-RU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Максим Александрович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студент ЛТ4-21</a:t>
            </a:r>
          </a:p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 директор музея МГТУ им. Баумана </a:t>
            </a:r>
            <a:r>
              <a:rPr lang="ru-RU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Базанчук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Г.А.,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д.т.н. профессор Быков В.В.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0" y="5559425"/>
            <a:ext cx="12192000" cy="1308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Ежегодная Всероссийская конференция «Студенческая научная весна», </a:t>
            </a:r>
            <a:b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посвящённая 85-летию со дня рождения И.Б. Федорова</a:t>
            </a:r>
          </a:p>
          <a:p>
            <a:pPr algn="ctr">
              <a:lnSpc>
                <a:spcPct val="90000"/>
              </a:lnSpc>
            </a:pP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апреля 2025, Мытищи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0878"/>
            <a:ext cx="2576615" cy="352638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t>10</a:t>
            </a:fld>
            <a:endParaRPr lang="ru-RU" dirty="0"/>
          </a:p>
        </p:txBody>
      </p:sp>
      <p:sp>
        <p:nvSpPr>
          <p:cNvPr id="28" name="Заголовок 1"/>
          <p:cNvSpPr txBox="1"/>
          <p:nvPr/>
        </p:nvSpPr>
        <p:spPr>
          <a:xfrm>
            <a:off x="0" y="0"/>
            <a:ext cx="12192000" cy="1039882"/>
          </a:xfrm>
          <a:prstGeom prst="rect">
            <a:avLst/>
          </a:prstGeom>
          <a:solidFill>
            <a:srgbClr val="4027A9">
              <a:alpha val="42000"/>
            </a:srgb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 Игорь </a:t>
            </a:r>
            <a:r>
              <a:rPr lang="ru-RU" spc="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борисович</a:t>
            </a:r>
            <a:r>
              <a:rPr lang="ru-RU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–ректор</a:t>
            </a:r>
          </a:p>
          <a:p>
            <a:pPr algn="ctr">
              <a:lnSpc>
                <a:spcPct val="110000"/>
              </a:lnSpc>
            </a:pPr>
            <a:r>
              <a:rPr lang="ru-RU" b="1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мвту</a:t>
            </a:r>
            <a:r>
              <a:rPr lang="ru-RU" b="1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МГТУ </a:t>
            </a:r>
            <a:r>
              <a:rPr lang="ru-RU" cap="none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pc="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Н.э.</a:t>
            </a:r>
            <a:r>
              <a:rPr lang="ru-RU" cap="none" spc="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Баумана</a:t>
            </a:r>
            <a:endParaRPr lang="ru-RU" cap="none" spc="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rcRect l="3545" r="2239"/>
          <a:stretch>
            <a:fillRect/>
          </a:stretch>
        </p:blipFill>
        <p:spPr>
          <a:xfrm>
            <a:off x="528483" y="4368562"/>
            <a:ext cx="3738715" cy="2489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39883"/>
            <a:ext cx="4699819" cy="3437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ru-RU" sz="2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 1991 году Федоров И.Б. избран на должность ректора </a:t>
            </a:r>
          </a:p>
          <a:p>
            <a:pPr algn="ctr">
              <a:lnSpc>
                <a:spcPct val="112000"/>
              </a:lnSpc>
            </a:pPr>
            <a:r>
              <a:rPr lang="ru-RU" sz="2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МВТУ им. Н.Э. Баумана.</a:t>
            </a:r>
          </a:p>
          <a:p>
            <a:pPr>
              <a:lnSpc>
                <a:spcPct val="112000"/>
              </a:lnSpc>
            </a:pPr>
            <a:endParaRPr lang="ru-RU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lnSpc>
                <a:spcPct val="112000"/>
              </a:lnSpc>
            </a:pPr>
            <a:r>
              <a:rPr lang="ru-RU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Т</a:t>
            </a:r>
            <a:r>
              <a:rPr lang="ru-RU" sz="2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рижды переизбирался </a:t>
            </a:r>
            <a:r>
              <a:rPr lang="ru-RU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ректором </a:t>
            </a:r>
          </a:p>
          <a:p>
            <a:pPr algn="ctr">
              <a:lnSpc>
                <a:spcPct val="112000"/>
              </a:lnSpc>
            </a:pPr>
            <a:r>
              <a:rPr lang="ru-RU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МГТУ им. Н.Э. Баумана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819" y="1039882"/>
            <a:ext cx="7492182" cy="581811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t>11</a:t>
            </a:fld>
            <a:endParaRPr lang="ru-RU" dirty="0"/>
          </a:p>
        </p:txBody>
      </p:sp>
      <p:sp>
        <p:nvSpPr>
          <p:cNvPr id="11" name="Заголовок 1"/>
          <p:cNvSpPr txBox="1"/>
          <p:nvPr/>
        </p:nvSpPr>
        <p:spPr>
          <a:xfrm>
            <a:off x="0" y="1"/>
            <a:ext cx="12192000" cy="550606"/>
          </a:xfrm>
          <a:prstGeom prst="rect">
            <a:avLst/>
          </a:prstGeom>
          <a:solidFill>
            <a:srgbClr val="4027A9">
              <a:alpha val="42000"/>
            </a:srgb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200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 </a:t>
            </a:r>
            <a:r>
              <a:rPr lang="ru-RU" sz="3200" spc="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И.б</a:t>
            </a:r>
            <a:r>
              <a:rPr lang="ru-RU" sz="3200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–р</a:t>
            </a:r>
            <a:r>
              <a:rPr lang="ru-RU" sz="3200" cap="none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ектор</a:t>
            </a:r>
            <a:r>
              <a:rPr lang="ru-RU" sz="3200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мГту</a:t>
            </a:r>
            <a:r>
              <a:rPr lang="ru-RU" sz="3200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cap="none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3200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Н.э. </a:t>
            </a:r>
            <a:r>
              <a:rPr lang="ru-RU" sz="3200" cap="none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Баумана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71395" y="550545"/>
            <a:ext cx="9920605" cy="1970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ru-RU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Основной принцип подготовки специалистов в «</a:t>
            </a:r>
            <a:r>
              <a:rPr lang="ru-RU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Бауманке</a:t>
            </a:r>
            <a:r>
              <a:rPr lang="ru-RU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» – «</a:t>
            </a:r>
            <a:r>
              <a:rPr lang="ru-RU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образование через науку</a:t>
            </a:r>
            <a:r>
              <a:rPr lang="ru-RU" sz="3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». </a:t>
            </a:r>
            <a:endParaRPr lang="ru-RU" sz="36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Принцип, признан во всем мире</a:t>
            </a:r>
          </a:p>
          <a:p>
            <a:pPr algn="ctr"/>
            <a:r>
              <a:rPr lang="ru-RU" sz="3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как «</a:t>
            </a:r>
            <a:r>
              <a:rPr lang="ru-RU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метод обучения ремеслам</a:t>
            </a:r>
            <a:r>
              <a:rPr lang="ru-RU" sz="3600" i="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545"/>
            <a:ext cx="1847215" cy="24809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980690"/>
            <a:ext cx="12192000" cy="34404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05000"/>
              </a:lnSpc>
            </a:pPr>
            <a:r>
              <a:rPr lang="ru-RU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 1992 г. МГТУ им. Н.Э. Баумана - первый технический университет </a:t>
            </a:r>
          </a:p>
          <a:p>
            <a:pPr>
              <a:lnSpc>
                <a:spcPct val="105000"/>
              </a:lnSpc>
            </a:pPr>
            <a:r>
              <a:rPr lang="ru-RU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 1992 г. в МГТУ им. Н.Э. Баумана была создана Ассоциация Технических университетов России. Федоров И.Б. объединил технические ВУЗы страны и разработал для них основы обучения. </a:t>
            </a:r>
          </a:p>
          <a:p>
            <a:pPr>
              <a:lnSpc>
                <a:spcPct val="105000"/>
              </a:lnSpc>
            </a:pPr>
            <a:r>
              <a:rPr lang="ru-RU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 1992 г. Председатель Совета ректоров вузов Москвы и Московской области, а позже с 2002 года - председатель Совета ректоров вузов Центрального федерального округа. </a:t>
            </a:r>
          </a:p>
          <a:p>
            <a:pPr>
              <a:lnSpc>
                <a:spcPct val="105000"/>
              </a:lnSpc>
            </a:pPr>
            <a:r>
              <a:rPr lang="ru-RU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 1993-1994 годах созданы центры повышения квалификации и переподготовки технических специалистов. </a:t>
            </a:r>
          </a:p>
          <a:p>
            <a:pPr>
              <a:lnSpc>
                <a:spcPct val="105000"/>
              </a:lnSpc>
            </a:pPr>
            <a:r>
              <a:rPr lang="ru-RU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 1995 году Указом Президента РФ МГТУ им. Баумана включён в Государственный свод особо ценных объектов культурного наследия РФ. </a:t>
            </a:r>
            <a:endParaRPr lang="ru-RU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t>12</a:t>
            </a:fld>
            <a:endParaRPr lang="ru-RU" dirty="0"/>
          </a:p>
        </p:txBody>
      </p:sp>
      <p:sp>
        <p:nvSpPr>
          <p:cNvPr id="11" name="Заголовок 1"/>
          <p:cNvSpPr txBox="1"/>
          <p:nvPr/>
        </p:nvSpPr>
        <p:spPr>
          <a:xfrm>
            <a:off x="0" y="1"/>
            <a:ext cx="12192000" cy="550606"/>
          </a:xfrm>
          <a:prstGeom prst="rect">
            <a:avLst/>
          </a:prstGeom>
          <a:solidFill>
            <a:srgbClr val="4027A9">
              <a:alpha val="42000"/>
            </a:srgb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200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 </a:t>
            </a:r>
            <a:r>
              <a:rPr lang="ru-RU" sz="3200" spc="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И.б</a:t>
            </a:r>
            <a:r>
              <a:rPr lang="ru-RU" sz="3200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–р</a:t>
            </a:r>
            <a:r>
              <a:rPr lang="ru-RU" sz="3200" cap="none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ектор</a:t>
            </a:r>
            <a:r>
              <a:rPr lang="ru-RU" sz="3200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мГту</a:t>
            </a:r>
            <a:r>
              <a:rPr lang="ru-RU" sz="3200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cap="none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3200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Н.э. </a:t>
            </a:r>
            <a:r>
              <a:rPr lang="ru-RU" sz="3200" cap="none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Баумана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608"/>
            <a:ext cx="1720645" cy="23109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879914"/>
            <a:ext cx="12192000" cy="3969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/>
            <a:r>
              <a:rPr lang="ru-RU" sz="2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 2009 году Президентом РФ подписан Указ о праве МГТУ реализовать обучение по собственным образовательным стандартам (СУОС);</a:t>
            </a:r>
          </a:p>
          <a:p>
            <a:pPr indent="457200"/>
            <a:r>
              <a:rPr lang="ru-RU" sz="2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введена система «Электронный Университет». МГТУ им. Баумана стал позиционироваться как «Национальный исследовательский университет техники и технологии</a:t>
            </a:r>
            <a:r>
              <a:rPr lang="ru-RU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</a:p>
          <a:p>
            <a:pPr indent="457200"/>
            <a:r>
              <a:rPr lang="ru-RU" sz="2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По объёму научных исследований Университет занимает второе место в стране (после МГУ), а по объёму контрактных работ с промышленностью (хоздоговоров) – первое. Партнёрами МГТУ являются Российская Академия наук и ведущие фирмы страны. 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720850" y="549910"/>
            <a:ext cx="10471150" cy="2265680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noAutofit/>
          </a:bodyPr>
          <a:lstStyle/>
          <a:p>
            <a:r>
              <a:rPr lang="ru-RU" sz="29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Всероссийская программа для молодёжи «Шаг в будущее» и Молодёжный космический центр. 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ru-RU" sz="29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 1998 году создан факультет биомедицинских техник. </a:t>
            </a:r>
            <a:endParaRPr lang="ru-RU" sz="29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ru-RU" sz="29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 2008 создан и лицензирован медико-технологический корпус.</a:t>
            </a: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ru-RU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42950"/>
          </a:xfrm>
          <a:solidFill>
            <a:srgbClr val="4027A9">
              <a:alpha val="42000"/>
            </a:srgbClr>
          </a:solidFill>
        </p:spPr>
        <p:txBody>
          <a:bodyPr rtlCol="0">
            <a:normAutofit/>
          </a:bodyPr>
          <a:lstStyle/>
          <a:p>
            <a:pPr algn="ctr"/>
            <a:r>
              <a:rPr lang="ru-RU" sz="3200" b="1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 Игорь Борисович</a:t>
            </a:r>
          </a:p>
        </p:txBody>
      </p:sp>
      <p:sp>
        <p:nvSpPr>
          <p:cNvPr id="82" name="Номер слайда 81"/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t>13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825500"/>
            <a:ext cx="12192000" cy="58381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ru-RU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Орден «За заслуги перед Отечеством» II степени (25 ноября 2005 ) —за выдающийся вклад в совершенствование высшего профессионального образования и развитие науки  </a:t>
            </a:r>
          </a:p>
          <a:p>
            <a:pPr algn="l"/>
            <a:endParaRPr lang="ru-RU" sz="24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Орден «За заслуги перед Отечеством» IV степени (15 апреля 2010 )</a:t>
            </a:r>
          </a:p>
          <a:p>
            <a:pPr algn="l"/>
            <a:r>
              <a:rPr lang="ru-RU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 за заслуги в области образования, науки и большой вклад в подготовку квалифицированных специалистов</a:t>
            </a:r>
            <a:endParaRPr lang="ru-RU" sz="24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707" y="3886196"/>
            <a:ext cx="2971803" cy="29718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39" y="1708055"/>
            <a:ext cx="5159832" cy="282506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42950"/>
          </a:xfrm>
          <a:solidFill>
            <a:srgbClr val="4027A9">
              <a:alpha val="42000"/>
            </a:srgbClr>
          </a:solidFill>
        </p:spPr>
        <p:txBody>
          <a:bodyPr rtlCol="0">
            <a:normAutofit/>
          </a:bodyPr>
          <a:lstStyle/>
          <a:p>
            <a:pPr algn="ctr"/>
            <a:r>
              <a:rPr lang="ru-RU" sz="3200" b="1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 Игорь Борисович</a:t>
            </a:r>
          </a:p>
        </p:txBody>
      </p:sp>
      <p:sp>
        <p:nvSpPr>
          <p:cNvPr id="82" name="Номер слайда 81"/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t>14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" y="826313"/>
            <a:ext cx="1193482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 родился личностью и личностью прожил свою жизнь. </a:t>
            </a:r>
          </a:p>
          <a:p>
            <a:pPr algn="r"/>
            <a:r>
              <a:rPr lang="ru-RU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вот с этим мало кто поспорит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245" y="1966464"/>
            <a:ext cx="7118336" cy="475501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A1D8-E7E3-4236-9AA2-B0A191F494B0}" type="slidenum">
              <a:rPr lang="ru-RU" smtClean="0"/>
              <a:t>15</a:t>
            </a:fld>
            <a:endParaRPr lang="ru-RU"/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361950" y="231140"/>
            <a:ext cx="11445240" cy="649033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46" y="2661227"/>
            <a:ext cx="4388078" cy="29103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21924" y="3748009"/>
            <a:ext cx="6162868" cy="2806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ИГОРЬ БОРИСОВИЧ ФЕДОРОВ </a:t>
            </a:r>
            <a:r>
              <a:rPr lang="ru-RU" sz="2800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>
              <a:lnSpc>
                <a:spcPct val="90000"/>
              </a:lnSpc>
            </a:pPr>
            <a:r>
              <a:rPr lang="ru-RU" sz="2800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инженер-механик, ученый,  талантливейший педагог, </a:t>
            </a:r>
          </a:p>
          <a:p>
            <a:pPr algn="ctr">
              <a:lnSpc>
                <a:spcPct val="90000"/>
              </a:lnSpc>
            </a:pPr>
            <a:r>
              <a:rPr lang="ru-RU" sz="2800" i="1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организатор университетского технического образования в России  </a:t>
            </a:r>
          </a:p>
          <a:p>
            <a:pPr algn="ctr">
              <a:lnSpc>
                <a:spcPct val="90000"/>
              </a:lnSpc>
            </a:pPr>
            <a:r>
              <a:rPr lang="ru-RU" sz="2800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имя которого неразрывно связано с </a:t>
            </a:r>
          </a:p>
          <a:p>
            <a:pPr algn="ctr">
              <a:lnSpc>
                <a:spcPct val="90000"/>
              </a:lnSpc>
            </a:pPr>
            <a:r>
              <a:rPr lang="ru-RU" sz="2800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МГТУ им. Н.Э. Баумана.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ru-RU" smtClean="0"/>
              <a:t>3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5161935" cy="6770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100" b="1" i="0" dirty="0">
                <a:solidFill>
                  <a:srgbClr val="4027A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 И.Б.</a:t>
            </a:r>
          </a:p>
          <a:p>
            <a:pPr algn="ctr"/>
            <a:r>
              <a:rPr lang="ru-RU" sz="3100" b="1" dirty="0">
                <a:solidFill>
                  <a:srgbClr val="4027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Бауманца:</a:t>
            </a:r>
          </a:p>
          <a:p>
            <a:r>
              <a:rPr lang="ru-RU" sz="3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Это довольно сдержанный, очень совестливый, неразвязный человек. </a:t>
            </a:r>
          </a:p>
          <a:p>
            <a:r>
              <a:rPr lang="ru-RU" sz="3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 болен компьютером, всерьез интересуется математикой, физикой, механикой – фундаментальными науками и погружен с головой в свою специальность. </a:t>
            </a:r>
          </a:p>
          <a:p>
            <a:pPr indent="226800" algn="ctr"/>
            <a:r>
              <a:rPr lang="ru-RU" sz="3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Одним словом, это увлеченный человек.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rcRect b="7440"/>
          <a:stretch>
            <a:fillRect/>
          </a:stretch>
        </p:blipFill>
        <p:spPr>
          <a:xfrm>
            <a:off x="4959350" y="0"/>
            <a:ext cx="7232650" cy="68573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039985" y="4808220"/>
            <a:ext cx="2077085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i="0" dirty="0">
                <a:solidFill>
                  <a:srgbClr val="4027A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«Пушкин – моя отдушина»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42950"/>
          </a:xfrm>
          <a:solidFill>
            <a:srgbClr val="4027A9">
              <a:alpha val="42000"/>
            </a:srgbClr>
          </a:solidFill>
        </p:spPr>
        <p:txBody>
          <a:bodyPr rtlCol="0">
            <a:normAutofit/>
          </a:bodyPr>
          <a:lstStyle/>
          <a:p>
            <a:pPr algn="ctr"/>
            <a:r>
              <a:rPr lang="ru-RU" sz="3200" b="1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 Игорь Борисович</a:t>
            </a:r>
          </a:p>
        </p:txBody>
      </p:sp>
      <p:sp>
        <p:nvSpPr>
          <p:cNvPr id="82" name="Номер слайда 81"/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t>4</a:t>
            </a:fld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0" y="742951"/>
            <a:ext cx="11691419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Федоров Игорь Борисович родился 15 апреля 1940-го года в Москве. С малых лет стал проявлять интерес к технике. </a:t>
            </a:r>
          </a:p>
          <a:p>
            <a:pPr indent="457200" algn="just"/>
            <a:r>
              <a:rPr lang="ru-RU" sz="2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Обучался в московской школе №401 и уже в 8 классе знал, что его жизнь будет связана с тогда ещё МВТУ им. Н.Э. Баумана. </a:t>
            </a:r>
          </a:p>
          <a:p>
            <a:pPr indent="457200" algn="just"/>
            <a:r>
              <a:rPr lang="ru-RU" sz="2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После окончания школы с отличием и золотой медалью в 1957 году, Игорь Борисович поступил в МВТУ им. Н. Э. Баумана. </a:t>
            </a:r>
          </a:p>
          <a:p>
            <a:pPr indent="457200" algn="just"/>
            <a:r>
              <a:rPr lang="ru-RU" sz="2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Закончив обучение в 1963 году по специальности «Радиоэлектронные устройства», он стал инженером.</a:t>
            </a:r>
            <a:r>
              <a:rPr lang="ru-RU" sz="2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ru-RU" sz="26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3570"/>
            <a:ext cx="5635915" cy="27744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039" y="4083570"/>
            <a:ext cx="4925961" cy="2770853"/>
          </a:xfrm>
          <a:prstGeom prst="rect">
            <a:avLst/>
          </a:prstGeom>
        </p:spPr>
      </p:pic>
      <p:sp>
        <p:nvSpPr>
          <p:cNvPr id="4" name="Стрелка: вправо 3"/>
          <p:cNvSpPr/>
          <p:nvPr/>
        </p:nvSpPr>
        <p:spPr>
          <a:xfrm>
            <a:off x="5696351" y="5053380"/>
            <a:ext cx="1462975" cy="13029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21"/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t>5</a:t>
            </a:fld>
            <a:endParaRPr lang="ru-RU"/>
          </a:p>
        </p:txBody>
      </p:sp>
      <p:sp>
        <p:nvSpPr>
          <p:cNvPr id="4" name="Заголовок 1"/>
          <p:cNvSpPr txBox="1"/>
          <p:nvPr/>
        </p:nvSpPr>
        <p:spPr>
          <a:xfrm>
            <a:off x="0" y="1"/>
            <a:ext cx="12192000" cy="742950"/>
          </a:xfrm>
          <a:prstGeom prst="rect">
            <a:avLst/>
          </a:prstGeom>
          <a:solidFill>
            <a:srgbClr val="4027A9">
              <a:alpha val="42000"/>
            </a:srgb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 Игорь Борисович-УЧЕНЫЙ</a:t>
            </a:r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3" t="12143" r="21880" b="18525"/>
          <a:stretch>
            <a:fillRect/>
          </a:stretch>
        </p:blipFill>
        <p:spPr bwMode="auto">
          <a:xfrm>
            <a:off x="0" y="742951"/>
            <a:ext cx="6272981" cy="6074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1" y="742951"/>
            <a:ext cx="6096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Радиолокация</a:t>
            </a:r>
            <a:r>
              <a:rPr lang="ru-RU" sz="4000" dirty="0">
                <a:latin typeface="Times New Roman" panose="02020603050405020304" pitchFamily="18" charset="0"/>
                <a:ea typeface="SimSun" panose="02010600030101010101" pitchFamily="2" charset="-122"/>
              </a:rPr>
              <a:t> - обнаружение местоположения различных объектов с помощью радиоволн</a:t>
            </a:r>
            <a:endParaRPr lang="ru-RU" sz="4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21"/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t>6</a:t>
            </a:fld>
            <a:endParaRPr lang="ru-RU"/>
          </a:p>
        </p:txBody>
      </p:sp>
      <p:sp>
        <p:nvSpPr>
          <p:cNvPr id="11" name="Заголовок 1"/>
          <p:cNvSpPr txBox="1"/>
          <p:nvPr/>
        </p:nvSpPr>
        <p:spPr>
          <a:xfrm>
            <a:off x="0" y="1"/>
            <a:ext cx="12192000" cy="742950"/>
          </a:xfrm>
          <a:prstGeom prst="rect">
            <a:avLst/>
          </a:prstGeom>
          <a:solidFill>
            <a:srgbClr val="4027A9">
              <a:alpha val="42000"/>
            </a:srgb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 Игорь Борисович-УЧЕНЫЙ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0" y="742950"/>
            <a:ext cx="12192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 rtl="0"/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 теоретические основы, методику, правила и алгоритмы объединения в системе РЛС информации от нескольких РЛС, контролирующих общую зону ответственности. </a:t>
            </a:r>
          </a:p>
          <a:p>
            <a:pPr indent="457200" algn="just" rtl="0"/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Провёл теоретические и экспериментальные 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позволивших существенно повысить достоверность обнаружения и точность измерения параметров движения объектов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/>
          <a:srcRect l="4029" r="3671"/>
          <a:stretch>
            <a:fillRect/>
          </a:stretch>
        </p:blipFill>
        <p:spPr>
          <a:xfrm>
            <a:off x="10001583" y="3688603"/>
            <a:ext cx="2071873" cy="30683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 l="8979" t="9606" r="9193" b="9533"/>
          <a:stretch>
            <a:fillRect/>
          </a:stretch>
        </p:blipFill>
        <p:spPr>
          <a:xfrm>
            <a:off x="416670" y="3342964"/>
            <a:ext cx="4694695" cy="34748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rcRect l="57025" t="12389" r="5555" b="6821"/>
          <a:stretch>
            <a:fillRect/>
          </a:stretch>
        </p:blipFill>
        <p:spPr>
          <a:xfrm>
            <a:off x="5419257" y="3342964"/>
            <a:ext cx="2821860" cy="341396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21"/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t>7</a:t>
            </a:fld>
            <a:endParaRPr lang="ru-RU"/>
          </a:p>
        </p:txBody>
      </p:sp>
      <p:sp>
        <p:nvSpPr>
          <p:cNvPr id="11" name="Заголовок 1"/>
          <p:cNvSpPr txBox="1"/>
          <p:nvPr/>
        </p:nvSpPr>
        <p:spPr>
          <a:xfrm>
            <a:off x="0" y="1"/>
            <a:ext cx="12192000" cy="1268360"/>
          </a:xfrm>
          <a:prstGeom prst="rect">
            <a:avLst/>
          </a:prstGeom>
          <a:solidFill>
            <a:srgbClr val="4027A9">
              <a:alpha val="42000"/>
            </a:srgb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3200" b="1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 Игорь Борисович-УЧЕНЫЙ. </a:t>
            </a:r>
          </a:p>
          <a:p>
            <a:pPr algn="ctr">
              <a:lnSpc>
                <a:spcPct val="120000"/>
              </a:lnSpc>
            </a:pPr>
            <a:r>
              <a:rPr lang="ru-RU" sz="3200" b="1" spc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научных кадров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242" y="2150703"/>
            <a:ext cx="4984958" cy="3323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268361"/>
            <a:ext cx="347324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Председатель диссертационного совета МГТУ им. Н.Э. Баумана.</a:t>
            </a:r>
          </a:p>
          <a:p>
            <a:endParaRPr lang="ru-RU" sz="32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ru-RU" sz="32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/>
            <a:r>
              <a:rPr lang="ru-RU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Член диссертационных советов </a:t>
            </a:r>
          </a:p>
          <a:p>
            <a:pPr algn="ctr"/>
            <a:r>
              <a:rPr lang="ru-RU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ЦНПО «Вымпел», НПО «Антей» 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ru-RU" sz="3200" dirty="0"/>
          </a:p>
        </p:txBody>
      </p:sp>
      <p:sp>
        <p:nvSpPr>
          <p:cNvPr id="9" name="TextBox 8"/>
          <p:cNvSpPr txBox="1"/>
          <p:nvPr/>
        </p:nvSpPr>
        <p:spPr>
          <a:xfrm rot="10800000" flipV="1">
            <a:off x="8458200" y="1244788"/>
            <a:ext cx="3733800" cy="5262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/>
            <a:r>
              <a:rPr lang="ru-RU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Главный редактор журнала </a:t>
            </a:r>
          </a:p>
          <a:p>
            <a:pPr algn="ctr"/>
            <a:r>
              <a:rPr lang="ru-RU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«Вестник МГТУ».</a:t>
            </a:r>
          </a:p>
          <a:p>
            <a:endParaRPr lang="ru-RU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ru-RU" sz="2800" dirty="0">
              <a:solidFill>
                <a:srgbClr val="333333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ru-RU" sz="2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/>
            <a:r>
              <a:rPr lang="ru-RU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Член редколлегии журналов: «Радиотехника», «Известия вузов России». </a:t>
            </a:r>
            <a:endParaRPr lang="ru-RU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21"/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t>8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0" y="-53051"/>
            <a:ext cx="12191999" cy="646331"/>
          </a:xfrm>
          <a:prstGeom prst="rect">
            <a:avLst/>
          </a:prstGeom>
          <a:solidFill>
            <a:srgbClr val="9999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 И.Б. – Ученый.  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премии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10613" y="5340182"/>
            <a:ext cx="50832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Премии Правительства РФ в области науки и техники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490" y="3355912"/>
            <a:ext cx="38739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Премия Президента РФ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54" y="646606"/>
            <a:ext cx="3293807" cy="25938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rcRect b="9264"/>
          <a:stretch>
            <a:fillRect/>
          </a:stretch>
        </p:blipFill>
        <p:spPr>
          <a:xfrm>
            <a:off x="6694332" y="646606"/>
            <a:ext cx="5323257" cy="32200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4873" y="2007489"/>
            <a:ext cx="1821126" cy="32200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3351" y="3979299"/>
            <a:ext cx="61144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Премия Правительства Российской Федерации  в области образования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21"/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t>9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 l="4459" t="3116" r="6453" b="3254"/>
          <a:stretch>
            <a:fillRect/>
          </a:stretch>
        </p:blipFill>
        <p:spPr>
          <a:xfrm>
            <a:off x="7655116" y="870279"/>
            <a:ext cx="3966613" cy="58511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Выноска: стрелка вправо 6"/>
          <p:cNvSpPr/>
          <p:nvPr/>
        </p:nvSpPr>
        <p:spPr>
          <a:xfrm>
            <a:off x="1" y="717755"/>
            <a:ext cx="7502012" cy="6140245"/>
          </a:xfrm>
          <a:prstGeom prst="rightArrowCallout">
            <a:avLst>
              <a:gd name="adj1" fmla="val 33006"/>
              <a:gd name="adj2" fmla="val 39092"/>
              <a:gd name="adj3" fmla="val 25000"/>
              <a:gd name="adj4" fmla="val 7517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ru-RU" sz="3600" dirty="0">
                <a:solidFill>
                  <a:srgbClr val="00489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НИИ «Крымская астрофизическая обсерватория», </a:t>
            </a:r>
          </a:p>
          <a:p>
            <a:pPr algn="ctr">
              <a:lnSpc>
                <a:spcPct val="120000"/>
              </a:lnSpc>
            </a:pPr>
            <a:r>
              <a:rPr lang="ru-RU" sz="3600" dirty="0">
                <a:solidFill>
                  <a:srgbClr val="00489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участник международной программы наблюдений, присвоил малой планете имя </a:t>
            </a:r>
            <a:r>
              <a:rPr lang="ru-RU" sz="3600" b="1" dirty="0">
                <a:solidFill>
                  <a:srgbClr val="00489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«ИГОРЬФЕДОРОВ»</a:t>
            </a:r>
            <a:endParaRPr lang="ru-RU" sz="3600" dirty="0">
              <a:solidFill>
                <a:srgbClr val="00489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-53051"/>
            <a:ext cx="12191999" cy="646331"/>
          </a:xfrm>
          <a:prstGeom prst="rect">
            <a:avLst/>
          </a:prstGeom>
          <a:solidFill>
            <a:srgbClr val="9999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 И.Б. – ученый.  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премии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диночная линия">
  <a:themeElements>
    <a:clrScheme name="Custom 16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F4EF"/>
      </a:accent1>
      <a:accent2>
        <a:srgbClr val="F7F6F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BC90D6-94CF-42F7-AAC4-9CF6824C54D5}">
  <ds:schemaRefs/>
</ds:datastoreItem>
</file>

<file path=customXml/itemProps2.xml><?xml version="1.0" encoding="utf-8"?>
<ds:datastoreItem xmlns:ds="http://schemas.openxmlformats.org/officeDocument/2006/customXml" ds:itemID="{7F97B18F-50BC-4F30-8373-93489E845F83}">
  <ds:schemaRefs/>
</ds:datastoreItem>
</file>

<file path=customXml/itemProps3.xml><?xml version="1.0" encoding="utf-8"?>
<ds:datastoreItem xmlns:ds="http://schemas.openxmlformats.org/officeDocument/2006/customXml" ds:itemID="{64CF2EF3-001F-4BE9-81B3-86ECBBF9425F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Минималистичная светлая презентация</Template>
  <TotalTime>5</TotalTime>
  <Words>877</Words>
  <Application>Microsoft Office PowerPoint</Application>
  <PresentationFormat>Широкоэкранный</PresentationFormat>
  <Paragraphs>120</Paragraphs>
  <Slides>15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Одиночная линия</vt:lpstr>
      <vt:lpstr>Презентация PowerPoint</vt:lpstr>
      <vt:lpstr>Презентация PowerPoint</vt:lpstr>
      <vt:lpstr>Презентация PowerPoint</vt:lpstr>
      <vt:lpstr>Федоров Игорь Борисович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Федоров Игорь Борисович</vt:lpstr>
      <vt:lpstr>Федоров Игорь Борисович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Максим Тетеревлев</dc:creator>
  <cp:lastModifiedBy>Владимир Быков</cp:lastModifiedBy>
  <cp:revision>12</cp:revision>
  <dcterms:created xsi:type="dcterms:W3CDTF">2025-04-03T15:48:00Z</dcterms:created>
  <dcterms:modified xsi:type="dcterms:W3CDTF">2025-04-13T17:35:58Z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ICV">
    <vt:lpwstr>009062E40F0247A08671925FF256A5C9_13</vt:lpwstr>
  </property>
  <property fmtid="{D5CDD505-2E9C-101B-9397-08002B2CF9AE}" pid="4" name="KSOProductBuildVer">
    <vt:lpwstr>1049-12.2.0.20782</vt:lpwstr>
  </property>
</Properties>
</file>